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17"/>
  </p:notesMasterIdLst>
  <p:sldIdLst>
    <p:sldId id="256" r:id="rId2"/>
    <p:sldId id="257" r:id="rId3"/>
    <p:sldId id="260" r:id="rId4"/>
    <p:sldId id="270" r:id="rId5"/>
    <p:sldId id="269" r:id="rId6"/>
    <p:sldId id="261" r:id="rId7"/>
    <p:sldId id="262" r:id="rId8"/>
    <p:sldId id="264" r:id="rId9"/>
    <p:sldId id="263" r:id="rId10"/>
    <p:sldId id="272" r:id="rId11"/>
    <p:sldId id="275" r:id="rId12"/>
    <p:sldId id="273" r:id="rId13"/>
    <p:sldId id="274" r:id="rId14"/>
    <p:sldId id="278" r:id="rId15"/>
    <p:sldId id="26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4"/>
    <p:restoredTop sz="96296"/>
  </p:normalViewPr>
  <p:slideViewPr>
    <p:cSldViewPr snapToGrid="0" snapToObjects="1">
      <p:cViewPr varScale="1">
        <p:scale>
          <a:sx n="117" d="100"/>
          <a:sy n="117" d="100"/>
        </p:scale>
        <p:origin x="1040" y="176"/>
      </p:cViewPr>
      <p:guideLst/>
    </p:cSldViewPr>
  </p:slideViewPr>
  <p:notesTextViewPr>
    <p:cViewPr>
      <p:scale>
        <a:sx n="90" d="100"/>
        <a:sy n="9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DA8B2-E1C3-43E9-87AC-67004056E2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582E813-9896-4070-9E55-C22DC999A317}">
      <dgm:prSet/>
      <dgm:spPr/>
      <dgm:t>
        <a:bodyPr/>
        <a:lstStyle/>
        <a:p>
          <a:r>
            <a:rPr lang="en-US" dirty="0"/>
            <a:t>Ordre de la presentation</a:t>
          </a:r>
        </a:p>
      </dgm:t>
    </dgm:pt>
    <dgm:pt modelId="{01FC24F6-2E8B-4A8D-B02C-FFCD14CEC404}" type="parTrans" cxnId="{C3B65BF9-1F52-4CF6-996D-8D693EFE5C38}">
      <dgm:prSet/>
      <dgm:spPr/>
      <dgm:t>
        <a:bodyPr/>
        <a:lstStyle/>
        <a:p>
          <a:endParaRPr lang="en-US"/>
        </a:p>
      </dgm:t>
    </dgm:pt>
    <dgm:pt modelId="{8FD3673D-EAAC-4886-A371-EA7085D0BB0B}" type="sibTrans" cxnId="{C3B65BF9-1F52-4CF6-996D-8D693EFE5C38}">
      <dgm:prSet/>
      <dgm:spPr/>
      <dgm:t>
        <a:bodyPr/>
        <a:lstStyle/>
        <a:p>
          <a:endParaRPr lang="en-US"/>
        </a:p>
      </dgm:t>
    </dgm:pt>
    <dgm:pt modelId="{2CE15656-059E-4DF0-8AFB-C29647569244}">
      <dgm:prSet/>
      <dgm:spPr/>
      <dgm:t>
        <a:bodyPr/>
        <a:lstStyle/>
        <a:p>
          <a:r>
            <a:rPr lang="en-US" dirty="0" err="1"/>
            <a:t>Contexte</a:t>
          </a:r>
          <a:r>
            <a:rPr lang="en-US" dirty="0"/>
            <a:t> de la recherche</a:t>
          </a:r>
        </a:p>
      </dgm:t>
    </dgm:pt>
    <dgm:pt modelId="{CB463CEB-FE6F-41B5-85B3-4FE5CC848D69}" type="parTrans" cxnId="{97D7B29C-8B71-4326-BD1E-DFA494A6BCDF}">
      <dgm:prSet/>
      <dgm:spPr/>
      <dgm:t>
        <a:bodyPr/>
        <a:lstStyle/>
        <a:p>
          <a:endParaRPr lang="en-US"/>
        </a:p>
      </dgm:t>
    </dgm:pt>
    <dgm:pt modelId="{58C2EBA9-D27C-4C09-A662-A09FF57E70C2}" type="sibTrans" cxnId="{97D7B29C-8B71-4326-BD1E-DFA494A6BCDF}">
      <dgm:prSet/>
      <dgm:spPr/>
      <dgm:t>
        <a:bodyPr/>
        <a:lstStyle/>
        <a:p>
          <a:endParaRPr lang="en-US"/>
        </a:p>
      </dgm:t>
    </dgm:pt>
    <dgm:pt modelId="{ED689E54-EBAE-4FAD-BD9F-7A1D49F2AAE5}">
      <dgm:prSet/>
      <dgm:spPr/>
      <dgm:t>
        <a:bodyPr/>
        <a:lstStyle/>
        <a:p>
          <a:r>
            <a:rPr lang="en-US" dirty="0"/>
            <a:t>Objectif</a:t>
          </a:r>
        </a:p>
      </dgm:t>
    </dgm:pt>
    <dgm:pt modelId="{EE1E60B7-B7E7-45EE-BE43-44501FBE23A8}" type="parTrans" cxnId="{891E408C-DDA6-4BA0-9FA8-2A5AED152648}">
      <dgm:prSet/>
      <dgm:spPr/>
      <dgm:t>
        <a:bodyPr/>
        <a:lstStyle/>
        <a:p>
          <a:endParaRPr lang="en-US"/>
        </a:p>
      </dgm:t>
    </dgm:pt>
    <dgm:pt modelId="{E924EADC-6BF8-45AA-B70A-048471438EAF}" type="sibTrans" cxnId="{891E408C-DDA6-4BA0-9FA8-2A5AED152648}">
      <dgm:prSet/>
      <dgm:spPr/>
      <dgm:t>
        <a:bodyPr/>
        <a:lstStyle/>
        <a:p>
          <a:endParaRPr lang="en-US"/>
        </a:p>
      </dgm:t>
    </dgm:pt>
    <dgm:pt modelId="{7F252889-337C-47EE-952F-F19B663BCE92}">
      <dgm:prSet/>
      <dgm:spPr/>
      <dgm:t>
        <a:bodyPr/>
        <a:lstStyle/>
        <a:p>
          <a:r>
            <a:rPr lang="en-US" dirty="0"/>
            <a:t>Cadre </a:t>
          </a:r>
          <a:r>
            <a:rPr lang="en-US" dirty="0" err="1"/>
            <a:t>conceptuel</a:t>
          </a:r>
          <a:endParaRPr lang="en-US" dirty="0"/>
        </a:p>
      </dgm:t>
    </dgm:pt>
    <dgm:pt modelId="{92A69B32-0E63-42BB-BF5F-D760A855CA5C}" type="parTrans" cxnId="{E0DD09D5-997D-4FF9-B0A6-618BABD11EBF}">
      <dgm:prSet/>
      <dgm:spPr/>
      <dgm:t>
        <a:bodyPr/>
        <a:lstStyle/>
        <a:p>
          <a:endParaRPr lang="en-US"/>
        </a:p>
      </dgm:t>
    </dgm:pt>
    <dgm:pt modelId="{2E76DB2A-786B-4313-A883-ED716AB72654}" type="sibTrans" cxnId="{E0DD09D5-997D-4FF9-B0A6-618BABD11EBF}">
      <dgm:prSet/>
      <dgm:spPr/>
      <dgm:t>
        <a:bodyPr/>
        <a:lstStyle/>
        <a:p>
          <a:endParaRPr lang="en-US"/>
        </a:p>
      </dgm:t>
    </dgm:pt>
    <dgm:pt modelId="{ED9F8F1E-025B-4B0A-80F7-C372097339E1}">
      <dgm:prSet/>
      <dgm:spPr/>
      <dgm:t>
        <a:bodyPr/>
        <a:lstStyle/>
        <a:p>
          <a:r>
            <a:rPr lang="en-US" dirty="0" err="1"/>
            <a:t>Methodologie</a:t>
          </a:r>
          <a:endParaRPr lang="en-US" dirty="0"/>
        </a:p>
      </dgm:t>
    </dgm:pt>
    <dgm:pt modelId="{EF4BE749-A961-4EDC-9D72-8CDC18B9162F}" type="parTrans" cxnId="{EA448A1B-02EC-4C28-A012-9A87EFD43B39}">
      <dgm:prSet/>
      <dgm:spPr/>
      <dgm:t>
        <a:bodyPr/>
        <a:lstStyle/>
        <a:p>
          <a:endParaRPr lang="en-US"/>
        </a:p>
      </dgm:t>
    </dgm:pt>
    <dgm:pt modelId="{0F487ECC-1944-4E27-80DF-3ED7A3D7D134}" type="sibTrans" cxnId="{EA448A1B-02EC-4C28-A012-9A87EFD43B39}">
      <dgm:prSet/>
      <dgm:spPr/>
      <dgm:t>
        <a:bodyPr/>
        <a:lstStyle/>
        <a:p>
          <a:endParaRPr lang="en-US"/>
        </a:p>
      </dgm:t>
    </dgm:pt>
    <dgm:pt modelId="{2123F97D-B390-4240-AA2E-EB5FC827AC60}">
      <dgm:prSet/>
      <dgm:spPr/>
      <dgm:t>
        <a:bodyPr/>
        <a:lstStyle/>
        <a:p>
          <a:r>
            <a:rPr lang="en-US" dirty="0" err="1"/>
            <a:t>Résultats</a:t>
          </a:r>
          <a:endParaRPr lang="en-US" dirty="0"/>
        </a:p>
      </dgm:t>
    </dgm:pt>
    <dgm:pt modelId="{108B60C2-19D0-4E99-AE85-E061149D9605}" type="parTrans" cxnId="{7681CD1B-2C88-424D-92E3-76EACF787B9D}">
      <dgm:prSet/>
      <dgm:spPr/>
      <dgm:t>
        <a:bodyPr/>
        <a:lstStyle/>
        <a:p>
          <a:endParaRPr lang="en-US"/>
        </a:p>
      </dgm:t>
    </dgm:pt>
    <dgm:pt modelId="{C92F0FD0-18BD-47B1-8B55-91F6D115B11F}" type="sibTrans" cxnId="{7681CD1B-2C88-424D-92E3-76EACF787B9D}">
      <dgm:prSet/>
      <dgm:spPr/>
      <dgm:t>
        <a:bodyPr/>
        <a:lstStyle/>
        <a:p>
          <a:endParaRPr lang="en-US"/>
        </a:p>
      </dgm:t>
    </dgm:pt>
    <dgm:pt modelId="{4EA3632B-539C-1844-9515-C0D3DB4B5D43}" type="pres">
      <dgm:prSet presAssocID="{073DA8B2-E1C3-43E9-87AC-67004056E242}" presName="vert0" presStyleCnt="0">
        <dgm:presLayoutVars>
          <dgm:dir/>
          <dgm:animOne val="branch"/>
          <dgm:animLvl val="lvl"/>
        </dgm:presLayoutVars>
      </dgm:prSet>
      <dgm:spPr/>
    </dgm:pt>
    <dgm:pt modelId="{4C67A83D-1254-7843-AFD7-70450CABE060}" type="pres">
      <dgm:prSet presAssocID="{D582E813-9896-4070-9E55-C22DC999A317}" presName="thickLine" presStyleLbl="alignNode1" presStyleIdx="0" presStyleCnt="1"/>
      <dgm:spPr/>
    </dgm:pt>
    <dgm:pt modelId="{03954132-6300-9E4B-BCE8-F75A5BA65CC3}" type="pres">
      <dgm:prSet presAssocID="{D582E813-9896-4070-9E55-C22DC999A317}" presName="horz1" presStyleCnt="0"/>
      <dgm:spPr/>
    </dgm:pt>
    <dgm:pt modelId="{66BAC72B-0792-BB44-B790-0F9EC7D5F39A}" type="pres">
      <dgm:prSet presAssocID="{D582E813-9896-4070-9E55-C22DC999A317}" presName="tx1" presStyleLbl="revTx" presStyleIdx="0" presStyleCnt="6"/>
      <dgm:spPr/>
    </dgm:pt>
    <dgm:pt modelId="{BF216050-6D9F-0C41-B6B5-4D65075EC512}" type="pres">
      <dgm:prSet presAssocID="{D582E813-9896-4070-9E55-C22DC999A317}" presName="vert1" presStyleCnt="0"/>
      <dgm:spPr/>
    </dgm:pt>
    <dgm:pt modelId="{0B4B47A9-B36C-6345-B225-3C9CA27125E5}" type="pres">
      <dgm:prSet presAssocID="{2CE15656-059E-4DF0-8AFB-C29647569244}" presName="vertSpace2a" presStyleCnt="0"/>
      <dgm:spPr/>
    </dgm:pt>
    <dgm:pt modelId="{A19E5CB7-22B2-A646-85FD-1C3F241B3B9F}" type="pres">
      <dgm:prSet presAssocID="{2CE15656-059E-4DF0-8AFB-C29647569244}" presName="horz2" presStyleCnt="0"/>
      <dgm:spPr/>
    </dgm:pt>
    <dgm:pt modelId="{4C9AB999-FCC3-8C44-AD9C-F0CE5DBA371A}" type="pres">
      <dgm:prSet presAssocID="{2CE15656-059E-4DF0-8AFB-C29647569244}" presName="horzSpace2" presStyleCnt="0"/>
      <dgm:spPr/>
    </dgm:pt>
    <dgm:pt modelId="{5AC26DFC-C8DF-494B-83D4-71891D02A983}" type="pres">
      <dgm:prSet presAssocID="{2CE15656-059E-4DF0-8AFB-C29647569244}" presName="tx2" presStyleLbl="revTx" presStyleIdx="1" presStyleCnt="6"/>
      <dgm:spPr/>
    </dgm:pt>
    <dgm:pt modelId="{44071063-C7CA-714F-B9AA-F76ADF830186}" type="pres">
      <dgm:prSet presAssocID="{2CE15656-059E-4DF0-8AFB-C29647569244}" presName="vert2" presStyleCnt="0"/>
      <dgm:spPr/>
    </dgm:pt>
    <dgm:pt modelId="{C0BF890B-7733-6B46-B712-6DA8CB3A7BC3}" type="pres">
      <dgm:prSet presAssocID="{2CE15656-059E-4DF0-8AFB-C29647569244}" presName="thinLine2b" presStyleLbl="callout" presStyleIdx="0" presStyleCnt="5"/>
      <dgm:spPr/>
    </dgm:pt>
    <dgm:pt modelId="{A3A96A60-19BB-8E4C-9BED-703BCBF8CFA2}" type="pres">
      <dgm:prSet presAssocID="{2CE15656-059E-4DF0-8AFB-C29647569244}" presName="vertSpace2b" presStyleCnt="0"/>
      <dgm:spPr/>
    </dgm:pt>
    <dgm:pt modelId="{3B133CD0-3B69-9445-93A3-F506FC8A823D}" type="pres">
      <dgm:prSet presAssocID="{ED689E54-EBAE-4FAD-BD9F-7A1D49F2AAE5}" presName="horz2" presStyleCnt="0"/>
      <dgm:spPr/>
    </dgm:pt>
    <dgm:pt modelId="{14E8F400-8272-BB49-93C0-2CAA6EE3B684}" type="pres">
      <dgm:prSet presAssocID="{ED689E54-EBAE-4FAD-BD9F-7A1D49F2AAE5}" presName="horzSpace2" presStyleCnt="0"/>
      <dgm:spPr/>
    </dgm:pt>
    <dgm:pt modelId="{4B9295FA-81A0-DF46-8627-2E974FE95270}" type="pres">
      <dgm:prSet presAssocID="{ED689E54-EBAE-4FAD-BD9F-7A1D49F2AAE5}" presName="tx2" presStyleLbl="revTx" presStyleIdx="2" presStyleCnt="6"/>
      <dgm:spPr/>
    </dgm:pt>
    <dgm:pt modelId="{CF6C5160-2C3D-7A44-BCD9-936342499167}" type="pres">
      <dgm:prSet presAssocID="{ED689E54-EBAE-4FAD-BD9F-7A1D49F2AAE5}" presName="vert2" presStyleCnt="0"/>
      <dgm:spPr/>
    </dgm:pt>
    <dgm:pt modelId="{C4278B47-ADF9-0E4A-A153-07D3A5164043}" type="pres">
      <dgm:prSet presAssocID="{ED689E54-EBAE-4FAD-BD9F-7A1D49F2AAE5}" presName="thinLine2b" presStyleLbl="callout" presStyleIdx="1" presStyleCnt="5"/>
      <dgm:spPr/>
    </dgm:pt>
    <dgm:pt modelId="{C92DD8B4-BA75-A447-B7CD-F43E965F87DF}" type="pres">
      <dgm:prSet presAssocID="{ED689E54-EBAE-4FAD-BD9F-7A1D49F2AAE5}" presName="vertSpace2b" presStyleCnt="0"/>
      <dgm:spPr/>
    </dgm:pt>
    <dgm:pt modelId="{30C0F71E-15B9-9646-B4C5-18E395A102AE}" type="pres">
      <dgm:prSet presAssocID="{7F252889-337C-47EE-952F-F19B663BCE92}" presName="horz2" presStyleCnt="0"/>
      <dgm:spPr/>
    </dgm:pt>
    <dgm:pt modelId="{A5DE39E2-F904-0046-A9C4-D6C151601C26}" type="pres">
      <dgm:prSet presAssocID="{7F252889-337C-47EE-952F-F19B663BCE92}" presName="horzSpace2" presStyleCnt="0"/>
      <dgm:spPr/>
    </dgm:pt>
    <dgm:pt modelId="{B4FD42E9-D71A-0947-AA10-656BC34571EF}" type="pres">
      <dgm:prSet presAssocID="{7F252889-337C-47EE-952F-F19B663BCE92}" presName="tx2" presStyleLbl="revTx" presStyleIdx="3" presStyleCnt="6"/>
      <dgm:spPr/>
    </dgm:pt>
    <dgm:pt modelId="{CA949DC2-3111-DA47-9EEA-0715A9EB93A5}" type="pres">
      <dgm:prSet presAssocID="{7F252889-337C-47EE-952F-F19B663BCE92}" presName="vert2" presStyleCnt="0"/>
      <dgm:spPr/>
    </dgm:pt>
    <dgm:pt modelId="{80D51FEC-2763-E449-9E9B-BB1583061D05}" type="pres">
      <dgm:prSet presAssocID="{7F252889-337C-47EE-952F-F19B663BCE92}" presName="thinLine2b" presStyleLbl="callout" presStyleIdx="2" presStyleCnt="5"/>
      <dgm:spPr/>
    </dgm:pt>
    <dgm:pt modelId="{496EA823-D03A-964A-AB7B-3C3F5A32C389}" type="pres">
      <dgm:prSet presAssocID="{7F252889-337C-47EE-952F-F19B663BCE92}" presName="vertSpace2b" presStyleCnt="0"/>
      <dgm:spPr/>
    </dgm:pt>
    <dgm:pt modelId="{719B468B-DF94-A843-A3CC-C9B90E796DAE}" type="pres">
      <dgm:prSet presAssocID="{ED9F8F1E-025B-4B0A-80F7-C372097339E1}" presName="horz2" presStyleCnt="0"/>
      <dgm:spPr/>
    </dgm:pt>
    <dgm:pt modelId="{132BD95F-680E-CE4C-84B2-2C504B4F288F}" type="pres">
      <dgm:prSet presAssocID="{ED9F8F1E-025B-4B0A-80F7-C372097339E1}" presName="horzSpace2" presStyleCnt="0"/>
      <dgm:spPr/>
    </dgm:pt>
    <dgm:pt modelId="{FE5A7D5D-CBFF-A346-8361-097486443EBB}" type="pres">
      <dgm:prSet presAssocID="{ED9F8F1E-025B-4B0A-80F7-C372097339E1}" presName="tx2" presStyleLbl="revTx" presStyleIdx="4" presStyleCnt="6"/>
      <dgm:spPr/>
    </dgm:pt>
    <dgm:pt modelId="{0C64E359-D4A2-7D4D-8DBA-55E03B481950}" type="pres">
      <dgm:prSet presAssocID="{ED9F8F1E-025B-4B0A-80F7-C372097339E1}" presName="vert2" presStyleCnt="0"/>
      <dgm:spPr/>
    </dgm:pt>
    <dgm:pt modelId="{15659598-9FFC-CB43-8129-AE5CC2D06867}" type="pres">
      <dgm:prSet presAssocID="{ED9F8F1E-025B-4B0A-80F7-C372097339E1}" presName="thinLine2b" presStyleLbl="callout" presStyleIdx="3" presStyleCnt="5"/>
      <dgm:spPr/>
    </dgm:pt>
    <dgm:pt modelId="{18335287-831B-C048-96A6-788A6557AD29}" type="pres">
      <dgm:prSet presAssocID="{ED9F8F1E-025B-4B0A-80F7-C372097339E1}" presName="vertSpace2b" presStyleCnt="0"/>
      <dgm:spPr/>
    </dgm:pt>
    <dgm:pt modelId="{6FE55DD3-830E-4343-B5F3-DDB8741A4E90}" type="pres">
      <dgm:prSet presAssocID="{2123F97D-B390-4240-AA2E-EB5FC827AC60}" presName="horz2" presStyleCnt="0"/>
      <dgm:spPr/>
    </dgm:pt>
    <dgm:pt modelId="{FFD323D3-2557-C048-9E05-FE9A9C54229B}" type="pres">
      <dgm:prSet presAssocID="{2123F97D-B390-4240-AA2E-EB5FC827AC60}" presName="horzSpace2" presStyleCnt="0"/>
      <dgm:spPr/>
    </dgm:pt>
    <dgm:pt modelId="{17A01602-C264-EB43-8E34-0A65ABEA6B0A}" type="pres">
      <dgm:prSet presAssocID="{2123F97D-B390-4240-AA2E-EB5FC827AC60}" presName="tx2" presStyleLbl="revTx" presStyleIdx="5" presStyleCnt="6"/>
      <dgm:spPr/>
    </dgm:pt>
    <dgm:pt modelId="{C4456B0D-0AAC-F543-94DF-A47893B8AB55}" type="pres">
      <dgm:prSet presAssocID="{2123F97D-B390-4240-AA2E-EB5FC827AC60}" presName="vert2" presStyleCnt="0"/>
      <dgm:spPr/>
    </dgm:pt>
    <dgm:pt modelId="{5B2A7AC8-BA3C-BC46-9812-75AFE35D4ABD}" type="pres">
      <dgm:prSet presAssocID="{2123F97D-B390-4240-AA2E-EB5FC827AC60}" presName="thinLine2b" presStyleLbl="callout" presStyleIdx="4" presStyleCnt="5"/>
      <dgm:spPr/>
    </dgm:pt>
    <dgm:pt modelId="{F5EAD5EB-5C9E-774C-B104-018A4E049465}" type="pres">
      <dgm:prSet presAssocID="{2123F97D-B390-4240-AA2E-EB5FC827AC60}" presName="vertSpace2b" presStyleCnt="0"/>
      <dgm:spPr/>
    </dgm:pt>
  </dgm:ptLst>
  <dgm:cxnLst>
    <dgm:cxn modelId="{C67C6414-F4D8-D64B-BF63-386271DB6DEF}" type="presOf" srcId="{D582E813-9896-4070-9E55-C22DC999A317}" destId="{66BAC72B-0792-BB44-B790-0F9EC7D5F39A}" srcOrd="0" destOrd="0" presId="urn:microsoft.com/office/officeart/2008/layout/LinedList"/>
    <dgm:cxn modelId="{EA448A1B-02EC-4C28-A012-9A87EFD43B39}" srcId="{D582E813-9896-4070-9E55-C22DC999A317}" destId="{ED9F8F1E-025B-4B0A-80F7-C372097339E1}" srcOrd="3" destOrd="0" parTransId="{EF4BE749-A961-4EDC-9D72-8CDC18B9162F}" sibTransId="{0F487ECC-1944-4E27-80DF-3ED7A3D7D134}"/>
    <dgm:cxn modelId="{7681CD1B-2C88-424D-92E3-76EACF787B9D}" srcId="{D582E813-9896-4070-9E55-C22DC999A317}" destId="{2123F97D-B390-4240-AA2E-EB5FC827AC60}" srcOrd="4" destOrd="0" parTransId="{108B60C2-19D0-4E99-AE85-E061149D9605}" sibTransId="{C92F0FD0-18BD-47B1-8B55-91F6D115B11F}"/>
    <dgm:cxn modelId="{28D47170-89FD-684D-9499-C17DFFFAC75D}" type="presOf" srcId="{2123F97D-B390-4240-AA2E-EB5FC827AC60}" destId="{17A01602-C264-EB43-8E34-0A65ABEA6B0A}" srcOrd="0" destOrd="0" presId="urn:microsoft.com/office/officeart/2008/layout/LinedList"/>
    <dgm:cxn modelId="{9DE47889-E781-5A41-86D7-9219A62DA357}" type="presOf" srcId="{2CE15656-059E-4DF0-8AFB-C29647569244}" destId="{5AC26DFC-C8DF-494B-83D4-71891D02A983}" srcOrd="0" destOrd="0" presId="urn:microsoft.com/office/officeart/2008/layout/LinedList"/>
    <dgm:cxn modelId="{891E408C-DDA6-4BA0-9FA8-2A5AED152648}" srcId="{D582E813-9896-4070-9E55-C22DC999A317}" destId="{ED689E54-EBAE-4FAD-BD9F-7A1D49F2AAE5}" srcOrd="1" destOrd="0" parTransId="{EE1E60B7-B7E7-45EE-BE43-44501FBE23A8}" sibTransId="{E924EADC-6BF8-45AA-B70A-048471438EAF}"/>
    <dgm:cxn modelId="{33362397-090F-954E-8DEA-C5E15F245D9E}" type="presOf" srcId="{ED9F8F1E-025B-4B0A-80F7-C372097339E1}" destId="{FE5A7D5D-CBFF-A346-8361-097486443EBB}" srcOrd="0" destOrd="0" presId="urn:microsoft.com/office/officeart/2008/layout/LinedList"/>
    <dgm:cxn modelId="{97D7B29C-8B71-4326-BD1E-DFA494A6BCDF}" srcId="{D582E813-9896-4070-9E55-C22DC999A317}" destId="{2CE15656-059E-4DF0-8AFB-C29647569244}" srcOrd="0" destOrd="0" parTransId="{CB463CEB-FE6F-41B5-85B3-4FE5CC848D69}" sibTransId="{58C2EBA9-D27C-4C09-A662-A09FF57E70C2}"/>
    <dgm:cxn modelId="{43FCA1C6-2E85-6F4C-AC6B-F08AE2E1A359}" type="presOf" srcId="{7F252889-337C-47EE-952F-F19B663BCE92}" destId="{B4FD42E9-D71A-0947-AA10-656BC34571EF}" srcOrd="0" destOrd="0" presId="urn:microsoft.com/office/officeart/2008/layout/LinedList"/>
    <dgm:cxn modelId="{CDBB58D3-3A42-6F47-9718-ADDE21954DE9}" type="presOf" srcId="{073DA8B2-E1C3-43E9-87AC-67004056E242}" destId="{4EA3632B-539C-1844-9515-C0D3DB4B5D43}" srcOrd="0" destOrd="0" presId="urn:microsoft.com/office/officeart/2008/layout/LinedList"/>
    <dgm:cxn modelId="{E0DD09D5-997D-4FF9-B0A6-618BABD11EBF}" srcId="{D582E813-9896-4070-9E55-C22DC999A317}" destId="{7F252889-337C-47EE-952F-F19B663BCE92}" srcOrd="2" destOrd="0" parTransId="{92A69B32-0E63-42BB-BF5F-D760A855CA5C}" sibTransId="{2E76DB2A-786B-4313-A883-ED716AB72654}"/>
    <dgm:cxn modelId="{C3B65BF9-1F52-4CF6-996D-8D693EFE5C38}" srcId="{073DA8B2-E1C3-43E9-87AC-67004056E242}" destId="{D582E813-9896-4070-9E55-C22DC999A317}" srcOrd="0" destOrd="0" parTransId="{01FC24F6-2E8B-4A8D-B02C-FFCD14CEC404}" sibTransId="{8FD3673D-EAAC-4886-A371-EA7085D0BB0B}"/>
    <dgm:cxn modelId="{A6A491FE-1410-1849-8EC6-115A82E4C6FA}" type="presOf" srcId="{ED689E54-EBAE-4FAD-BD9F-7A1D49F2AAE5}" destId="{4B9295FA-81A0-DF46-8627-2E974FE95270}" srcOrd="0" destOrd="0" presId="urn:microsoft.com/office/officeart/2008/layout/LinedList"/>
    <dgm:cxn modelId="{D437854C-CF81-7C4F-896D-5E212FCE9FE4}" type="presParOf" srcId="{4EA3632B-539C-1844-9515-C0D3DB4B5D43}" destId="{4C67A83D-1254-7843-AFD7-70450CABE060}" srcOrd="0" destOrd="0" presId="urn:microsoft.com/office/officeart/2008/layout/LinedList"/>
    <dgm:cxn modelId="{6418E35F-0DC3-5A4D-B9A9-2A0854F22692}" type="presParOf" srcId="{4EA3632B-539C-1844-9515-C0D3DB4B5D43}" destId="{03954132-6300-9E4B-BCE8-F75A5BA65CC3}" srcOrd="1" destOrd="0" presId="urn:microsoft.com/office/officeart/2008/layout/LinedList"/>
    <dgm:cxn modelId="{18F0A9F9-289B-0143-8185-7EC10E76B571}" type="presParOf" srcId="{03954132-6300-9E4B-BCE8-F75A5BA65CC3}" destId="{66BAC72B-0792-BB44-B790-0F9EC7D5F39A}" srcOrd="0" destOrd="0" presId="urn:microsoft.com/office/officeart/2008/layout/LinedList"/>
    <dgm:cxn modelId="{C8C8626D-B99D-9146-BA90-9F8B162FC7F1}" type="presParOf" srcId="{03954132-6300-9E4B-BCE8-F75A5BA65CC3}" destId="{BF216050-6D9F-0C41-B6B5-4D65075EC512}" srcOrd="1" destOrd="0" presId="urn:microsoft.com/office/officeart/2008/layout/LinedList"/>
    <dgm:cxn modelId="{F9A39658-E739-D043-9D87-24247022E6DD}" type="presParOf" srcId="{BF216050-6D9F-0C41-B6B5-4D65075EC512}" destId="{0B4B47A9-B36C-6345-B225-3C9CA27125E5}" srcOrd="0" destOrd="0" presId="urn:microsoft.com/office/officeart/2008/layout/LinedList"/>
    <dgm:cxn modelId="{F395A8DD-519A-1344-AA58-FD28C5D7DA3C}" type="presParOf" srcId="{BF216050-6D9F-0C41-B6B5-4D65075EC512}" destId="{A19E5CB7-22B2-A646-85FD-1C3F241B3B9F}" srcOrd="1" destOrd="0" presId="urn:microsoft.com/office/officeart/2008/layout/LinedList"/>
    <dgm:cxn modelId="{8DECE002-2D01-1A4B-9607-13BBDC3565E6}" type="presParOf" srcId="{A19E5CB7-22B2-A646-85FD-1C3F241B3B9F}" destId="{4C9AB999-FCC3-8C44-AD9C-F0CE5DBA371A}" srcOrd="0" destOrd="0" presId="urn:microsoft.com/office/officeart/2008/layout/LinedList"/>
    <dgm:cxn modelId="{BA2D51B3-EEBA-184D-8B2D-BFAD3D78BE6B}" type="presParOf" srcId="{A19E5CB7-22B2-A646-85FD-1C3F241B3B9F}" destId="{5AC26DFC-C8DF-494B-83D4-71891D02A983}" srcOrd="1" destOrd="0" presId="urn:microsoft.com/office/officeart/2008/layout/LinedList"/>
    <dgm:cxn modelId="{BEA1F436-14D3-A944-852B-DCFD2A0418CA}" type="presParOf" srcId="{A19E5CB7-22B2-A646-85FD-1C3F241B3B9F}" destId="{44071063-C7CA-714F-B9AA-F76ADF830186}" srcOrd="2" destOrd="0" presId="urn:microsoft.com/office/officeart/2008/layout/LinedList"/>
    <dgm:cxn modelId="{6B8512E6-8EAF-774E-A7F7-7804EC2CFD5A}" type="presParOf" srcId="{BF216050-6D9F-0C41-B6B5-4D65075EC512}" destId="{C0BF890B-7733-6B46-B712-6DA8CB3A7BC3}" srcOrd="2" destOrd="0" presId="urn:microsoft.com/office/officeart/2008/layout/LinedList"/>
    <dgm:cxn modelId="{BC9A2126-499C-A54D-83E0-3077319CA45B}" type="presParOf" srcId="{BF216050-6D9F-0C41-B6B5-4D65075EC512}" destId="{A3A96A60-19BB-8E4C-9BED-703BCBF8CFA2}" srcOrd="3" destOrd="0" presId="urn:microsoft.com/office/officeart/2008/layout/LinedList"/>
    <dgm:cxn modelId="{225E117A-94E4-6140-B8DB-B773144B0B4E}" type="presParOf" srcId="{BF216050-6D9F-0C41-B6B5-4D65075EC512}" destId="{3B133CD0-3B69-9445-93A3-F506FC8A823D}" srcOrd="4" destOrd="0" presId="urn:microsoft.com/office/officeart/2008/layout/LinedList"/>
    <dgm:cxn modelId="{E75A19BC-88F3-0E43-9F5E-9C064FD4E862}" type="presParOf" srcId="{3B133CD0-3B69-9445-93A3-F506FC8A823D}" destId="{14E8F400-8272-BB49-93C0-2CAA6EE3B684}" srcOrd="0" destOrd="0" presId="urn:microsoft.com/office/officeart/2008/layout/LinedList"/>
    <dgm:cxn modelId="{3092F646-2C24-504C-8548-E2EEAB06C4D3}" type="presParOf" srcId="{3B133CD0-3B69-9445-93A3-F506FC8A823D}" destId="{4B9295FA-81A0-DF46-8627-2E974FE95270}" srcOrd="1" destOrd="0" presId="urn:microsoft.com/office/officeart/2008/layout/LinedList"/>
    <dgm:cxn modelId="{019A9EDB-C9AA-5342-8EA7-0A09CC5D699E}" type="presParOf" srcId="{3B133CD0-3B69-9445-93A3-F506FC8A823D}" destId="{CF6C5160-2C3D-7A44-BCD9-936342499167}" srcOrd="2" destOrd="0" presId="urn:microsoft.com/office/officeart/2008/layout/LinedList"/>
    <dgm:cxn modelId="{9DB7D7E2-3DD2-2D44-808D-508B48AD25E0}" type="presParOf" srcId="{BF216050-6D9F-0C41-B6B5-4D65075EC512}" destId="{C4278B47-ADF9-0E4A-A153-07D3A5164043}" srcOrd="5" destOrd="0" presId="urn:microsoft.com/office/officeart/2008/layout/LinedList"/>
    <dgm:cxn modelId="{AFA8868A-63F7-B144-8AD5-184F87C0BB79}" type="presParOf" srcId="{BF216050-6D9F-0C41-B6B5-4D65075EC512}" destId="{C92DD8B4-BA75-A447-B7CD-F43E965F87DF}" srcOrd="6" destOrd="0" presId="urn:microsoft.com/office/officeart/2008/layout/LinedList"/>
    <dgm:cxn modelId="{C1E69680-B272-F546-BCF7-FD88A9AE0E27}" type="presParOf" srcId="{BF216050-6D9F-0C41-B6B5-4D65075EC512}" destId="{30C0F71E-15B9-9646-B4C5-18E395A102AE}" srcOrd="7" destOrd="0" presId="urn:microsoft.com/office/officeart/2008/layout/LinedList"/>
    <dgm:cxn modelId="{9D157211-11C7-7242-BC57-5962351FF80C}" type="presParOf" srcId="{30C0F71E-15B9-9646-B4C5-18E395A102AE}" destId="{A5DE39E2-F904-0046-A9C4-D6C151601C26}" srcOrd="0" destOrd="0" presId="urn:microsoft.com/office/officeart/2008/layout/LinedList"/>
    <dgm:cxn modelId="{F7FF8710-7021-7B43-9B37-130AAAD61B44}" type="presParOf" srcId="{30C0F71E-15B9-9646-B4C5-18E395A102AE}" destId="{B4FD42E9-D71A-0947-AA10-656BC34571EF}" srcOrd="1" destOrd="0" presId="urn:microsoft.com/office/officeart/2008/layout/LinedList"/>
    <dgm:cxn modelId="{3A5764C4-931D-894F-8A91-2C09C5955EE9}" type="presParOf" srcId="{30C0F71E-15B9-9646-B4C5-18E395A102AE}" destId="{CA949DC2-3111-DA47-9EEA-0715A9EB93A5}" srcOrd="2" destOrd="0" presId="urn:microsoft.com/office/officeart/2008/layout/LinedList"/>
    <dgm:cxn modelId="{E875B7F3-A5C6-EE45-AFA9-6B9A3335ED60}" type="presParOf" srcId="{BF216050-6D9F-0C41-B6B5-4D65075EC512}" destId="{80D51FEC-2763-E449-9E9B-BB1583061D05}" srcOrd="8" destOrd="0" presId="urn:microsoft.com/office/officeart/2008/layout/LinedList"/>
    <dgm:cxn modelId="{C00CAF6B-CFE1-4C4B-B473-197CAE271826}" type="presParOf" srcId="{BF216050-6D9F-0C41-B6B5-4D65075EC512}" destId="{496EA823-D03A-964A-AB7B-3C3F5A32C389}" srcOrd="9" destOrd="0" presId="urn:microsoft.com/office/officeart/2008/layout/LinedList"/>
    <dgm:cxn modelId="{FFBC970E-F2FF-7F46-9040-E907D6314CB1}" type="presParOf" srcId="{BF216050-6D9F-0C41-B6B5-4D65075EC512}" destId="{719B468B-DF94-A843-A3CC-C9B90E796DAE}" srcOrd="10" destOrd="0" presId="urn:microsoft.com/office/officeart/2008/layout/LinedList"/>
    <dgm:cxn modelId="{537A35C6-AF12-164C-8DAC-82A0A79169DF}" type="presParOf" srcId="{719B468B-DF94-A843-A3CC-C9B90E796DAE}" destId="{132BD95F-680E-CE4C-84B2-2C504B4F288F}" srcOrd="0" destOrd="0" presId="urn:microsoft.com/office/officeart/2008/layout/LinedList"/>
    <dgm:cxn modelId="{37B01F73-6A4A-DA4D-8964-208F5645D56E}" type="presParOf" srcId="{719B468B-DF94-A843-A3CC-C9B90E796DAE}" destId="{FE5A7D5D-CBFF-A346-8361-097486443EBB}" srcOrd="1" destOrd="0" presId="urn:microsoft.com/office/officeart/2008/layout/LinedList"/>
    <dgm:cxn modelId="{4D24AEAC-A25C-964E-AFB5-A0F7169905E7}" type="presParOf" srcId="{719B468B-DF94-A843-A3CC-C9B90E796DAE}" destId="{0C64E359-D4A2-7D4D-8DBA-55E03B481950}" srcOrd="2" destOrd="0" presId="urn:microsoft.com/office/officeart/2008/layout/LinedList"/>
    <dgm:cxn modelId="{A9213FDD-52C0-D04E-B97C-F5B2F80D7AA3}" type="presParOf" srcId="{BF216050-6D9F-0C41-B6B5-4D65075EC512}" destId="{15659598-9FFC-CB43-8129-AE5CC2D06867}" srcOrd="11" destOrd="0" presId="urn:microsoft.com/office/officeart/2008/layout/LinedList"/>
    <dgm:cxn modelId="{5C9BD1ED-0E15-4449-9C92-0F2D3F48ECDB}" type="presParOf" srcId="{BF216050-6D9F-0C41-B6B5-4D65075EC512}" destId="{18335287-831B-C048-96A6-788A6557AD29}" srcOrd="12" destOrd="0" presId="urn:microsoft.com/office/officeart/2008/layout/LinedList"/>
    <dgm:cxn modelId="{C745A179-2AA6-014B-8218-F7DD367CF04B}" type="presParOf" srcId="{BF216050-6D9F-0C41-B6B5-4D65075EC512}" destId="{6FE55DD3-830E-4343-B5F3-DDB8741A4E90}" srcOrd="13" destOrd="0" presId="urn:microsoft.com/office/officeart/2008/layout/LinedList"/>
    <dgm:cxn modelId="{6F927CDE-22F2-CE4B-B421-1E6DCE2EF29D}" type="presParOf" srcId="{6FE55DD3-830E-4343-B5F3-DDB8741A4E90}" destId="{FFD323D3-2557-C048-9E05-FE9A9C54229B}" srcOrd="0" destOrd="0" presId="urn:microsoft.com/office/officeart/2008/layout/LinedList"/>
    <dgm:cxn modelId="{7091005C-2B48-F44D-9D5C-20237C98318E}" type="presParOf" srcId="{6FE55DD3-830E-4343-B5F3-DDB8741A4E90}" destId="{17A01602-C264-EB43-8E34-0A65ABEA6B0A}" srcOrd="1" destOrd="0" presId="urn:microsoft.com/office/officeart/2008/layout/LinedList"/>
    <dgm:cxn modelId="{0F1AF46B-3A30-A641-BCD1-3AB26F443AF6}" type="presParOf" srcId="{6FE55DD3-830E-4343-B5F3-DDB8741A4E90}" destId="{C4456B0D-0AAC-F543-94DF-A47893B8AB55}" srcOrd="2" destOrd="0" presId="urn:microsoft.com/office/officeart/2008/layout/LinedList"/>
    <dgm:cxn modelId="{E794D413-06BE-E840-8E31-7744F214914C}" type="presParOf" srcId="{BF216050-6D9F-0C41-B6B5-4D65075EC512}" destId="{5B2A7AC8-BA3C-BC46-9812-75AFE35D4ABD}" srcOrd="14" destOrd="0" presId="urn:microsoft.com/office/officeart/2008/layout/LinedList"/>
    <dgm:cxn modelId="{CED6D3BB-84C1-AF4A-A3BF-E65E2F2AEAA8}" type="presParOf" srcId="{BF216050-6D9F-0C41-B6B5-4D65075EC512}" destId="{F5EAD5EB-5C9E-774C-B104-018A4E049465}"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A83D-1254-7843-AFD7-70450CABE060}">
      <dsp:nvSpPr>
        <dsp:cNvPr id="0" name=""/>
        <dsp:cNvSpPr/>
      </dsp:nvSpPr>
      <dsp:spPr>
        <a:xfrm>
          <a:off x="0" y="0"/>
          <a:ext cx="49596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AC72B-0792-BB44-B790-0F9EC7D5F39A}">
      <dsp:nvSpPr>
        <dsp:cNvPr id="0" name=""/>
        <dsp:cNvSpPr/>
      </dsp:nvSpPr>
      <dsp:spPr>
        <a:xfrm>
          <a:off x="0" y="0"/>
          <a:ext cx="991935" cy="5660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Ordre de la presentation</a:t>
          </a:r>
        </a:p>
      </dsp:txBody>
      <dsp:txXfrm>
        <a:off x="0" y="0"/>
        <a:ext cx="991935" cy="5660324"/>
      </dsp:txXfrm>
    </dsp:sp>
    <dsp:sp modelId="{5AC26DFC-C8DF-494B-83D4-71891D02A983}">
      <dsp:nvSpPr>
        <dsp:cNvPr id="0" name=""/>
        <dsp:cNvSpPr/>
      </dsp:nvSpPr>
      <dsp:spPr>
        <a:xfrm>
          <a:off x="1066330" y="53341"/>
          <a:ext cx="3893345" cy="106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err="1"/>
            <a:t>Contexte</a:t>
          </a:r>
          <a:r>
            <a:rPr lang="en-US" sz="3000" kern="1200" dirty="0"/>
            <a:t> de la recherche</a:t>
          </a:r>
        </a:p>
      </dsp:txBody>
      <dsp:txXfrm>
        <a:off x="1066330" y="53341"/>
        <a:ext cx="3893345" cy="1066838"/>
      </dsp:txXfrm>
    </dsp:sp>
    <dsp:sp modelId="{C0BF890B-7733-6B46-B712-6DA8CB3A7BC3}">
      <dsp:nvSpPr>
        <dsp:cNvPr id="0" name=""/>
        <dsp:cNvSpPr/>
      </dsp:nvSpPr>
      <dsp:spPr>
        <a:xfrm>
          <a:off x="991935" y="1120180"/>
          <a:ext cx="39677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9295FA-81A0-DF46-8627-2E974FE95270}">
      <dsp:nvSpPr>
        <dsp:cNvPr id="0" name=""/>
        <dsp:cNvSpPr/>
      </dsp:nvSpPr>
      <dsp:spPr>
        <a:xfrm>
          <a:off x="1066330" y="1173522"/>
          <a:ext cx="3893345" cy="106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Objectif</a:t>
          </a:r>
        </a:p>
      </dsp:txBody>
      <dsp:txXfrm>
        <a:off x="1066330" y="1173522"/>
        <a:ext cx="3893345" cy="1066838"/>
      </dsp:txXfrm>
    </dsp:sp>
    <dsp:sp modelId="{C4278B47-ADF9-0E4A-A153-07D3A5164043}">
      <dsp:nvSpPr>
        <dsp:cNvPr id="0" name=""/>
        <dsp:cNvSpPr/>
      </dsp:nvSpPr>
      <dsp:spPr>
        <a:xfrm>
          <a:off x="991935" y="2240361"/>
          <a:ext cx="39677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FD42E9-D71A-0947-AA10-656BC34571EF}">
      <dsp:nvSpPr>
        <dsp:cNvPr id="0" name=""/>
        <dsp:cNvSpPr/>
      </dsp:nvSpPr>
      <dsp:spPr>
        <a:xfrm>
          <a:off x="1066330" y="2293702"/>
          <a:ext cx="3893345" cy="106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Cadre </a:t>
          </a:r>
          <a:r>
            <a:rPr lang="en-US" sz="3000" kern="1200" dirty="0" err="1"/>
            <a:t>conceptuel</a:t>
          </a:r>
          <a:endParaRPr lang="en-US" sz="3000" kern="1200" dirty="0"/>
        </a:p>
      </dsp:txBody>
      <dsp:txXfrm>
        <a:off x="1066330" y="2293702"/>
        <a:ext cx="3893345" cy="1066838"/>
      </dsp:txXfrm>
    </dsp:sp>
    <dsp:sp modelId="{80D51FEC-2763-E449-9E9B-BB1583061D05}">
      <dsp:nvSpPr>
        <dsp:cNvPr id="0" name=""/>
        <dsp:cNvSpPr/>
      </dsp:nvSpPr>
      <dsp:spPr>
        <a:xfrm>
          <a:off x="991935" y="3360541"/>
          <a:ext cx="39677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A7D5D-CBFF-A346-8361-097486443EBB}">
      <dsp:nvSpPr>
        <dsp:cNvPr id="0" name=""/>
        <dsp:cNvSpPr/>
      </dsp:nvSpPr>
      <dsp:spPr>
        <a:xfrm>
          <a:off x="1066330" y="3413883"/>
          <a:ext cx="3893345" cy="106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err="1"/>
            <a:t>Methodologie</a:t>
          </a:r>
          <a:endParaRPr lang="en-US" sz="3000" kern="1200" dirty="0"/>
        </a:p>
      </dsp:txBody>
      <dsp:txXfrm>
        <a:off x="1066330" y="3413883"/>
        <a:ext cx="3893345" cy="1066838"/>
      </dsp:txXfrm>
    </dsp:sp>
    <dsp:sp modelId="{15659598-9FFC-CB43-8129-AE5CC2D06867}">
      <dsp:nvSpPr>
        <dsp:cNvPr id="0" name=""/>
        <dsp:cNvSpPr/>
      </dsp:nvSpPr>
      <dsp:spPr>
        <a:xfrm>
          <a:off x="991935" y="4480722"/>
          <a:ext cx="39677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01602-C264-EB43-8E34-0A65ABEA6B0A}">
      <dsp:nvSpPr>
        <dsp:cNvPr id="0" name=""/>
        <dsp:cNvSpPr/>
      </dsp:nvSpPr>
      <dsp:spPr>
        <a:xfrm>
          <a:off x="1066330" y="4534064"/>
          <a:ext cx="3893345" cy="106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err="1"/>
            <a:t>Résultats</a:t>
          </a:r>
          <a:endParaRPr lang="en-US" sz="3000" kern="1200" dirty="0"/>
        </a:p>
      </dsp:txBody>
      <dsp:txXfrm>
        <a:off x="1066330" y="4534064"/>
        <a:ext cx="3893345" cy="1066838"/>
      </dsp:txXfrm>
    </dsp:sp>
    <dsp:sp modelId="{5B2A7AC8-BA3C-BC46-9812-75AFE35D4ABD}">
      <dsp:nvSpPr>
        <dsp:cNvPr id="0" name=""/>
        <dsp:cNvSpPr/>
      </dsp:nvSpPr>
      <dsp:spPr>
        <a:xfrm>
          <a:off x="991935" y="5600902"/>
          <a:ext cx="39677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466BC-7E34-9143-95CD-6274D2A2B4CE}" type="datetimeFigureOut">
              <a:rPr lang="fr-FR" smtClean="0"/>
              <a:t>01/03/2023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6C267-789C-6B4F-A79A-E93578285D30}" type="slidenum">
              <a:rPr lang="fr-FR" smtClean="0"/>
              <a:t>‹n°›</a:t>
            </a:fld>
            <a:endParaRPr lang="fr-FR"/>
          </a:p>
        </p:txBody>
      </p:sp>
    </p:spTree>
    <p:extLst>
      <p:ext uri="{BB962C8B-B14F-4D97-AF65-F5344CB8AC3E}">
        <p14:creationId xmlns:p14="http://schemas.microsoft.com/office/powerpoint/2010/main" val="29898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b="1" dirty="0"/>
              <a:t> </a:t>
            </a:r>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1</a:t>
            </a:fld>
            <a:endParaRPr lang="fr-FR"/>
          </a:p>
        </p:txBody>
      </p:sp>
    </p:spTree>
    <p:extLst>
      <p:ext uri="{BB962C8B-B14F-4D97-AF65-F5344CB8AC3E}">
        <p14:creationId xmlns:p14="http://schemas.microsoft.com/office/powerpoint/2010/main" val="394028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11</a:t>
            </a:fld>
            <a:endParaRPr lang="fr-FR"/>
          </a:p>
        </p:txBody>
      </p:sp>
    </p:spTree>
    <p:extLst>
      <p:ext uri="{BB962C8B-B14F-4D97-AF65-F5344CB8AC3E}">
        <p14:creationId xmlns:p14="http://schemas.microsoft.com/office/powerpoint/2010/main" val="325571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Evidence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reveals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BIM </a:t>
            </a:r>
            <a:r>
              <a:rPr lang="fr-CA" sz="1200" kern="1200" dirty="0" err="1">
                <a:solidFill>
                  <a:schemeClr val="tx1"/>
                </a:solidFill>
                <a:effectLst/>
                <a:latin typeface="+mn-lt"/>
                <a:ea typeface="+mn-ea"/>
                <a:cs typeface="+mn-cs"/>
              </a:rPr>
              <a:t>creates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beneficial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effects</a:t>
            </a:r>
            <a:r>
              <a:rPr lang="fr-CA" sz="1200" kern="1200" dirty="0">
                <a:solidFill>
                  <a:schemeClr val="tx1"/>
                </a:solidFill>
                <a:effectLst/>
                <a:latin typeface="+mn-lt"/>
                <a:ea typeface="+mn-ea"/>
                <a:cs typeface="+mn-cs"/>
              </a:rPr>
              <a:t> of BIM on </a:t>
            </a:r>
            <a:r>
              <a:rPr lang="fr-CA" sz="1200" kern="1200" dirty="0" err="1">
                <a:solidFill>
                  <a:schemeClr val="tx1"/>
                </a:solidFill>
                <a:effectLst/>
                <a:latin typeface="+mn-lt"/>
                <a:ea typeface="+mn-ea"/>
                <a:cs typeface="+mn-cs"/>
              </a:rPr>
              <a:t>knowledge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transfer</a:t>
            </a:r>
            <a:r>
              <a:rPr lang="fr-CA" sz="1200" kern="1200" dirty="0">
                <a:solidFill>
                  <a:schemeClr val="tx1"/>
                </a:solidFill>
                <a:effectLst/>
                <a:latin typeface="+mn-lt"/>
                <a:ea typeface="+mn-ea"/>
                <a:cs typeface="+mn-cs"/>
              </a:rPr>
              <a:t> and communication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stakeholders. Indeed, </a:t>
            </a:r>
            <a:r>
              <a:rPr lang="fr-CA" sz="1200" kern="1200" dirty="0" err="1">
                <a:solidFill>
                  <a:schemeClr val="tx1"/>
                </a:solidFill>
                <a:effectLst/>
                <a:latin typeface="+mn-lt"/>
                <a:ea typeface="+mn-ea"/>
                <a:cs typeface="+mn-cs"/>
              </a:rPr>
              <a:t>professional</a:t>
            </a:r>
            <a:r>
              <a:rPr lang="fr-CA" sz="1200" kern="1200" dirty="0">
                <a:solidFill>
                  <a:schemeClr val="tx1"/>
                </a:solidFill>
                <a:effectLst/>
                <a:latin typeface="+mn-lt"/>
                <a:ea typeface="+mn-ea"/>
                <a:cs typeface="+mn-cs"/>
              </a:rPr>
              <a:t> concentration </a:t>
            </a:r>
            <a:r>
              <a:rPr lang="fr-CA" sz="1200" kern="1200" dirty="0" err="1">
                <a:solidFill>
                  <a:schemeClr val="tx1"/>
                </a:solidFill>
                <a:effectLst/>
                <a:latin typeface="+mn-lt"/>
                <a:ea typeface="+mn-ea"/>
                <a:cs typeface="+mn-cs"/>
              </a:rPr>
              <a:t>around</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same</a:t>
            </a:r>
            <a:r>
              <a:rPr lang="fr-CA" sz="1200" kern="1200" dirty="0">
                <a:solidFill>
                  <a:schemeClr val="tx1"/>
                </a:solidFill>
                <a:effectLst/>
                <a:latin typeface="+mn-lt"/>
                <a:ea typeface="+mn-ea"/>
                <a:cs typeface="+mn-cs"/>
              </a:rPr>
              <a:t> model </a:t>
            </a:r>
            <a:r>
              <a:rPr lang="fr-CA" sz="1200" kern="1200" dirty="0" err="1">
                <a:solidFill>
                  <a:schemeClr val="tx1"/>
                </a:solidFill>
                <a:effectLst/>
                <a:latin typeface="+mn-lt"/>
                <a:ea typeface="+mn-ea"/>
                <a:cs typeface="+mn-cs"/>
              </a:rPr>
              <a:t>allows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them</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become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familiar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other</a:t>
            </a:r>
            <a:r>
              <a:rPr lang="fr-CA" sz="1200" kern="1200" dirty="0">
                <a:solidFill>
                  <a:schemeClr val="tx1"/>
                </a:solidFill>
                <a:effectLst/>
                <a:latin typeface="+mn-lt"/>
                <a:ea typeface="+mn-ea"/>
                <a:cs typeface="+mn-cs"/>
              </a:rPr>
              <a:t> disciplines and to </a:t>
            </a:r>
            <a:r>
              <a:rPr lang="fr-CA" sz="1200" kern="1200" dirty="0" err="1">
                <a:solidFill>
                  <a:schemeClr val="tx1"/>
                </a:solidFill>
                <a:effectLst/>
                <a:latin typeface="+mn-lt"/>
                <a:ea typeface="+mn-ea"/>
                <a:cs typeface="+mn-cs"/>
              </a:rPr>
              <a:t>share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knowledge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Computational</a:t>
            </a:r>
            <a:r>
              <a:rPr lang="fr-CA" sz="1200" kern="1200" dirty="0">
                <a:solidFill>
                  <a:schemeClr val="tx1"/>
                </a:solidFill>
                <a:effectLst/>
                <a:latin typeface="+mn-lt"/>
                <a:ea typeface="+mn-ea"/>
                <a:cs typeface="+mn-cs"/>
              </a:rPr>
              <a:t> social sciences </a:t>
            </a:r>
            <a:r>
              <a:rPr lang="fr-CA" sz="1200" kern="1200" dirty="0" err="1">
                <a:solidFill>
                  <a:schemeClr val="tx1"/>
                </a:solidFill>
                <a:effectLst/>
                <a:latin typeface="+mn-lt"/>
                <a:ea typeface="+mn-ea"/>
                <a:cs typeface="+mn-cs"/>
              </a:rPr>
              <a:t>suggest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organizational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adjustments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caused</a:t>
            </a:r>
            <a:r>
              <a:rPr lang="fr-CA" sz="1200" kern="1200" dirty="0">
                <a:solidFill>
                  <a:schemeClr val="tx1"/>
                </a:solidFill>
                <a:effectLst/>
                <a:latin typeface="+mn-lt"/>
                <a:ea typeface="+mn-ea"/>
                <a:cs typeface="+mn-cs"/>
              </a:rPr>
              <a:t> by the introduction of 4th </a:t>
            </a:r>
            <a:r>
              <a:rPr lang="fr-CA" sz="1200" kern="1200" dirty="0" err="1">
                <a:solidFill>
                  <a:schemeClr val="tx1"/>
                </a:solidFill>
                <a:effectLst/>
                <a:latin typeface="+mn-lt"/>
                <a:ea typeface="+mn-ea"/>
                <a:cs typeface="+mn-cs"/>
              </a:rPr>
              <a:t>Industrial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Revolution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tools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require</a:t>
            </a:r>
            <a:r>
              <a:rPr lang="fr-CA" sz="1200" kern="1200" dirty="0">
                <a:solidFill>
                  <a:schemeClr val="tx1"/>
                </a:solidFill>
                <a:effectLst/>
                <a:latin typeface="+mn-lt"/>
                <a:ea typeface="+mn-ea"/>
                <a:cs typeface="+mn-cs"/>
              </a:rPr>
              <a:t> coordination of all disciplines </a:t>
            </a:r>
            <a:r>
              <a:rPr lang="fr-CA" sz="1200" kern="1200" dirty="0" err="1">
                <a:solidFill>
                  <a:schemeClr val="tx1"/>
                </a:solidFill>
                <a:effectLst/>
                <a:latin typeface="+mn-lt"/>
                <a:ea typeface="+mn-ea"/>
                <a:cs typeface="+mn-cs"/>
              </a:rPr>
              <a:t>involved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Consequently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professionals</a:t>
            </a:r>
            <a:r>
              <a:rPr lang="fr-CA" sz="1200" kern="1200" dirty="0">
                <a:solidFill>
                  <a:schemeClr val="tx1"/>
                </a:solidFill>
                <a:effectLst/>
                <a:latin typeface="+mn-lt"/>
                <a:ea typeface="+mn-ea"/>
                <a:cs typeface="+mn-cs"/>
              </a:rPr>
              <a:t> must explore </a:t>
            </a:r>
            <a:r>
              <a:rPr lang="fr-CA" sz="1200" kern="1200" dirty="0" err="1">
                <a:solidFill>
                  <a:schemeClr val="tx1"/>
                </a:solidFill>
                <a:effectLst/>
                <a:latin typeface="+mn-lt"/>
                <a:ea typeface="+mn-ea"/>
                <a:cs typeface="+mn-cs"/>
              </a:rPr>
              <a:t>various</a:t>
            </a:r>
            <a:r>
              <a:rPr lang="fr-CA" sz="1200" kern="1200" dirty="0">
                <a:solidFill>
                  <a:schemeClr val="tx1"/>
                </a:solidFill>
                <a:effectLst/>
                <a:latin typeface="+mn-lt"/>
                <a:ea typeface="+mn-ea"/>
                <a:cs typeface="+mn-cs"/>
              </a:rPr>
              <a:t> perspectives </a:t>
            </a:r>
            <a:r>
              <a:rPr lang="fr-CA" sz="1200" kern="1200" dirty="0" err="1">
                <a:solidFill>
                  <a:schemeClr val="tx1"/>
                </a:solidFill>
                <a:effectLst/>
                <a:latin typeface="+mn-lt"/>
                <a:ea typeface="+mn-ea"/>
                <a:cs typeface="+mn-cs"/>
              </a:rPr>
              <a:t>offered</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diversity</a:t>
            </a:r>
            <a:r>
              <a:rPr lang="fr-CA" sz="1200" kern="1200" dirty="0">
                <a:solidFill>
                  <a:schemeClr val="tx1"/>
                </a:solidFill>
                <a:effectLst/>
                <a:latin typeface="+mn-lt"/>
                <a:ea typeface="+mn-ea"/>
                <a:cs typeface="+mn-cs"/>
              </a:rPr>
              <a:t> of disciplines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Allowing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professionals</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better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other</a:t>
            </a:r>
            <a:r>
              <a:rPr lang="fr-CA" sz="1200" kern="1200" dirty="0">
                <a:solidFill>
                  <a:schemeClr val="tx1"/>
                </a:solidFill>
                <a:effectLst/>
                <a:latin typeface="+mn-lt"/>
                <a:ea typeface="+mn-ea"/>
                <a:cs typeface="+mn-cs"/>
              </a:rPr>
              <a:t> disciplines and expertise, BIM seconds </a:t>
            </a:r>
            <a:r>
              <a:rPr lang="fr-CA" sz="1200" kern="1200" dirty="0" err="1">
                <a:solidFill>
                  <a:schemeClr val="tx1"/>
                </a:solidFill>
                <a:effectLst/>
                <a:latin typeface="+mn-lt"/>
                <a:ea typeface="+mn-ea"/>
                <a:cs typeface="+mn-cs"/>
              </a:rPr>
              <a:t>multidisciplinary</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helps</a:t>
            </a:r>
            <a:r>
              <a:rPr lang="fr-CA" sz="1200" kern="1200" dirty="0">
                <a:solidFill>
                  <a:schemeClr val="tx1"/>
                </a:solidFill>
                <a:effectLst/>
                <a:latin typeface="+mn-lt"/>
                <a:ea typeface="+mn-ea"/>
                <a:cs typeface="+mn-cs"/>
              </a:rPr>
              <a:t> stakeholders </a:t>
            </a:r>
            <a:r>
              <a:rPr lang="fr-CA" sz="1200" kern="1200" dirty="0" err="1">
                <a:solidFill>
                  <a:schemeClr val="tx1"/>
                </a:solidFill>
                <a:effectLst/>
                <a:latin typeface="+mn-lt"/>
                <a:ea typeface="+mn-ea"/>
                <a:cs typeface="+mn-cs"/>
              </a:rPr>
              <a:t>understanding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interrelationships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them</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other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words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BIM, stakeholders are </a:t>
            </a:r>
            <a:r>
              <a:rPr lang="fr-CA" sz="1200" kern="1200" dirty="0" err="1">
                <a:solidFill>
                  <a:schemeClr val="tx1"/>
                </a:solidFill>
                <a:effectLst/>
                <a:latin typeface="+mn-lt"/>
                <a:ea typeface="+mn-ea"/>
                <a:cs typeface="+mn-cs"/>
              </a:rPr>
              <a:t>better</a:t>
            </a:r>
            <a:r>
              <a:rPr lang="fr-CA" sz="1200" kern="1200" dirty="0">
                <a:solidFill>
                  <a:schemeClr val="tx1"/>
                </a:solidFill>
                <a:effectLst/>
                <a:latin typeface="+mn-lt"/>
                <a:ea typeface="+mn-ea"/>
                <a:cs typeface="+mn-cs"/>
              </a:rPr>
              <a:t> able to </a:t>
            </a:r>
            <a:r>
              <a:rPr lang="fr-CA" sz="1200" kern="1200" dirty="0" err="1">
                <a:solidFill>
                  <a:schemeClr val="tx1"/>
                </a:solidFill>
                <a:effectLst/>
                <a:latin typeface="+mn-lt"/>
                <a:ea typeface="+mn-ea"/>
                <a:cs typeface="+mn-cs"/>
              </a:rPr>
              <a:t>grasp</a:t>
            </a:r>
            <a:r>
              <a:rPr lang="fr-CA" sz="1200" kern="1200" dirty="0">
                <a:solidFill>
                  <a:schemeClr val="tx1"/>
                </a:solidFill>
                <a:effectLst/>
                <a:latin typeface="+mn-lt"/>
                <a:ea typeface="+mn-ea"/>
                <a:cs typeface="+mn-cs"/>
              </a:rPr>
              <a:t> the scope of the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contextualize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through</a:t>
            </a:r>
            <a:r>
              <a:rPr lang="fr-CA" sz="1200" kern="1200" dirty="0">
                <a:solidFill>
                  <a:schemeClr val="tx1"/>
                </a:solidFill>
                <a:effectLst/>
                <a:latin typeface="+mn-lt"/>
                <a:ea typeface="+mn-ea"/>
                <a:cs typeface="+mn-cs"/>
              </a:rPr>
              <a:t> the exploration of </a:t>
            </a:r>
            <a:r>
              <a:rPr lang="fr-CA" sz="1200" kern="1200" dirty="0" err="1">
                <a:solidFill>
                  <a:schemeClr val="tx1"/>
                </a:solidFill>
                <a:effectLst/>
                <a:latin typeface="+mn-lt"/>
                <a:ea typeface="+mn-ea"/>
                <a:cs typeface="+mn-cs"/>
              </a:rPr>
              <a:t>different</a:t>
            </a:r>
            <a:r>
              <a:rPr lang="fr-CA" sz="1200" kern="1200" dirty="0">
                <a:solidFill>
                  <a:schemeClr val="tx1"/>
                </a:solidFill>
                <a:effectLst/>
                <a:latin typeface="+mn-lt"/>
                <a:ea typeface="+mn-ea"/>
                <a:cs typeface="+mn-cs"/>
              </a:rPr>
              <a:t> perspectives. This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consistent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writings</a:t>
            </a:r>
            <a:r>
              <a:rPr lang="fr-CA" sz="1200" kern="1200" dirty="0">
                <a:solidFill>
                  <a:schemeClr val="tx1"/>
                </a:solidFill>
                <a:effectLst/>
                <a:latin typeface="+mn-lt"/>
                <a:ea typeface="+mn-ea"/>
                <a:cs typeface="+mn-cs"/>
              </a:rPr>
              <a:t> of Morris (2013) </a:t>
            </a:r>
            <a:r>
              <a:rPr lang="fr-CA" sz="1200" kern="1200" dirty="0" err="1">
                <a:solidFill>
                  <a:schemeClr val="tx1"/>
                </a:solidFill>
                <a:effectLst/>
                <a:latin typeface="+mn-lt"/>
                <a:ea typeface="+mn-ea"/>
                <a:cs typeface="+mn-cs"/>
              </a:rPr>
              <a:t>who</a:t>
            </a:r>
            <a:r>
              <a:rPr lang="fr-CA" sz="1200" kern="1200" dirty="0">
                <a:solidFill>
                  <a:schemeClr val="tx1"/>
                </a:solidFill>
                <a:effectLst/>
                <a:latin typeface="+mn-lt"/>
                <a:ea typeface="+mn-ea"/>
                <a:cs typeface="+mn-cs"/>
              </a:rPr>
              <a:t> proposes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managing</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the focus </a:t>
            </a:r>
            <a:r>
              <a:rPr lang="fr-CA" sz="1200" kern="1200" dirty="0" err="1">
                <a:solidFill>
                  <a:schemeClr val="tx1"/>
                </a:solidFill>
                <a:effectLst/>
                <a:latin typeface="+mn-lt"/>
                <a:ea typeface="+mn-ea"/>
                <a:cs typeface="+mn-cs"/>
              </a:rPr>
              <a:t>should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on the </a:t>
            </a:r>
            <a:r>
              <a:rPr lang="fr-CA" sz="1200" kern="1200" dirty="0" err="1">
                <a:solidFill>
                  <a:schemeClr val="tx1"/>
                </a:solidFill>
                <a:effectLst/>
                <a:latin typeface="+mn-lt"/>
                <a:ea typeface="+mn-ea"/>
                <a:cs typeface="+mn-cs"/>
              </a:rPr>
              <a:t>context</a:t>
            </a:r>
            <a:r>
              <a:rPr lang="fr-CA" sz="1200" kern="1200" dirty="0">
                <a:solidFill>
                  <a:schemeClr val="tx1"/>
                </a:solidFill>
                <a:effectLst/>
                <a:latin typeface="+mn-lt"/>
                <a:ea typeface="+mn-ea"/>
                <a:cs typeface="+mn-cs"/>
              </a:rPr>
              <a:t> of the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Knowledge </a:t>
            </a:r>
            <a:r>
              <a:rPr lang="fr-CA" sz="1200" kern="1200" dirty="0" err="1">
                <a:solidFill>
                  <a:schemeClr val="tx1"/>
                </a:solidFill>
                <a:effectLst/>
                <a:latin typeface="+mn-lt"/>
                <a:ea typeface="+mn-ea"/>
                <a:cs typeface="+mn-cs"/>
              </a:rPr>
              <a:t>transfer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enabled</a:t>
            </a:r>
            <a:r>
              <a:rPr lang="fr-CA" sz="1200" kern="1200" dirty="0">
                <a:solidFill>
                  <a:schemeClr val="tx1"/>
                </a:solidFill>
                <a:effectLst/>
                <a:latin typeface="+mn-lt"/>
                <a:ea typeface="+mn-ea"/>
                <a:cs typeface="+mn-cs"/>
              </a:rPr>
              <a:t> by BIM </a:t>
            </a:r>
            <a:r>
              <a:rPr lang="fr-CA" sz="1200" kern="1200" dirty="0" err="1">
                <a:solidFill>
                  <a:schemeClr val="tx1"/>
                </a:solidFill>
                <a:effectLst/>
                <a:latin typeface="+mn-lt"/>
                <a:ea typeface="+mn-ea"/>
                <a:cs typeface="+mn-cs"/>
              </a:rPr>
              <a:t>also</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increases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transparency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among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professionals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involved</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conception. Indeed, by </a:t>
            </a:r>
            <a:r>
              <a:rPr lang="fr-CA" sz="1200" kern="1200" dirty="0" err="1">
                <a:solidFill>
                  <a:schemeClr val="tx1"/>
                </a:solidFill>
                <a:effectLst/>
                <a:latin typeface="+mn-lt"/>
                <a:ea typeface="+mn-ea"/>
                <a:cs typeface="+mn-cs"/>
              </a:rPr>
              <a:t>having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access</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professional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knowledge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can </a:t>
            </a:r>
            <a:r>
              <a:rPr lang="fr-CA" sz="1200" kern="1200" dirty="0" err="1">
                <a:solidFill>
                  <a:schemeClr val="tx1"/>
                </a:solidFill>
                <a:effectLst/>
                <a:latin typeface="+mn-lt"/>
                <a:ea typeface="+mn-ea"/>
                <a:cs typeface="+mn-cs"/>
              </a:rPr>
              <a:t>easily</a:t>
            </a:r>
            <a:r>
              <a:rPr lang="fr-CA" sz="1200" kern="1200" dirty="0">
                <a:solidFill>
                  <a:schemeClr val="tx1"/>
                </a:solidFill>
                <a:effectLst/>
                <a:latin typeface="+mn-lt"/>
                <a:ea typeface="+mn-ea"/>
                <a:cs typeface="+mn-cs"/>
              </a:rPr>
              <a:t> follow and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conception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Both</a:t>
            </a:r>
            <a:r>
              <a:rPr lang="fr-CA" sz="1200" kern="1200" dirty="0">
                <a:solidFill>
                  <a:schemeClr val="tx1"/>
                </a:solidFill>
                <a:effectLst/>
                <a:latin typeface="+mn-lt"/>
                <a:ea typeface="+mn-ea"/>
                <a:cs typeface="+mn-cs"/>
              </a:rPr>
              <a:t> cases </a:t>
            </a:r>
            <a:r>
              <a:rPr lang="fr-CA" sz="1200" kern="1200" dirty="0" err="1">
                <a:solidFill>
                  <a:schemeClr val="tx1"/>
                </a:solidFill>
                <a:effectLst/>
                <a:latin typeface="+mn-lt"/>
                <a:ea typeface="+mn-ea"/>
                <a:cs typeface="+mn-cs"/>
              </a:rPr>
              <a:t>reveal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BIM </a:t>
            </a:r>
            <a:r>
              <a:rPr lang="fr-CA" sz="1200" kern="1200" dirty="0" err="1">
                <a:solidFill>
                  <a:schemeClr val="tx1"/>
                </a:solidFill>
                <a:effectLst/>
                <a:latin typeface="+mn-lt"/>
                <a:ea typeface="+mn-ea"/>
                <a:cs typeface="+mn-cs"/>
              </a:rPr>
              <a:t>increases</a:t>
            </a:r>
            <a:r>
              <a:rPr lang="fr-CA" sz="1200" kern="1200" dirty="0">
                <a:solidFill>
                  <a:schemeClr val="tx1"/>
                </a:solidFill>
                <a:effectLst/>
                <a:latin typeface="+mn-lt"/>
                <a:ea typeface="+mn-ea"/>
                <a:cs typeface="+mn-cs"/>
              </a:rPr>
              <a:t> communication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stakeholders. </a:t>
            </a:r>
            <a:r>
              <a:rPr lang="fr-CA" sz="1200" kern="1200" dirty="0" err="1">
                <a:solidFill>
                  <a:schemeClr val="tx1"/>
                </a:solidFill>
                <a:effectLst/>
                <a:latin typeface="+mn-lt"/>
                <a:ea typeface="+mn-ea"/>
                <a:cs typeface="+mn-cs"/>
              </a:rPr>
              <a:t>However</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achieve</a:t>
            </a:r>
            <a:r>
              <a:rPr lang="fr-CA" sz="1200" kern="1200" dirty="0">
                <a:solidFill>
                  <a:schemeClr val="tx1"/>
                </a:solidFill>
                <a:effectLst/>
                <a:latin typeface="+mn-lt"/>
                <a:ea typeface="+mn-ea"/>
                <a:cs typeface="+mn-cs"/>
              </a:rPr>
              <a:t> communication </a:t>
            </a:r>
            <a:r>
              <a:rPr lang="fr-CA" sz="1200" kern="1200" dirty="0" err="1">
                <a:solidFill>
                  <a:schemeClr val="tx1"/>
                </a:solidFill>
                <a:effectLst/>
                <a:latin typeface="+mn-lt"/>
                <a:ea typeface="+mn-ea"/>
                <a:cs typeface="+mn-cs"/>
              </a:rPr>
              <a:t>efficiency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imperative</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rethink</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revaluate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work</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methods</a:t>
            </a:r>
            <a:r>
              <a:rPr lang="fr-CA" sz="1200" kern="1200" dirty="0">
                <a:solidFill>
                  <a:schemeClr val="tx1"/>
                </a:solidFill>
                <a:effectLst/>
                <a:latin typeface="+mn-lt"/>
                <a:ea typeface="+mn-ea"/>
                <a:cs typeface="+mn-cs"/>
              </a:rPr>
              <a:t>. Indeed, no information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lost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BIM, and </a:t>
            </a:r>
            <a:r>
              <a:rPr lang="fr-CA" sz="1200" kern="1200" dirty="0" err="1">
                <a:solidFill>
                  <a:schemeClr val="tx1"/>
                </a:solidFill>
                <a:effectLst/>
                <a:latin typeface="+mn-lt"/>
                <a:ea typeface="+mn-ea"/>
                <a:cs typeface="+mn-cs"/>
              </a:rPr>
              <a:t>professionals</a:t>
            </a:r>
            <a:r>
              <a:rPr lang="fr-CA" sz="1200" kern="1200" dirty="0">
                <a:solidFill>
                  <a:schemeClr val="tx1"/>
                </a:solidFill>
                <a:effectLst/>
                <a:latin typeface="+mn-lt"/>
                <a:ea typeface="+mn-ea"/>
                <a:cs typeface="+mn-cs"/>
              </a:rPr>
              <a:t> can </a:t>
            </a:r>
            <a:r>
              <a:rPr lang="fr-CA" sz="1200" kern="1200" dirty="0" err="1">
                <a:solidFill>
                  <a:schemeClr val="tx1"/>
                </a:solidFill>
                <a:effectLst/>
                <a:latin typeface="+mn-lt"/>
                <a:ea typeface="+mn-ea"/>
                <a:cs typeface="+mn-cs"/>
              </a:rPr>
              <a:t>track</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communicate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to relevant stakeholders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visual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representation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quickly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make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decisions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based</a:t>
            </a:r>
            <a:r>
              <a:rPr lang="fr-CA" sz="1200" kern="1200" dirty="0">
                <a:solidFill>
                  <a:schemeClr val="tx1"/>
                </a:solidFill>
                <a:effectLst/>
                <a:latin typeface="+mn-lt"/>
                <a:ea typeface="+mn-ea"/>
                <a:cs typeface="+mn-cs"/>
              </a:rPr>
              <a:t> on model data, </a:t>
            </a:r>
            <a:r>
              <a:rPr lang="fr-CA" sz="1200" kern="1200" dirty="0" err="1">
                <a:solidFill>
                  <a:schemeClr val="tx1"/>
                </a:solidFill>
                <a:effectLst/>
                <a:latin typeface="+mn-lt"/>
                <a:ea typeface="+mn-ea"/>
                <a:cs typeface="+mn-cs"/>
              </a:rPr>
              <a:t>which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improves</a:t>
            </a:r>
            <a:r>
              <a:rPr lang="fr-CA" sz="1200" kern="1200" dirty="0">
                <a:solidFill>
                  <a:schemeClr val="tx1"/>
                </a:solidFill>
                <a:effectLst/>
                <a:latin typeface="+mn-lt"/>
                <a:ea typeface="+mn-ea"/>
                <a:cs typeface="+mn-cs"/>
              </a:rPr>
              <a:t> the flow of </a:t>
            </a:r>
            <a:r>
              <a:rPr lang="fr-CA" sz="1200" kern="1200" dirty="0" err="1">
                <a:solidFill>
                  <a:schemeClr val="tx1"/>
                </a:solidFill>
                <a:effectLst/>
                <a:latin typeface="+mn-lt"/>
                <a:ea typeface="+mn-ea"/>
                <a:cs typeface="+mn-cs"/>
              </a:rPr>
              <a:t>work</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activities</a:t>
            </a:r>
            <a:r>
              <a:rPr lang="fr-CA" sz="1200" kern="1200" dirty="0">
                <a:solidFill>
                  <a:schemeClr val="tx1"/>
                </a:solidFill>
                <a:effectLst/>
                <a:latin typeface="+mn-lt"/>
                <a:ea typeface="+mn-ea"/>
                <a:cs typeface="+mn-cs"/>
              </a:rPr>
              <a:t> and staff </a:t>
            </a:r>
            <a:r>
              <a:rPr lang="fr-CA" sz="1200" kern="1200" dirty="0" err="1">
                <a:solidFill>
                  <a:schemeClr val="tx1"/>
                </a:solidFill>
                <a:effectLst/>
                <a:latin typeface="+mn-lt"/>
                <a:ea typeface="+mn-ea"/>
                <a:cs typeface="+mn-cs"/>
              </a:rPr>
              <a:t>alignment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while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allowing</a:t>
            </a:r>
            <a:r>
              <a:rPr lang="fr-CA" sz="1200" kern="1200" dirty="0">
                <a:solidFill>
                  <a:schemeClr val="tx1"/>
                </a:solidFill>
                <a:effectLst/>
                <a:latin typeface="+mn-lt"/>
                <a:ea typeface="+mn-ea"/>
                <a:cs typeface="+mn-cs"/>
              </a:rPr>
              <a:t> for </a:t>
            </a:r>
            <a:r>
              <a:rPr lang="fr-CA" sz="1200" kern="1200" dirty="0" err="1">
                <a:solidFill>
                  <a:schemeClr val="tx1"/>
                </a:solidFill>
                <a:effectLst/>
                <a:latin typeface="+mn-lt"/>
                <a:ea typeface="+mn-ea"/>
                <a:cs typeface="+mn-cs"/>
              </a:rPr>
              <a:t>adjustments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based</a:t>
            </a:r>
            <a:r>
              <a:rPr lang="fr-CA" sz="1200" kern="1200" dirty="0">
                <a:solidFill>
                  <a:schemeClr val="tx1"/>
                </a:solidFill>
                <a:effectLst/>
                <a:latin typeface="+mn-lt"/>
                <a:ea typeface="+mn-ea"/>
                <a:cs typeface="+mn-cs"/>
              </a:rPr>
              <a:t> on new data </a:t>
            </a:r>
            <a:r>
              <a:rPr lang="fr-CA" sz="1200" kern="1200" dirty="0" err="1">
                <a:solidFill>
                  <a:schemeClr val="tx1"/>
                </a:solidFill>
                <a:effectLst/>
                <a:latin typeface="+mn-lt"/>
                <a:ea typeface="+mn-ea"/>
                <a:cs typeface="+mn-cs"/>
              </a:rPr>
              <a:t>captured</a:t>
            </a:r>
            <a:r>
              <a:rPr lang="fr-CA" sz="1200" kern="1200" dirty="0">
                <a:solidFill>
                  <a:schemeClr val="tx1"/>
                </a:solidFill>
                <a:effectLst/>
                <a:latin typeface="+mn-lt"/>
                <a:ea typeface="+mn-ea"/>
                <a:cs typeface="+mn-cs"/>
              </a:rPr>
              <a:t> in real time to </a:t>
            </a:r>
            <a:r>
              <a:rPr lang="fr-CA" sz="1200" kern="1200" dirty="0" err="1">
                <a:solidFill>
                  <a:schemeClr val="tx1"/>
                </a:solidFill>
                <a:effectLst/>
                <a:latin typeface="+mn-lt"/>
                <a:ea typeface="+mn-ea"/>
                <a:cs typeface="+mn-cs"/>
              </a:rPr>
              <a:t>deliver</a:t>
            </a:r>
            <a:r>
              <a:rPr lang="fr-CA" sz="1200" kern="1200" dirty="0">
                <a:solidFill>
                  <a:schemeClr val="tx1"/>
                </a:solidFill>
                <a:effectLst/>
                <a:latin typeface="+mn-lt"/>
                <a:ea typeface="+mn-ea"/>
                <a:cs typeface="+mn-cs"/>
              </a:rPr>
              <a:t> a building conception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the least </a:t>
            </a:r>
            <a:r>
              <a:rPr lang="fr-CA" sz="1200" kern="1200" dirty="0" err="1">
                <a:solidFill>
                  <a:schemeClr val="tx1"/>
                </a:solidFill>
                <a:effectLst/>
                <a:latin typeface="+mn-lt"/>
                <a:ea typeface="+mn-ea"/>
                <a:cs typeface="+mn-cs"/>
              </a:rPr>
              <a:t>amount</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interference</a:t>
            </a:r>
            <a:r>
              <a:rPr lang="fr-CA" sz="1200" kern="1200" dirty="0">
                <a:solidFill>
                  <a:schemeClr val="tx1"/>
                </a:solidFill>
                <a:effectLst/>
                <a:latin typeface="+mn-lt"/>
                <a:ea typeface="+mn-ea"/>
                <a:cs typeface="+mn-cs"/>
              </a:rPr>
              <a:t> (Pan and Zhang,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conception objective and scope </a:t>
            </a:r>
            <a:r>
              <a:rPr lang="fr-CA" sz="1200" kern="1200" dirty="0" err="1">
                <a:solidFill>
                  <a:schemeClr val="tx1"/>
                </a:solidFill>
                <a:effectLst/>
                <a:latin typeface="+mn-lt"/>
                <a:ea typeface="+mn-ea"/>
                <a:cs typeface="+mn-cs"/>
              </a:rPr>
              <a:t>increase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since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problems</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interference</a:t>
            </a:r>
            <a:r>
              <a:rPr lang="fr-CA" sz="1200" kern="1200" dirty="0">
                <a:solidFill>
                  <a:schemeClr val="tx1"/>
                </a:solidFill>
                <a:effectLst/>
                <a:latin typeface="+mn-lt"/>
                <a:ea typeface="+mn-ea"/>
                <a:cs typeface="+mn-cs"/>
              </a:rPr>
              <a:t> can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identifying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before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construction. By </a:t>
            </a:r>
            <a:r>
              <a:rPr lang="fr-CA" sz="1200" kern="1200" dirty="0" err="1">
                <a:solidFill>
                  <a:schemeClr val="tx1"/>
                </a:solidFill>
                <a:effectLst/>
                <a:latin typeface="+mn-lt"/>
                <a:ea typeface="+mn-ea"/>
                <a:cs typeface="+mn-cs"/>
              </a:rPr>
              <a:t>giving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insufficient</a:t>
            </a:r>
            <a:r>
              <a:rPr lang="fr-CA" sz="1200" kern="1200" dirty="0">
                <a:solidFill>
                  <a:schemeClr val="tx1"/>
                </a:solidFill>
                <a:effectLst/>
                <a:latin typeface="+mn-lt"/>
                <a:ea typeface="+mn-ea"/>
                <a:cs typeface="+mn-cs"/>
              </a:rPr>
              <a:t> time to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conception, </a:t>
            </a:r>
            <a:r>
              <a:rPr lang="fr-CA" sz="1200" kern="1200" dirty="0" err="1">
                <a:solidFill>
                  <a:schemeClr val="tx1"/>
                </a:solidFill>
                <a:effectLst/>
                <a:latin typeface="+mn-lt"/>
                <a:ea typeface="+mn-ea"/>
                <a:cs typeface="+mn-cs"/>
              </a:rPr>
              <a:t>interferences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disciplines can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exposed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However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adding</a:t>
            </a:r>
            <a:r>
              <a:rPr lang="fr-CA" sz="1200" kern="1200" dirty="0">
                <a:solidFill>
                  <a:schemeClr val="tx1"/>
                </a:solidFill>
                <a:effectLst/>
                <a:latin typeface="+mn-lt"/>
                <a:ea typeface="+mn-ea"/>
                <a:cs typeface="+mn-cs"/>
              </a:rPr>
              <a:t> time to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phase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difficult</a:t>
            </a:r>
            <a:r>
              <a:rPr lang="fr-CA" sz="1200" kern="1200" dirty="0">
                <a:solidFill>
                  <a:schemeClr val="tx1"/>
                </a:solidFill>
                <a:effectLst/>
                <a:latin typeface="+mn-lt"/>
                <a:ea typeface="+mn-ea"/>
                <a:cs typeface="+mn-cs"/>
              </a:rPr>
              <a:t> for the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owner</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accept</a:t>
            </a:r>
            <a:r>
              <a:rPr lang="fr-CA" sz="1200" kern="1200" dirty="0">
                <a:solidFill>
                  <a:schemeClr val="tx1"/>
                </a:solidFill>
                <a:effectLst/>
                <a:latin typeface="+mn-lt"/>
                <a:ea typeface="+mn-ea"/>
                <a:cs typeface="+mn-cs"/>
              </a:rPr>
              <a:t>, as initial estimation for </a:t>
            </a:r>
            <a:r>
              <a:rPr lang="fr-CA" sz="1200" kern="1200" dirty="0" err="1">
                <a:solidFill>
                  <a:schemeClr val="tx1"/>
                </a:solidFill>
                <a:effectLst/>
                <a:latin typeface="+mn-lt"/>
                <a:ea typeface="+mn-ea"/>
                <a:cs typeface="+mn-cs"/>
              </a:rPr>
              <a:t>schedule</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cost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will</a:t>
            </a:r>
            <a:r>
              <a:rPr lang="fr-CA" sz="1200" kern="1200" dirty="0">
                <a:solidFill>
                  <a:schemeClr val="tx1"/>
                </a:solidFill>
                <a:effectLst/>
                <a:latin typeface="+mn-lt"/>
                <a:ea typeface="+mn-ea"/>
                <a:cs typeface="+mn-cs"/>
              </a:rPr>
              <a:t> not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met. In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regard, </a:t>
            </a:r>
            <a:r>
              <a:rPr lang="fr-CA" sz="1200" kern="1200" dirty="0" err="1">
                <a:solidFill>
                  <a:schemeClr val="tx1"/>
                </a:solidFill>
                <a:effectLst/>
                <a:latin typeface="+mn-lt"/>
                <a:ea typeface="+mn-ea"/>
                <a:cs typeface="+mn-cs"/>
              </a:rPr>
              <a:t>Nisar</a:t>
            </a:r>
            <a:r>
              <a:rPr lang="fr-CA" sz="1200" kern="1200" dirty="0">
                <a:solidFill>
                  <a:schemeClr val="tx1"/>
                </a:solidFill>
                <a:effectLst/>
                <a:latin typeface="+mn-lt"/>
                <a:ea typeface="+mn-ea"/>
                <a:cs typeface="+mn-cs"/>
              </a:rPr>
              <a:t> et al. (2020) point out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desired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benefits</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collecting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processing</a:t>
            </a:r>
            <a:r>
              <a:rPr lang="fr-CA" sz="1200" kern="1200" dirty="0">
                <a:solidFill>
                  <a:schemeClr val="tx1"/>
                </a:solidFill>
                <a:effectLst/>
                <a:latin typeface="+mn-lt"/>
                <a:ea typeface="+mn-ea"/>
                <a:cs typeface="+mn-cs"/>
              </a:rPr>
              <a:t> and data are </a:t>
            </a:r>
            <a:r>
              <a:rPr lang="fr-CA" sz="1200" kern="1200" dirty="0" err="1">
                <a:solidFill>
                  <a:schemeClr val="tx1"/>
                </a:solidFill>
                <a:effectLst/>
                <a:latin typeface="+mn-lt"/>
                <a:ea typeface="+mn-ea"/>
                <a:cs typeface="+mn-cs"/>
              </a:rPr>
              <a:t>only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attainable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through</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implementation</a:t>
            </a:r>
            <a:r>
              <a:rPr lang="fr-CA" sz="1200" kern="1200" dirty="0">
                <a:solidFill>
                  <a:schemeClr val="tx1"/>
                </a:solidFill>
                <a:effectLst/>
                <a:latin typeface="+mn-lt"/>
                <a:ea typeface="+mn-ea"/>
                <a:cs typeface="+mn-cs"/>
              </a:rPr>
              <a:t> of a management </a:t>
            </a:r>
            <a:r>
              <a:rPr lang="fr-CA" sz="1200" kern="1200" dirty="0" err="1">
                <a:solidFill>
                  <a:schemeClr val="tx1"/>
                </a:solidFill>
                <a:effectLst/>
                <a:latin typeface="+mn-lt"/>
                <a:ea typeface="+mn-ea"/>
                <a:cs typeface="+mn-cs"/>
              </a:rPr>
              <a:t>framework</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allows</a:t>
            </a:r>
            <a:r>
              <a:rPr lang="fr-CA" sz="1200" kern="1200" dirty="0">
                <a:solidFill>
                  <a:schemeClr val="tx1"/>
                </a:solidFill>
                <a:effectLst/>
                <a:latin typeface="+mn-lt"/>
                <a:ea typeface="+mn-ea"/>
                <a:cs typeface="+mn-cs"/>
              </a:rPr>
              <a:t> for </a:t>
            </a:r>
            <a:r>
              <a:rPr lang="fr-CA" sz="1200" kern="1200" dirty="0" err="1">
                <a:solidFill>
                  <a:schemeClr val="tx1"/>
                </a:solidFill>
                <a:effectLst/>
                <a:latin typeface="+mn-lt"/>
                <a:ea typeface="+mn-ea"/>
                <a:cs typeface="+mn-cs"/>
              </a:rPr>
              <a:t>proper</a:t>
            </a:r>
            <a:r>
              <a:rPr lang="fr-CA" sz="1200" kern="1200" dirty="0">
                <a:solidFill>
                  <a:schemeClr val="tx1"/>
                </a:solidFill>
                <a:effectLst/>
                <a:latin typeface="+mn-lt"/>
                <a:ea typeface="+mn-ea"/>
                <a:cs typeface="+mn-cs"/>
              </a:rPr>
              <a:t> handling of </a:t>
            </a:r>
            <a:r>
              <a:rPr lang="fr-CA" sz="1200" kern="1200" dirty="0" err="1">
                <a:solidFill>
                  <a:schemeClr val="tx1"/>
                </a:solidFill>
                <a:effectLst/>
                <a:latin typeface="+mn-lt"/>
                <a:ea typeface="+mn-ea"/>
                <a:cs typeface="+mn-cs"/>
              </a:rPr>
              <a:t>these</a:t>
            </a:r>
            <a:r>
              <a:rPr lang="fr-CA" sz="1200" kern="1200" dirty="0">
                <a:solidFill>
                  <a:schemeClr val="tx1"/>
                </a:solidFill>
                <a:effectLst/>
                <a:latin typeface="+mn-lt"/>
                <a:ea typeface="+mn-ea"/>
                <a:cs typeface="+mn-cs"/>
              </a:rPr>
              <a:t> information assets. In addition, one of the </a:t>
            </a:r>
            <a:r>
              <a:rPr lang="fr-CA" sz="1200" kern="1200" dirty="0" err="1">
                <a:solidFill>
                  <a:schemeClr val="tx1"/>
                </a:solidFill>
                <a:effectLst/>
                <a:latin typeface="+mn-lt"/>
                <a:ea typeface="+mn-ea"/>
                <a:cs typeface="+mn-cs"/>
              </a:rPr>
              <a:t>reasons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the conception time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not </a:t>
            </a:r>
            <a:r>
              <a:rPr lang="fr-CA" sz="1200" kern="1200" dirty="0" err="1">
                <a:solidFill>
                  <a:schemeClr val="tx1"/>
                </a:solidFill>
                <a:effectLst/>
                <a:latin typeface="+mn-lt"/>
                <a:ea typeface="+mn-ea"/>
                <a:cs typeface="+mn-cs"/>
              </a:rPr>
              <a:t>yet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adjusted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some</a:t>
            </a:r>
            <a:r>
              <a:rPr lang="fr-CA" sz="1200" kern="1200" dirty="0">
                <a:solidFill>
                  <a:schemeClr val="tx1"/>
                </a:solidFill>
                <a:effectLst/>
                <a:latin typeface="+mn-lt"/>
                <a:ea typeface="+mn-ea"/>
                <a:cs typeface="+mn-cs"/>
              </a:rPr>
              <a:t> stakeholders, </a:t>
            </a:r>
            <a:r>
              <a:rPr lang="fr-CA" sz="1200" kern="1200" dirty="0" err="1">
                <a:solidFill>
                  <a:schemeClr val="tx1"/>
                </a:solidFill>
                <a:effectLst/>
                <a:latin typeface="+mn-lt"/>
                <a:ea typeface="+mn-ea"/>
                <a:cs typeface="+mn-cs"/>
              </a:rPr>
              <a:t>including</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owner</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other</a:t>
            </a:r>
            <a:r>
              <a:rPr lang="fr-CA" sz="1200" kern="1200" dirty="0">
                <a:solidFill>
                  <a:schemeClr val="tx1"/>
                </a:solidFill>
                <a:effectLst/>
                <a:latin typeface="+mn-lt"/>
                <a:ea typeface="+mn-ea"/>
                <a:cs typeface="+mn-cs"/>
              </a:rPr>
              <a:t> disciplines, </a:t>
            </a:r>
            <a:r>
              <a:rPr lang="fr-CA" sz="1200" kern="1200" dirty="0" err="1">
                <a:solidFill>
                  <a:schemeClr val="tx1"/>
                </a:solidFill>
                <a:effectLst/>
                <a:latin typeface="+mn-lt"/>
                <a:ea typeface="+mn-ea"/>
                <a:cs typeface="+mn-cs"/>
              </a:rPr>
              <a:t>such</a:t>
            </a:r>
            <a:r>
              <a:rPr lang="fr-CA" sz="1200" kern="1200" dirty="0">
                <a:solidFill>
                  <a:schemeClr val="tx1"/>
                </a:solidFill>
                <a:effectLst/>
                <a:latin typeface="+mn-lt"/>
                <a:ea typeface="+mn-ea"/>
                <a:cs typeface="+mn-cs"/>
              </a:rPr>
              <a:t> as structural, architectural and </a:t>
            </a:r>
            <a:r>
              <a:rPr lang="fr-CA" sz="1200" kern="1200" dirty="0" err="1">
                <a:solidFill>
                  <a:schemeClr val="tx1"/>
                </a:solidFill>
                <a:effectLst/>
                <a:latin typeface="+mn-lt"/>
                <a:ea typeface="+mn-ea"/>
                <a:cs typeface="+mn-cs"/>
              </a:rPr>
              <a:t>various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general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contractors</a:t>
            </a:r>
            <a:r>
              <a:rPr lang="fr-CA" sz="1200" kern="1200" dirty="0">
                <a:solidFill>
                  <a:schemeClr val="tx1"/>
                </a:solidFill>
                <a:effectLst/>
                <a:latin typeface="+mn-lt"/>
                <a:ea typeface="+mn-ea"/>
                <a:cs typeface="+mn-cs"/>
              </a:rPr>
              <a:t>, have </a:t>
            </a:r>
            <a:r>
              <a:rPr lang="fr-CA" sz="1200" kern="1200" dirty="0" err="1">
                <a:solidFill>
                  <a:schemeClr val="tx1"/>
                </a:solidFill>
                <a:effectLst/>
                <a:latin typeface="+mn-lt"/>
                <a:ea typeface="+mn-ea"/>
                <a:cs typeface="+mn-cs"/>
              </a:rPr>
              <a:t>inadequate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visibility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into</a:t>
            </a:r>
            <a:r>
              <a:rPr lang="fr-CA" sz="1200" kern="1200" dirty="0">
                <a:solidFill>
                  <a:schemeClr val="tx1"/>
                </a:solidFill>
                <a:effectLst/>
                <a:latin typeface="+mn-lt"/>
                <a:ea typeface="+mn-ea"/>
                <a:cs typeface="+mn-cs"/>
              </a:rPr>
              <a:t> the real </a:t>
            </a:r>
            <a:r>
              <a:rPr lang="fr-CA" sz="1200" kern="1200" dirty="0" err="1">
                <a:solidFill>
                  <a:schemeClr val="tx1"/>
                </a:solidFill>
                <a:effectLst/>
                <a:latin typeface="+mn-lt"/>
                <a:ea typeface="+mn-ea"/>
                <a:cs typeface="+mn-cs"/>
              </a:rPr>
              <a:t>benefits</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BIM use </a:t>
            </a:r>
            <a:r>
              <a:rPr lang="fr-CA" sz="1200" kern="1200" dirty="0" err="1">
                <a:solidFill>
                  <a:schemeClr val="tx1"/>
                </a:solidFill>
                <a:effectLst/>
                <a:latin typeface="+mn-lt"/>
                <a:ea typeface="+mn-ea"/>
                <a:cs typeface="+mn-cs"/>
              </a:rPr>
              <a:t>also</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results</a:t>
            </a:r>
            <a:r>
              <a:rPr lang="fr-CA" sz="1200" kern="1200" dirty="0">
                <a:solidFill>
                  <a:schemeClr val="tx1"/>
                </a:solidFill>
                <a:effectLst/>
                <a:latin typeface="+mn-lt"/>
                <a:ea typeface="+mn-ea"/>
                <a:cs typeface="+mn-cs"/>
              </a:rPr>
              <a:t> in a </a:t>
            </a:r>
            <a:r>
              <a:rPr lang="fr-CA" sz="1200" kern="1200" dirty="0" err="1">
                <a:solidFill>
                  <a:schemeClr val="tx1"/>
                </a:solidFill>
                <a:effectLst/>
                <a:latin typeface="+mn-lt"/>
                <a:ea typeface="+mn-ea"/>
                <a:cs typeface="+mn-cs"/>
              </a:rPr>
              <a:t>redefinition</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roles</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responsibilities</a:t>
            </a:r>
            <a:r>
              <a:rPr lang="fr-CA" sz="1200" kern="1200" dirty="0">
                <a:solidFill>
                  <a:schemeClr val="tx1"/>
                </a:solidFill>
                <a:effectLst/>
                <a:latin typeface="+mn-lt"/>
                <a:ea typeface="+mn-ea"/>
                <a:cs typeface="+mn-cs"/>
              </a:rPr>
              <a:t> for certain </a:t>
            </a:r>
            <a:r>
              <a:rPr lang="fr-CA" sz="1200" kern="1200" dirty="0" err="1">
                <a:solidFill>
                  <a:schemeClr val="tx1"/>
                </a:solidFill>
                <a:effectLst/>
                <a:latin typeface="+mn-lt"/>
                <a:ea typeface="+mn-ea"/>
                <a:cs typeface="+mn-cs"/>
              </a:rPr>
              <a:t>professionals</a:t>
            </a:r>
            <a:r>
              <a:rPr lang="fr-CA" sz="1200" kern="1200" dirty="0">
                <a:solidFill>
                  <a:schemeClr val="tx1"/>
                </a:solidFill>
                <a:effectLst/>
                <a:latin typeface="+mn-lt"/>
                <a:ea typeface="+mn-ea"/>
                <a:cs typeface="+mn-cs"/>
              </a:rPr>
              <a:t>, as </a:t>
            </a:r>
            <a:r>
              <a:rPr lang="fr-CA" sz="1200" kern="1200" dirty="0" err="1">
                <a:solidFill>
                  <a:schemeClr val="tx1"/>
                </a:solidFill>
                <a:effectLst/>
                <a:latin typeface="+mn-lt"/>
                <a:ea typeface="+mn-ea"/>
                <a:cs typeface="+mn-cs"/>
              </a:rPr>
              <a:t>described</a:t>
            </a:r>
            <a:r>
              <a:rPr lang="fr-CA" sz="1200" kern="1200" dirty="0">
                <a:solidFill>
                  <a:schemeClr val="tx1"/>
                </a:solidFill>
                <a:effectLst/>
                <a:latin typeface="+mn-lt"/>
                <a:ea typeface="+mn-ea"/>
                <a:cs typeface="+mn-cs"/>
              </a:rPr>
              <a:t> by Sebastian (2011). </a:t>
            </a:r>
            <a:r>
              <a:rPr lang="fr-CA" sz="1200" kern="1200" dirty="0" err="1">
                <a:solidFill>
                  <a:schemeClr val="tx1"/>
                </a:solidFill>
                <a:effectLst/>
                <a:latin typeface="+mn-lt"/>
                <a:ea typeface="+mn-ea"/>
                <a:cs typeface="+mn-cs"/>
              </a:rPr>
              <a:t>However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some</a:t>
            </a:r>
            <a:r>
              <a:rPr lang="fr-CA" sz="1200" kern="1200" dirty="0">
                <a:solidFill>
                  <a:schemeClr val="tx1"/>
                </a:solidFill>
                <a:effectLst/>
                <a:latin typeface="+mn-lt"/>
                <a:ea typeface="+mn-ea"/>
                <a:cs typeface="+mn-cs"/>
              </a:rPr>
              <a:t> disciplines are not </a:t>
            </a:r>
            <a:r>
              <a:rPr lang="fr-CA" sz="1200" kern="1200" dirty="0" err="1">
                <a:solidFill>
                  <a:schemeClr val="tx1"/>
                </a:solidFill>
                <a:effectLst/>
                <a:latin typeface="+mn-lt"/>
                <a:ea typeface="+mn-ea"/>
                <a:cs typeface="+mn-cs"/>
              </a:rPr>
              <a:t>adapting</a:t>
            </a:r>
            <a:r>
              <a:rPr lang="fr-CA" sz="1200" kern="1200" dirty="0">
                <a:solidFill>
                  <a:schemeClr val="tx1"/>
                </a:solidFill>
                <a:effectLst/>
                <a:latin typeface="+mn-lt"/>
                <a:ea typeface="+mn-ea"/>
                <a:cs typeface="+mn-cs"/>
              </a:rPr>
              <a:t> as </a:t>
            </a:r>
            <a:r>
              <a:rPr lang="fr-CA" sz="1200" kern="1200" dirty="0" err="1">
                <a:solidFill>
                  <a:schemeClr val="tx1"/>
                </a:solidFill>
                <a:effectLst/>
                <a:latin typeface="+mn-lt"/>
                <a:ea typeface="+mn-ea"/>
                <a:cs typeface="+mn-cs"/>
              </a:rPr>
              <a:t>well</a:t>
            </a:r>
            <a:r>
              <a:rPr lang="fr-CA" sz="1200" kern="1200" dirty="0">
                <a:solidFill>
                  <a:schemeClr val="tx1"/>
                </a:solidFill>
                <a:effectLst/>
                <a:latin typeface="+mn-lt"/>
                <a:ea typeface="+mn-ea"/>
                <a:cs typeface="+mn-cs"/>
              </a:rPr>
              <a:t> as </a:t>
            </a:r>
            <a:r>
              <a:rPr lang="fr-CA" sz="1200" kern="1200" dirty="0" err="1">
                <a:solidFill>
                  <a:schemeClr val="tx1"/>
                </a:solidFill>
                <a:effectLst/>
                <a:latin typeface="+mn-lt"/>
                <a:ea typeface="+mn-ea"/>
                <a:cs typeface="+mn-cs"/>
              </a:rPr>
              <a:t>others</a:t>
            </a:r>
            <a:r>
              <a:rPr lang="fr-CA" sz="1200" kern="1200" dirty="0">
                <a:solidFill>
                  <a:schemeClr val="tx1"/>
                </a:solidFill>
                <a:effectLst/>
                <a:latin typeface="+mn-lt"/>
                <a:ea typeface="+mn-ea"/>
                <a:cs typeface="+mn-cs"/>
              </a:rPr>
              <a:t> to changes </a:t>
            </a:r>
            <a:r>
              <a:rPr lang="fr-CA" sz="1200" kern="1200" dirty="0" err="1">
                <a:solidFill>
                  <a:schemeClr val="tx1"/>
                </a:solidFill>
                <a:effectLst/>
                <a:latin typeface="+mn-lt"/>
                <a:ea typeface="+mn-ea"/>
                <a:cs typeface="+mn-cs"/>
              </a:rPr>
              <a:t>caused</a:t>
            </a:r>
            <a:r>
              <a:rPr lang="fr-CA" sz="1200" kern="1200" dirty="0">
                <a:solidFill>
                  <a:schemeClr val="tx1"/>
                </a:solidFill>
                <a:effectLst/>
                <a:latin typeface="+mn-lt"/>
                <a:ea typeface="+mn-ea"/>
                <a:cs typeface="+mn-cs"/>
              </a:rPr>
              <a:t> by BIM in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conception. BIM use </a:t>
            </a:r>
            <a:r>
              <a:rPr lang="fr-CA" sz="1200" kern="1200" dirty="0" err="1">
                <a:solidFill>
                  <a:schemeClr val="tx1"/>
                </a:solidFill>
                <a:effectLst/>
                <a:latin typeface="+mn-lt"/>
                <a:ea typeface="+mn-ea"/>
                <a:cs typeface="+mn-cs"/>
              </a:rPr>
              <a:t>requires</a:t>
            </a:r>
            <a:r>
              <a:rPr lang="fr-CA" sz="1200" kern="1200" dirty="0">
                <a:solidFill>
                  <a:schemeClr val="tx1"/>
                </a:solidFill>
                <a:effectLst/>
                <a:latin typeface="+mn-lt"/>
                <a:ea typeface="+mn-ea"/>
                <a:cs typeface="+mn-cs"/>
              </a:rPr>
              <a:t> all </a:t>
            </a:r>
            <a:r>
              <a:rPr lang="fr-CA" sz="1200" kern="1200" dirty="0" err="1">
                <a:solidFill>
                  <a:schemeClr val="tx1"/>
                </a:solidFill>
                <a:effectLst/>
                <a:latin typeface="+mn-lt"/>
                <a:ea typeface="+mn-ea"/>
                <a:cs typeface="+mn-cs"/>
              </a:rPr>
              <a:t>involved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have a </a:t>
            </a:r>
            <a:r>
              <a:rPr lang="fr-CA" sz="1200" kern="1200" dirty="0" err="1">
                <a:solidFill>
                  <a:schemeClr val="tx1"/>
                </a:solidFill>
                <a:effectLst/>
                <a:latin typeface="+mn-lt"/>
                <a:ea typeface="+mn-ea"/>
                <a:cs typeface="+mn-cs"/>
              </a:rPr>
              <a:t>sufficiently</a:t>
            </a:r>
            <a:r>
              <a:rPr lang="fr-CA" sz="1200" kern="1200" dirty="0">
                <a:solidFill>
                  <a:schemeClr val="tx1"/>
                </a:solidFill>
                <a:effectLst/>
                <a:latin typeface="+mn-lt"/>
                <a:ea typeface="+mn-ea"/>
                <a:cs typeface="+mn-cs"/>
              </a:rPr>
              <a:t> high </a:t>
            </a:r>
            <a:r>
              <a:rPr lang="fr-CA" sz="1200" kern="1200" dirty="0" err="1">
                <a:solidFill>
                  <a:schemeClr val="tx1"/>
                </a:solidFill>
                <a:effectLst/>
                <a:latin typeface="+mn-lt"/>
                <a:ea typeface="+mn-ea"/>
                <a:cs typeface="+mn-cs"/>
              </a:rPr>
              <a:t>level</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technical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capacity</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commitment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Nevertheless</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low</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level</a:t>
            </a:r>
            <a:r>
              <a:rPr lang="fr-CA" sz="1200" kern="1200" dirty="0">
                <a:solidFill>
                  <a:schemeClr val="tx1"/>
                </a:solidFill>
                <a:effectLst/>
                <a:latin typeface="+mn-lt"/>
                <a:ea typeface="+mn-ea"/>
                <a:cs typeface="+mn-cs"/>
              </a:rPr>
              <a:t> of adaptation to BIM leads to </a:t>
            </a:r>
            <a:r>
              <a:rPr lang="fr-CA" sz="1200" kern="1200" dirty="0" err="1">
                <a:solidFill>
                  <a:schemeClr val="tx1"/>
                </a:solidFill>
                <a:effectLst/>
                <a:latin typeface="+mn-lt"/>
                <a:ea typeface="+mn-ea"/>
                <a:cs typeface="+mn-cs"/>
              </a:rPr>
              <a:t>pitfalls</a:t>
            </a:r>
            <a:r>
              <a:rPr lang="fr-CA" sz="1200" kern="1200" dirty="0">
                <a:solidFill>
                  <a:schemeClr val="tx1"/>
                </a:solidFill>
                <a:effectLst/>
                <a:latin typeface="+mn-lt"/>
                <a:ea typeface="+mn-ea"/>
                <a:cs typeface="+mn-cs"/>
              </a:rPr>
              <a:t> in the coordination of </a:t>
            </a:r>
            <a:r>
              <a:rPr lang="fr-CA" sz="1200" kern="1200" dirty="0" err="1">
                <a:solidFill>
                  <a:schemeClr val="tx1"/>
                </a:solidFill>
                <a:effectLst/>
                <a:latin typeface="+mn-lt"/>
                <a:ea typeface="+mn-ea"/>
                <a:cs typeface="+mn-cs"/>
              </a:rPr>
              <a:t>activities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during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conception (Sebastian, 2011) and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precisely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what</a:t>
            </a:r>
            <a:r>
              <a:rPr lang="fr-CA" sz="1200" kern="1200" dirty="0">
                <a:solidFill>
                  <a:schemeClr val="tx1"/>
                </a:solidFill>
                <a:effectLst/>
                <a:latin typeface="+mn-lt"/>
                <a:ea typeface="+mn-ea"/>
                <a:cs typeface="+mn-cs"/>
              </a:rPr>
              <a:t> participants </a:t>
            </a:r>
            <a:r>
              <a:rPr lang="fr-CA" sz="1200" kern="1200" dirty="0" err="1">
                <a:solidFill>
                  <a:schemeClr val="tx1"/>
                </a:solidFill>
                <a:effectLst/>
                <a:latin typeface="+mn-lt"/>
                <a:ea typeface="+mn-ea"/>
                <a:cs typeface="+mn-cs"/>
              </a:rPr>
              <a:t>describe</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our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research</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However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not a </a:t>
            </a:r>
            <a:r>
              <a:rPr lang="fr-CA" sz="1200" kern="1200" dirty="0" err="1">
                <a:solidFill>
                  <a:schemeClr val="tx1"/>
                </a:solidFill>
                <a:effectLst/>
                <a:latin typeface="+mn-lt"/>
                <a:ea typeface="+mn-ea"/>
                <a:cs typeface="+mn-cs"/>
              </a:rPr>
              <a:t>clear</a:t>
            </a:r>
            <a:r>
              <a:rPr lang="fr-CA" sz="1200" kern="1200" dirty="0">
                <a:solidFill>
                  <a:schemeClr val="tx1"/>
                </a:solidFill>
                <a:effectLst/>
                <a:latin typeface="+mn-lt"/>
                <a:ea typeface="+mn-ea"/>
                <a:cs typeface="+mn-cs"/>
              </a:rPr>
              <a:t> process or guideline to do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Actors must </a:t>
            </a:r>
            <a:r>
              <a:rPr lang="fr-CA" sz="1200" kern="1200" dirty="0" err="1">
                <a:solidFill>
                  <a:schemeClr val="tx1"/>
                </a:solidFill>
                <a:effectLst/>
                <a:latin typeface="+mn-lt"/>
                <a:ea typeface="+mn-ea"/>
                <a:cs typeface="+mn-cs"/>
              </a:rPr>
              <a:t>then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negotiate</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define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prioritization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creation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some</a:t>
            </a:r>
            <a:r>
              <a:rPr lang="fr-CA" sz="1200" kern="1200" dirty="0">
                <a:solidFill>
                  <a:schemeClr val="tx1"/>
                </a:solidFill>
                <a:effectLst/>
                <a:latin typeface="+mn-lt"/>
                <a:ea typeface="+mn-ea"/>
                <a:cs typeface="+mn-cs"/>
              </a:rPr>
              <a:t> frictions </a:t>
            </a:r>
            <a:r>
              <a:rPr lang="fr-CA" sz="1200" kern="1200" dirty="0" err="1">
                <a:solidFill>
                  <a:schemeClr val="tx1"/>
                </a:solidFill>
                <a:effectLst/>
                <a:latin typeface="+mn-lt"/>
                <a:ea typeface="+mn-ea"/>
                <a:cs typeface="+mn-cs"/>
              </a:rPr>
              <a:t>among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them</a:t>
            </a:r>
            <a:r>
              <a:rPr lang="fr-CA" sz="1200" kern="1200" dirty="0">
                <a:solidFill>
                  <a:schemeClr val="tx1"/>
                </a:solidFill>
                <a:effectLst/>
                <a:latin typeface="+mn-lt"/>
                <a:ea typeface="+mn-ea"/>
                <a:cs typeface="+mn-cs"/>
              </a:rPr>
              <a:t>. This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in contradiction to Wang and al. (2016)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show data </a:t>
            </a:r>
            <a:r>
              <a:rPr lang="fr-CA" sz="1200" kern="1200" dirty="0" err="1">
                <a:solidFill>
                  <a:schemeClr val="tx1"/>
                </a:solidFill>
                <a:effectLst/>
                <a:latin typeface="+mn-lt"/>
                <a:ea typeface="+mn-ea"/>
                <a:cs typeface="+mn-cs"/>
              </a:rPr>
              <a:t>visualization</a:t>
            </a:r>
            <a:r>
              <a:rPr lang="fr-CA" sz="1200" kern="1200" dirty="0">
                <a:solidFill>
                  <a:schemeClr val="tx1"/>
                </a:solidFill>
                <a:effectLst/>
                <a:latin typeface="+mn-lt"/>
                <a:ea typeface="+mn-ea"/>
                <a:cs typeface="+mn-cs"/>
              </a:rPr>
              <a:t> and management technologies, </a:t>
            </a:r>
            <a:r>
              <a:rPr lang="fr-CA" sz="1200" kern="1200" dirty="0" err="1">
                <a:solidFill>
                  <a:schemeClr val="tx1"/>
                </a:solidFill>
                <a:effectLst/>
                <a:latin typeface="+mn-lt"/>
                <a:ea typeface="+mn-ea"/>
                <a:cs typeface="+mn-cs"/>
              </a:rPr>
              <a:t>such</a:t>
            </a:r>
            <a:r>
              <a:rPr lang="fr-CA" sz="1200" kern="1200" dirty="0">
                <a:solidFill>
                  <a:schemeClr val="tx1"/>
                </a:solidFill>
                <a:effectLst/>
                <a:latin typeface="+mn-lt"/>
                <a:ea typeface="+mn-ea"/>
                <a:cs typeface="+mn-cs"/>
              </a:rPr>
              <a:t> as BIM, </a:t>
            </a:r>
            <a:r>
              <a:rPr lang="fr-CA" sz="1200" kern="1200" dirty="0" err="1">
                <a:solidFill>
                  <a:schemeClr val="tx1"/>
                </a:solidFill>
                <a:effectLst/>
                <a:latin typeface="+mn-lt"/>
                <a:ea typeface="+mn-ea"/>
                <a:cs typeface="+mn-cs"/>
              </a:rPr>
              <a:t>improve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relationships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stakeholders </a:t>
            </a:r>
            <a:r>
              <a:rPr lang="fr-CA" sz="1200" kern="1200" dirty="0" err="1">
                <a:solidFill>
                  <a:schemeClr val="tx1"/>
                </a:solidFill>
                <a:effectLst/>
                <a:latin typeface="+mn-lt"/>
                <a:ea typeface="+mn-ea"/>
                <a:cs typeface="+mn-cs"/>
              </a:rPr>
              <a:t>through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better</a:t>
            </a:r>
            <a:r>
              <a:rPr lang="fr-CA" sz="1200" kern="1200" dirty="0">
                <a:solidFill>
                  <a:schemeClr val="tx1"/>
                </a:solidFill>
                <a:effectLst/>
                <a:latin typeface="+mn-lt"/>
                <a:ea typeface="+mn-ea"/>
                <a:cs typeface="+mn-cs"/>
              </a:rPr>
              <a:t> collaboration and communication. To </a:t>
            </a:r>
            <a:r>
              <a:rPr lang="fr-CA" sz="1200" kern="1200" dirty="0" err="1">
                <a:solidFill>
                  <a:schemeClr val="tx1"/>
                </a:solidFill>
                <a:effectLst/>
                <a:latin typeface="+mn-lt"/>
                <a:ea typeface="+mn-ea"/>
                <a:cs typeface="+mn-cs"/>
              </a:rPr>
              <a:t>avoid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conflicts</a:t>
            </a:r>
            <a:r>
              <a:rPr lang="fr-CA" sz="1200" kern="1200" dirty="0">
                <a:solidFill>
                  <a:schemeClr val="tx1"/>
                </a:solidFill>
                <a:effectLst/>
                <a:latin typeface="+mn-lt"/>
                <a:ea typeface="+mn-ea"/>
                <a:cs typeface="+mn-cs"/>
              </a:rPr>
              <a:t>, stakeholders </a:t>
            </a:r>
            <a:r>
              <a:rPr lang="fr-CA" sz="1200" kern="1200" dirty="0" err="1">
                <a:solidFill>
                  <a:schemeClr val="tx1"/>
                </a:solidFill>
                <a:effectLst/>
                <a:latin typeface="+mn-lt"/>
                <a:ea typeface="+mn-ea"/>
                <a:cs typeface="+mn-cs"/>
              </a:rPr>
              <a:t>need</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cooperate</a:t>
            </a:r>
            <a:r>
              <a:rPr lang="fr-CA" sz="1200" kern="1200" dirty="0">
                <a:solidFill>
                  <a:schemeClr val="tx1"/>
                </a:solidFill>
                <a:effectLst/>
                <a:latin typeface="+mn-lt"/>
                <a:ea typeface="+mn-ea"/>
                <a:cs typeface="+mn-cs"/>
              </a:rPr>
              <a:t> to move </a:t>
            </a:r>
            <a:r>
              <a:rPr lang="fr-CA" sz="1200" kern="1200" dirty="0" err="1">
                <a:solidFill>
                  <a:schemeClr val="tx1"/>
                </a:solidFill>
                <a:effectLst/>
                <a:latin typeface="+mn-lt"/>
                <a:ea typeface="+mn-ea"/>
                <a:cs typeface="+mn-cs"/>
              </a:rPr>
              <a:t>towards</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shared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understanding</a:t>
            </a:r>
            <a:r>
              <a:rPr lang="fr-CA" sz="1200" kern="1200" dirty="0">
                <a:solidFill>
                  <a:schemeClr val="tx1"/>
                </a:solidFill>
                <a:effectLst/>
                <a:latin typeface="+mn-lt"/>
                <a:ea typeface="+mn-ea"/>
                <a:cs typeface="+mn-cs"/>
              </a:rPr>
              <a:t> of the information </a:t>
            </a:r>
            <a:r>
              <a:rPr lang="fr-CA" sz="1200" kern="1200" dirty="0" err="1">
                <a:solidFill>
                  <a:schemeClr val="tx1"/>
                </a:solidFill>
                <a:effectLst/>
                <a:latin typeface="+mn-lt"/>
                <a:ea typeface="+mn-ea"/>
                <a:cs typeface="+mn-cs"/>
              </a:rPr>
              <a:t>emerging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digital </a:t>
            </a:r>
            <a:r>
              <a:rPr lang="fr-CA" sz="1200" kern="1200" dirty="0" err="1">
                <a:solidFill>
                  <a:schemeClr val="tx1"/>
                </a:solidFill>
                <a:effectLst/>
                <a:latin typeface="+mn-lt"/>
                <a:ea typeface="+mn-ea"/>
                <a:cs typeface="+mn-cs"/>
              </a:rPr>
              <a:t>modelling</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hus</a:t>
            </a:r>
            <a:r>
              <a:rPr lang="fr-CA" sz="1200" kern="1200" dirty="0">
                <a:solidFill>
                  <a:schemeClr val="tx1"/>
                </a:solidFill>
                <a:effectLst/>
                <a:latin typeface="+mn-lt"/>
                <a:ea typeface="+mn-ea"/>
                <a:cs typeface="+mn-cs"/>
              </a:rPr>
              <a:t>, in the absence of a structure </a:t>
            </a:r>
            <a:r>
              <a:rPr lang="fr-CA" sz="1200" kern="1200" dirty="0" err="1">
                <a:solidFill>
                  <a:schemeClr val="tx1"/>
                </a:solidFill>
                <a:effectLst/>
                <a:latin typeface="+mn-lt"/>
                <a:ea typeface="+mn-ea"/>
                <a:cs typeface="+mn-cs"/>
              </a:rPr>
              <a:t>surrounding</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resolution</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inferences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some</a:t>
            </a:r>
            <a:r>
              <a:rPr lang="fr-CA" sz="1200" kern="1200" dirty="0">
                <a:solidFill>
                  <a:schemeClr val="tx1"/>
                </a:solidFill>
                <a:effectLst/>
                <a:latin typeface="+mn-lt"/>
                <a:ea typeface="+mn-ea"/>
                <a:cs typeface="+mn-cs"/>
              </a:rPr>
              <a:t> stakeholders observe BIM can cause </a:t>
            </a:r>
            <a:r>
              <a:rPr lang="fr-CA" sz="1200" kern="1200" dirty="0" err="1">
                <a:solidFill>
                  <a:schemeClr val="tx1"/>
                </a:solidFill>
                <a:effectLst/>
                <a:latin typeface="+mn-lt"/>
                <a:ea typeface="+mn-ea"/>
                <a:cs typeface="+mn-cs"/>
              </a:rPr>
              <a:t>potential</a:t>
            </a:r>
            <a:r>
              <a:rPr lang="fr-CA" sz="1200" kern="1200" dirty="0">
                <a:solidFill>
                  <a:schemeClr val="tx1"/>
                </a:solidFill>
                <a:effectLst/>
                <a:latin typeface="+mn-lt"/>
                <a:ea typeface="+mn-ea"/>
                <a:cs typeface="+mn-cs"/>
              </a:rPr>
              <a:t> challenges </a:t>
            </a:r>
            <a:r>
              <a:rPr lang="fr-CA" sz="1200" kern="1200" dirty="0" err="1">
                <a:solidFill>
                  <a:schemeClr val="tx1"/>
                </a:solidFill>
                <a:effectLst/>
                <a:latin typeface="+mn-lt"/>
                <a:ea typeface="+mn-ea"/>
                <a:cs typeface="+mn-cs"/>
              </a:rPr>
              <a:t>during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negotiations</a:t>
            </a:r>
            <a:r>
              <a:rPr lang="fr-CA" sz="1200" kern="1200" dirty="0">
                <a:solidFill>
                  <a:schemeClr val="tx1"/>
                </a:solidFill>
                <a:effectLst/>
                <a:latin typeface="+mn-lt"/>
                <a:ea typeface="+mn-ea"/>
                <a:cs typeface="+mn-cs"/>
              </a:rPr>
              <a:t>. This </a:t>
            </a:r>
            <a:r>
              <a:rPr lang="fr-CA" sz="1200" kern="1200" dirty="0" err="1">
                <a:solidFill>
                  <a:schemeClr val="tx1"/>
                </a:solidFill>
                <a:effectLst/>
                <a:latin typeface="+mn-lt"/>
                <a:ea typeface="+mn-ea"/>
                <a:cs typeface="+mn-cs"/>
              </a:rPr>
              <a:t>conflict</a:t>
            </a:r>
            <a:r>
              <a:rPr lang="fr-CA" sz="1200" kern="1200" dirty="0">
                <a:solidFill>
                  <a:schemeClr val="tx1"/>
                </a:solidFill>
                <a:effectLst/>
                <a:latin typeface="+mn-lt"/>
                <a:ea typeface="+mn-ea"/>
                <a:cs typeface="+mn-cs"/>
              </a:rPr>
              <a:t> issue </a:t>
            </a:r>
            <a:r>
              <a:rPr lang="fr-CA" sz="1200" kern="1200" dirty="0" err="1">
                <a:solidFill>
                  <a:schemeClr val="tx1"/>
                </a:solidFill>
                <a:effectLst/>
                <a:latin typeface="+mn-lt"/>
                <a:ea typeface="+mn-ea"/>
                <a:cs typeface="+mn-cs"/>
              </a:rPr>
              <a:t>illustrates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effects</a:t>
            </a:r>
            <a:r>
              <a:rPr lang="fr-CA" sz="1200" kern="1200" dirty="0">
                <a:solidFill>
                  <a:schemeClr val="tx1"/>
                </a:solidFill>
                <a:effectLst/>
                <a:latin typeface="+mn-lt"/>
                <a:ea typeface="+mn-ea"/>
                <a:cs typeface="+mn-cs"/>
              </a:rPr>
              <a:t> of the </a:t>
            </a:r>
            <a:r>
              <a:rPr lang="fr-CA" sz="1200" kern="1200" dirty="0" err="1">
                <a:solidFill>
                  <a:schemeClr val="tx1"/>
                </a:solidFill>
                <a:effectLst/>
                <a:latin typeface="+mn-lt"/>
                <a:ea typeface="+mn-ea"/>
                <a:cs typeface="+mn-cs"/>
              </a:rPr>
              <a:t>Fourth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Industrial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Revolution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digitization</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work</a:t>
            </a:r>
            <a:r>
              <a:rPr lang="fr-CA" sz="1200" kern="1200" dirty="0">
                <a:solidFill>
                  <a:schemeClr val="tx1"/>
                </a:solidFill>
                <a:effectLst/>
                <a:latin typeface="+mn-lt"/>
                <a:ea typeface="+mn-ea"/>
                <a:cs typeface="+mn-cs"/>
              </a:rPr>
              <a:t> leads to a </a:t>
            </a:r>
            <a:r>
              <a:rPr lang="fr-CA" sz="1200" kern="1200" dirty="0" err="1">
                <a:solidFill>
                  <a:schemeClr val="tx1"/>
                </a:solidFill>
                <a:effectLst/>
                <a:latin typeface="+mn-lt"/>
                <a:ea typeface="+mn-ea"/>
                <a:cs typeface="+mn-cs"/>
              </a:rPr>
              <a:t>reorganization</a:t>
            </a:r>
            <a:r>
              <a:rPr lang="fr-CA" sz="1200" kern="1200" dirty="0">
                <a:solidFill>
                  <a:schemeClr val="tx1"/>
                </a:solidFill>
                <a:effectLst/>
                <a:latin typeface="+mn-lt"/>
                <a:ea typeface="+mn-ea"/>
                <a:cs typeface="+mn-cs"/>
              </a:rPr>
              <a:t> of interactions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different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professionals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involved</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Other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disbenefits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related</a:t>
            </a:r>
            <a:r>
              <a:rPr lang="fr-CA" sz="1200" kern="1200" dirty="0">
                <a:solidFill>
                  <a:schemeClr val="tx1"/>
                </a:solidFill>
                <a:effectLst/>
                <a:latin typeface="+mn-lt"/>
                <a:ea typeface="+mn-ea"/>
                <a:cs typeface="+mn-cs"/>
              </a:rPr>
              <a:t> to BIM use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unrealistic</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requirements</a:t>
            </a:r>
            <a:r>
              <a:rPr lang="fr-CA" sz="1200" kern="1200" dirty="0">
                <a:solidFill>
                  <a:schemeClr val="tx1"/>
                </a:solidFill>
                <a:effectLst/>
                <a:latin typeface="+mn-lt"/>
                <a:ea typeface="+mn-ea"/>
                <a:cs typeface="+mn-cs"/>
              </a:rPr>
              <a:t> for the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conception. Indeed, </a:t>
            </a:r>
            <a:r>
              <a:rPr lang="fr-CA" sz="1200" kern="1200" dirty="0" err="1">
                <a:solidFill>
                  <a:schemeClr val="tx1"/>
                </a:solidFill>
                <a:effectLst/>
                <a:latin typeface="+mn-lt"/>
                <a:ea typeface="+mn-ea"/>
                <a:cs typeface="+mn-cs"/>
              </a:rPr>
              <a:t>both</a:t>
            </a:r>
            <a:r>
              <a:rPr lang="fr-CA" sz="1200" kern="1200" dirty="0">
                <a:solidFill>
                  <a:schemeClr val="tx1"/>
                </a:solidFill>
                <a:effectLst/>
                <a:latin typeface="+mn-lt"/>
                <a:ea typeface="+mn-ea"/>
                <a:cs typeface="+mn-cs"/>
              </a:rPr>
              <a:t> cases show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expectations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some</a:t>
            </a:r>
            <a:r>
              <a:rPr lang="fr-CA" sz="1200" kern="1200" dirty="0">
                <a:solidFill>
                  <a:schemeClr val="tx1"/>
                </a:solidFill>
                <a:effectLst/>
                <a:latin typeface="+mn-lt"/>
                <a:ea typeface="+mn-ea"/>
                <a:cs typeface="+mn-cs"/>
              </a:rPr>
              <a:t> stakeholders are </a:t>
            </a:r>
            <a:r>
              <a:rPr lang="fr-CA" sz="1200" kern="1200" dirty="0" err="1">
                <a:solidFill>
                  <a:schemeClr val="tx1"/>
                </a:solidFill>
                <a:effectLst/>
                <a:latin typeface="+mn-lt"/>
                <a:ea typeface="+mn-ea"/>
                <a:cs typeface="+mn-cs"/>
              </a:rPr>
              <a:t>disconnected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the real </a:t>
            </a:r>
            <a:r>
              <a:rPr lang="fr-CA" sz="1200" kern="1200" dirty="0" err="1">
                <a:solidFill>
                  <a:schemeClr val="tx1"/>
                </a:solidFill>
                <a:effectLst/>
                <a:latin typeface="+mn-lt"/>
                <a:ea typeface="+mn-ea"/>
                <a:cs typeface="+mn-cs"/>
              </a:rPr>
              <a:t>context</a:t>
            </a:r>
            <a:r>
              <a:rPr lang="fr-CA" sz="1200" kern="1200" dirty="0">
                <a:solidFill>
                  <a:schemeClr val="tx1"/>
                </a:solidFill>
                <a:effectLst/>
                <a:latin typeface="+mn-lt"/>
                <a:ea typeface="+mn-ea"/>
                <a:cs typeface="+mn-cs"/>
              </a:rPr>
              <a:t> of the </a:t>
            </a:r>
            <a:r>
              <a:rPr lang="fr-CA" sz="1200" kern="1200" dirty="0" err="1">
                <a:solidFill>
                  <a:schemeClr val="tx1"/>
                </a:solidFill>
                <a:effectLst/>
                <a:latin typeface="+mn-lt"/>
                <a:ea typeface="+mn-ea"/>
                <a:cs typeface="+mn-cs"/>
              </a:rPr>
              <a:t>project</a:t>
            </a: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12</a:t>
            </a:fld>
            <a:endParaRPr lang="fr-FR"/>
          </a:p>
        </p:txBody>
      </p:sp>
    </p:spTree>
    <p:extLst>
      <p:ext uri="{BB962C8B-B14F-4D97-AF65-F5344CB8AC3E}">
        <p14:creationId xmlns:p14="http://schemas.microsoft.com/office/powerpoint/2010/main" val="284205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14</a:t>
            </a:fld>
            <a:endParaRPr lang="fr-FR"/>
          </a:p>
        </p:txBody>
      </p:sp>
    </p:spTree>
    <p:extLst>
      <p:ext uri="{BB962C8B-B14F-4D97-AF65-F5344CB8AC3E}">
        <p14:creationId xmlns:p14="http://schemas.microsoft.com/office/powerpoint/2010/main" val="3765662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15</a:t>
            </a:fld>
            <a:endParaRPr lang="fr-FR"/>
          </a:p>
        </p:txBody>
      </p:sp>
    </p:spTree>
    <p:extLst>
      <p:ext uri="{BB962C8B-B14F-4D97-AF65-F5344CB8AC3E}">
        <p14:creationId xmlns:p14="http://schemas.microsoft.com/office/powerpoint/2010/main" val="393302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2</a:t>
            </a:fld>
            <a:endParaRPr lang="fr-FR"/>
          </a:p>
        </p:txBody>
      </p:sp>
    </p:spTree>
    <p:extLst>
      <p:ext uri="{BB962C8B-B14F-4D97-AF65-F5344CB8AC3E}">
        <p14:creationId xmlns:p14="http://schemas.microsoft.com/office/powerpoint/2010/main" val="184824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These</a:t>
            </a:r>
            <a:r>
              <a:rPr lang="fr-CA" sz="1200" kern="1200" dirty="0">
                <a:solidFill>
                  <a:schemeClr val="tx1"/>
                </a:solidFill>
                <a:effectLst/>
                <a:latin typeface="+mn-lt"/>
                <a:ea typeface="+mn-ea"/>
                <a:cs typeface="+mn-cs"/>
              </a:rPr>
              <a:t>  technologies have the </a:t>
            </a:r>
            <a:r>
              <a:rPr lang="fr-CA" sz="1200" kern="1200" dirty="0" err="1">
                <a:solidFill>
                  <a:schemeClr val="tx1"/>
                </a:solidFill>
                <a:effectLst/>
                <a:latin typeface="+mn-lt"/>
                <a:ea typeface="+mn-ea"/>
                <a:cs typeface="+mn-cs"/>
              </a:rPr>
              <a:t>potential</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revolutionize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economy</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moving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hyperconnected</a:t>
            </a:r>
            <a:r>
              <a:rPr lang="fr-CA" sz="1200" kern="1200" dirty="0">
                <a:solidFill>
                  <a:schemeClr val="tx1"/>
                </a:solidFill>
                <a:effectLst/>
                <a:latin typeface="+mn-lt"/>
                <a:ea typeface="+mn-ea"/>
                <a:cs typeface="+mn-cs"/>
              </a:rPr>
              <a:t> world to one of </a:t>
            </a:r>
            <a:r>
              <a:rPr lang="fr-CA" sz="1200" kern="1200" dirty="0" err="1">
                <a:solidFill>
                  <a:schemeClr val="tx1"/>
                </a:solidFill>
                <a:effectLst/>
                <a:latin typeface="+mn-lt"/>
                <a:ea typeface="+mn-ea"/>
                <a:cs typeface="+mn-cs"/>
              </a:rPr>
              <a:t>digitalized</a:t>
            </a:r>
            <a:r>
              <a:rPr lang="fr-CA" sz="1200" kern="1200" dirty="0">
                <a:solidFill>
                  <a:schemeClr val="tx1"/>
                </a:solidFill>
                <a:effectLst/>
                <a:latin typeface="+mn-lt"/>
                <a:ea typeface="+mn-ea"/>
                <a:cs typeface="+mn-cs"/>
              </a:rPr>
              <a:t> industries and </a:t>
            </a:r>
            <a:r>
              <a:rPr lang="fr-CA" sz="1200" kern="1200" dirty="0" err="1">
                <a:solidFill>
                  <a:schemeClr val="tx1"/>
                </a:solidFill>
                <a:effectLst/>
                <a:latin typeface="+mn-lt"/>
                <a:ea typeface="+mn-ea"/>
                <a:cs typeface="+mn-cs"/>
              </a:rPr>
              <a:t>societies</a:t>
            </a:r>
            <a:r>
              <a:rPr lang="fr-CA"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This new </a:t>
            </a:r>
            <a:r>
              <a:rPr lang="fr-CA" sz="1200" kern="1200" dirty="0" err="1">
                <a:solidFill>
                  <a:schemeClr val="tx1"/>
                </a:solidFill>
                <a:effectLst/>
                <a:latin typeface="+mn-lt"/>
                <a:ea typeface="+mn-ea"/>
                <a:cs typeface="+mn-cs"/>
              </a:rPr>
              <a:t>processing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capacity</a:t>
            </a:r>
            <a:r>
              <a:rPr lang="fr-CA" sz="1200" kern="1200" dirty="0">
                <a:solidFill>
                  <a:schemeClr val="tx1"/>
                </a:solidFill>
                <a:effectLst/>
                <a:latin typeface="+mn-lt"/>
                <a:ea typeface="+mn-ea"/>
                <a:cs typeface="+mn-cs"/>
              </a:rPr>
              <a:t> can </a:t>
            </a:r>
            <a:r>
              <a:rPr lang="fr-CA" sz="1200" kern="1200" dirty="0" err="1">
                <a:solidFill>
                  <a:schemeClr val="tx1"/>
                </a:solidFill>
                <a:effectLst/>
                <a:latin typeface="+mn-lt"/>
                <a:ea typeface="+mn-ea"/>
                <a:cs typeface="+mn-cs"/>
              </a:rPr>
              <a:t>quickly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integrate</a:t>
            </a:r>
            <a:r>
              <a:rPr lang="fr-CA" sz="1200" kern="1200" dirty="0">
                <a:solidFill>
                  <a:schemeClr val="tx1"/>
                </a:solidFill>
                <a:effectLst/>
                <a:latin typeface="+mn-lt"/>
                <a:ea typeface="+mn-ea"/>
                <a:cs typeface="+mn-cs"/>
              </a:rPr>
              <a:t>, store, and </a:t>
            </a:r>
            <a:r>
              <a:rPr lang="fr-CA" sz="1200" kern="1200" dirty="0" err="1">
                <a:solidFill>
                  <a:schemeClr val="tx1"/>
                </a:solidFill>
                <a:effectLst/>
                <a:latin typeface="+mn-lt"/>
                <a:ea typeface="+mn-ea"/>
                <a:cs typeface="+mn-cs"/>
              </a:rPr>
              <a:t>present</a:t>
            </a:r>
            <a:r>
              <a:rPr lang="fr-CA" sz="1200" kern="1200" dirty="0">
                <a:solidFill>
                  <a:schemeClr val="tx1"/>
                </a:solidFill>
                <a:effectLst/>
                <a:latin typeface="+mn-lt"/>
                <a:ea typeface="+mn-ea"/>
                <a:cs typeface="+mn-cs"/>
              </a:rPr>
              <a:t> a large </a:t>
            </a:r>
            <a:r>
              <a:rPr lang="fr-CA" sz="1200" kern="1200" dirty="0" err="1">
                <a:solidFill>
                  <a:schemeClr val="tx1"/>
                </a:solidFill>
                <a:effectLst/>
                <a:latin typeface="+mn-lt"/>
                <a:ea typeface="+mn-ea"/>
                <a:cs typeface="+mn-cs"/>
              </a:rPr>
              <a:t>amount</a:t>
            </a:r>
            <a:r>
              <a:rPr lang="fr-CA" sz="1200" kern="1200" dirty="0">
                <a:solidFill>
                  <a:schemeClr val="tx1"/>
                </a:solidFill>
                <a:effectLst/>
                <a:latin typeface="+mn-lt"/>
                <a:ea typeface="+mn-ea"/>
                <a:cs typeface="+mn-cs"/>
              </a:rPr>
              <a:t> of data to </a:t>
            </a:r>
            <a:r>
              <a:rPr lang="fr-CA" sz="1200" kern="1200" dirty="0" err="1">
                <a:solidFill>
                  <a:schemeClr val="tx1"/>
                </a:solidFill>
                <a:effectLst/>
                <a:latin typeface="+mn-lt"/>
                <a:ea typeface="+mn-ea"/>
                <a:cs typeface="+mn-cs"/>
              </a:rPr>
              <a:t>facilitate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decision-making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among</a:t>
            </a:r>
            <a:r>
              <a:rPr lang="fr-CA" sz="1200" kern="1200" dirty="0">
                <a:solidFill>
                  <a:schemeClr val="tx1"/>
                </a:solidFill>
                <a:effectLst/>
                <a:latin typeface="+mn-lt"/>
                <a:ea typeface="+mn-ea"/>
                <a:cs typeface="+mn-cs"/>
              </a:rPr>
              <a:t> a set of alternatives,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Building Information </a:t>
            </a:r>
            <a:r>
              <a:rPr lang="fr-CA" sz="1200" kern="1200" dirty="0" err="1">
                <a:solidFill>
                  <a:schemeClr val="tx1"/>
                </a:solidFill>
                <a:effectLst/>
                <a:latin typeface="+mn-lt"/>
                <a:ea typeface="+mn-ea"/>
                <a:cs typeface="+mn-cs"/>
              </a:rPr>
              <a:t>Modelling</a:t>
            </a:r>
            <a:r>
              <a:rPr lang="fr-CA" sz="1200" kern="1200" dirty="0">
                <a:solidFill>
                  <a:schemeClr val="tx1"/>
                </a:solidFill>
                <a:effectLst/>
                <a:latin typeface="+mn-lt"/>
                <a:ea typeface="+mn-ea"/>
                <a:cs typeface="+mn-cs"/>
              </a:rPr>
              <a:t> (BIM) enables </a:t>
            </a:r>
            <a:r>
              <a:rPr lang="fr-CA" sz="1200" kern="1200" dirty="0" err="1">
                <a:solidFill>
                  <a:schemeClr val="tx1"/>
                </a:solidFill>
                <a:effectLst/>
                <a:latin typeface="+mn-lt"/>
                <a:ea typeface="+mn-ea"/>
                <a:cs typeface="+mn-cs"/>
              </a:rPr>
              <a:t>collecting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preparing</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analyzing</a:t>
            </a:r>
            <a:r>
              <a:rPr lang="fr-CA" sz="1200" kern="1200" dirty="0">
                <a:solidFill>
                  <a:schemeClr val="tx1"/>
                </a:solidFill>
                <a:effectLst/>
                <a:latin typeface="+mn-lt"/>
                <a:ea typeface="+mn-ea"/>
                <a:cs typeface="+mn-cs"/>
              </a:rPr>
              <a:t> data,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view</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fostering</a:t>
            </a:r>
            <a:r>
              <a:rPr lang="fr-CA" sz="1200" kern="1200" dirty="0">
                <a:solidFill>
                  <a:schemeClr val="tx1"/>
                </a:solidFill>
                <a:effectLst/>
                <a:latin typeface="+mn-lt"/>
                <a:ea typeface="+mn-ea"/>
                <a:cs typeface="+mn-cs"/>
              </a:rPr>
              <a:t> collaboration </a:t>
            </a:r>
            <a:r>
              <a:rPr lang="fr-CA" sz="1200" kern="1200" dirty="0" err="1">
                <a:solidFill>
                  <a:schemeClr val="tx1"/>
                </a:solidFill>
                <a:effectLst/>
                <a:latin typeface="+mn-lt"/>
                <a:ea typeface="+mn-ea"/>
                <a:cs typeface="+mn-cs"/>
              </a:rPr>
              <a:t>throughout</a:t>
            </a:r>
            <a:r>
              <a:rPr lang="fr-CA" sz="1200" kern="1200" dirty="0">
                <a:solidFill>
                  <a:schemeClr val="tx1"/>
                </a:solidFill>
                <a:effectLst/>
                <a:latin typeface="+mn-lt"/>
                <a:ea typeface="+mn-ea"/>
                <a:cs typeface="+mn-cs"/>
              </a:rPr>
              <a:t> the life cycle of construction </a:t>
            </a:r>
            <a:r>
              <a:rPr lang="fr-CA" sz="1200" kern="1200" dirty="0" err="1">
                <a:solidFill>
                  <a:schemeClr val="tx1"/>
                </a:solidFill>
                <a:effectLst/>
                <a:latin typeface="+mn-lt"/>
                <a:ea typeface="+mn-ea"/>
                <a:cs typeface="+mn-cs"/>
              </a:rPr>
              <a:t>projects</a:t>
            </a:r>
            <a:r>
              <a:rPr lang="fr-CA" sz="1200" kern="1200" dirty="0">
                <a:solidFill>
                  <a:schemeClr val="tx1"/>
                </a:solidFill>
                <a:effectLst/>
                <a:latin typeface="+mn-lt"/>
                <a:ea typeface="+mn-ea"/>
                <a:cs typeface="+mn-cs"/>
              </a:rPr>
              <a:t>. BIM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transforming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delivery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including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conception </a:t>
            </a:r>
            <a:r>
              <a:rPr lang="fr-CA" sz="1200" kern="1200" dirty="0" err="1">
                <a:solidFill>
                  <a:schemeClr val="tx1"/>
                </a:solidFill>
                <a:effectLst/>
                <a:latin typeface="+mn-lt"/>
                <a:ea typeface="+mn-ea"/>
                <a:cs typeface="+mn-cs"/>
              </a:rPr>
              <a:t>where</a:t>
            </a:r>
            <a:r>
              <a:rPr lang="fr-CA" sz="1200" kern="1200" dirty="0">
                <a:solidFill>
                  <a:schemeClr val="tx1"/>
                </a:solidFill>
                <a:effectLst/>
                <a:latin typeface="+mn-lt"/>
                <a:ea typeface="+mn-ea"/>
                <a:cs typeface="+mn-cs"/>
              </a:rPr>
              <a:t> stakeholders’ collaboration for </a:t>
            </a:r>
            <a:r>
              <a:rPr lang="fr-CA" sz="1200" kern="1200" dirty="0" err="1">
                <a:solidFill>
                  <a:schemeClr val="tx1"/>
                </a:solidFill>
                <a:effectLst/>
                <a:latin typeface="+mn-lt"/>
                <a:ea typeface="+mn-ea"/>
                <a:cs typeface="+mn-cs"/>
              </a:rPr>
              <a:t>making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decision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 key factor for </a:t>
            </a:r>
            <a:r>
              <a:rPr lang="fr-CA" sz="1200" kern="1200" dirty="0" err="1">
                <a:solidFill>
                  <a:schemeClr val="tx1"/>
                </a:solidFill>
                <a:effectLst/>
                <a:latin typeface="+mn-lt"/>
                <a:ea typeface="+mn-ea"/>
                <a:cs typeface="+mn-cs"/>
              </a:rPr>
              <a:t>defining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objectives and scope. BIM can </a:t>
            </a:r>
            <a:r>
              <a:rPr lang="fr-CA" sz="1200" kern="1200" dirty="0" err="1">
                <a:solidFill>
                  <a:schemeClr val="tx1"/>
                </a:solidFill>
                <a:effectLst/>
                <a:latin typeface="+mn-lt"/>
                <a:ea typeface="+mn-ea"/>
                <a:cs typeface="+mn-cs"/>
              </a:rPr>
              <a:t>collect</a:t>
            </a:r>
            <a:r>
              <a:rPr lang="fr-CA" sz="1200" kern="1200" dirty="0">
                <a:solidFill>
                  <a:schemeClr val="tx1"/>
                </a:solidFill>
                <a:effectLst/>
                <a:latin typeface="+mn-lt"/>
                <a:ea typeface="+mn-ea"/>
                <a:cs typeface="+mn-cs"/>
              </a:rPr>
              <a:t> data </a:t>
            </a:r>
            <a:r>
              <a:rPr lang="fr-CA" sz="1200" kern="1200" dirty="0" err="1">
                <a:solidFill>
                  <a:schemeClr val="tx1"/>
                </a:solidFill>
                <a:effectLst/>
                <a:latin typeface="+mn-lt"/>
                <a:ea typeface="+mn-ea"/>
                <a:cs typeface="+mn-cs"/>
              </a:rPr>
              <a:t>related</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deliverable</a:t>
            </a:r>
            <a:r>
              <a:rPr lang="fr-CA" sz="1200" kern="1200" dirty="0">
                <a:solidFill>
                  <a:schemeClr val="tx1"/>
                </a:solidFill>
                <a:effectLst/>
                <a:latin typeface="+mn-lt"/>
                <a:ea typeface="+mn-ea"/>
                <a:cs typeface="+mn-cs"/>
              </a:rPr>
              <a:t> configuration and </a:t>
            </a:r>
            <a:r>
              <a:rPr lang="fr-CA" sz="1200" kern="1200" dirty="0" err="1">
                <a:solidFill>
                  <a:schemeClr val="tx1"/>
                </a:solidFill>
                <a:effectLst/>
                <a:latin typeface="+mn-lt"/>
                <a:ea typeface="+mn-ea"/>
                <a:cs typeface="+mn-cs"/>
              </a:rPr>
              <a:t>progress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enabling</a:t>
            </a:r>
            <a:r>
              <a:rPr lang="fr-CA" sz="1200" kern="1200" dirty="0">
                <a:solidFill>
                  <a:schemeClr val="tx1"/>
                </a:solidFill>
                <a:effectLst/>
                <a:latin typeface="+mn-lt"/>
                <a:ea typeface="+mn-ea"/>
                <a:cs typeface="+mn-cs"/>
              </a:rPr>
              <a:t> digital </a:t>
            </a:r>
            <a:r>
              <a:rPr lang="fr-CA" sz="1200" kern="1200" dirty="0" err="1">
                <a:solidFill>
                  <a:schemeClr val="tx1"/>
                </a:solidFill>
                <a:effectLst/>
                <a:latin typeface="+mn-lt"/>
                <a:ea typeface="+mn-ea"/>
                <a:cs typeface="+mn-cs"/>
              </a:rPr>
              <a:t>models</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conceive</a:t>
            </a:r>
            <a:r>
              <a:rPr lang="fr-CA" sz="1200" kern="1200" dirty="0">
                <a:solidFill>
                  <a:schemeClr val="tx1"/>
                </a:solidFill>
                <a:effectLst/>
                <a:latin typeface="+mn-lt"/>
                <a:ea typeface="+mn-ea"/>
                <a:cs typeface="+mn-cs"/>
              </a:rPr>
              <a:t>, plan and monitor the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its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deliverable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progress</a:t>
            </a:r>
            <a:r>
              <a:rPr lang="fr-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 </a:t>
            </a:r>
            <a:r>
              <a:rPr lang="fr-CA" sz="1200" kern="1200" dirty="0" err="1">
                <a:solidFill>
                  <a:schemeClr val="tx1"/>
                </a:solidFill>
                <a:effectLst/>
                <a:latin typeface="+mn-lt"/>
                <a:ea typeface="+mn-ea"/>
                <a:cs typeface="+mn-cs"/>
              </a:rPr>
              <a:t>structured</a:t>
            </a:r>
            <a:r>
              <a:rPr lang="fr-CA" sz="1200" kern="1200" dirty="0">
                <a:solidFill>
                  <a:schemeClr val="tx1"/>
                </a:solidFill>
                <a:effectLst/>
                <a:latin typeface="+mn-lt"/>
                <a:ea typeface="+mn-ea"/>
                <a:cs typeface="+mn-cs"/>
              </a:rPr>
              <a:t> BIM-</a:t>
            </a:r>
            <a:r>
              <a:rPr lang="fr-CA" sz="1200" kern="1200" dirty="0" err="1">
                <a:solidFill>
                  <a:schemeClr val="tx1"/>
                </a:solidFill>
                <a:effectLst/>
                <a:latin typeface="+mn-lt"/>
                <a:ea typeface="+mn-ea"/>
                <a:cs typeface="+mn-cs"/>
              </a:rPr>
              <a:t>enabled</a:t>
            </a:r>
            <a:r>
              <a:rPr lang="fr-CA" sz="1200" kern="1200" dirty="0">
                <a:solidFill>
                  <a:schemeClr val="tx1"/>
                </a:solidFill>
                <a:effectLst/>
                <a:latin typeface="+mn-lt"/>
                <a:ea typeface="+mn-ea"/>
                <a:cs typeface="+mn-cs"/>
              </a:rPr>
              <a:t> collaborative design process can </a:t>
            </a:r>
            <a:r>
              <a:rPr lang="fr-CA" sz="1200" kern="1200" dirty="0" err="1">
                <a:solidFill>
                  <a:schemeClr val="tx1"/>
                </a:solidFill>
                <a:effectLst/>
                <a:latin typeface="+mn-lt"/>
                <a:ea typeface="+mn-ea"/>
                <a:cs typeface="+mn-cs"/>
              </a:rPr>
              <a:t>improve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multidisciplinary</a:t>
            </a:r>
            <a:r>
              <a:rPr lang="fr-CA" sz="1200" kern="1200" dirty="0">
                <a:solidFill>
                  <a:schemeClr val="tx1"/>
                </a:solidFill>
                <a:effectLst/>
                <a:latin typeface="+mn-lt"/>
                <a:ea typeface="+mn-ea"/>
                <a:cs typeface="+mn-cs"/>
              </a:rPr>
              <a:t> communication, and </a:t>
            </a:r>
            <a:r>
              <a:rPr lang="fr-CA" sz="1200" kern="1200" dirty="0" err="1">
                <a:solidFill>
                  <a:schemeClr val="tx1"/>
                </a:solidFill>
                <a:effectLst/>
                <a:latin typeface="+mn-lt"/>
                <a:ea typeface="+mn-ea"/>
                <a:cs typeface="+mn-cs"/>
              </a:rPr>
              <a:t>thus</a:t>
            </a:r>
            <a:r>
              <a:rPr lang="fr-CA" sz="1200" kern="1200" dirty="0">
                <a:solidFill>
                  <a:schemeClr val="tx1"/>
                </a:solidFill>
                <a:effectLst/>
                <a:latin typeface="+mn-lt"/>
                <a:ea typeface="+mn-ea"/>
                <a:cs typeface="+mn-cs"/>
              </a:rPr>
              <a:t>, assist in </a:t>
            </a:r>
            <a:r>
              <a:rPr lang="fr-CA" sz="1200" kern="1200" dirty="0" err="1">
                <a:solidFill>
                  <a:schemeClr val="tx1"/>
                </a:solidFill>
                <a:effectLst/>
                <a:latin typeface="+mn-lt"/>
                <a:ea typeface="+mn-ea"/>
                <a:cs typeface="+mn-cs"/>
              </a:rPr>
              <a:t>achieving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sustainability</a:t>
            </a:r>
            <a:r>
              <a:rPr lang="fr-CA" sz="1200" kern="1200" dirty="0">
                <a:solidFill>
                  <a:schemeClr val="tx1"/>
                </a:solidFill>
                <a:effectLst/>
                <a:latin typeface="+mn-lt"/>
                <a:ea typeface="+mn-ea"/>
                <a:cs typeface="+mn-cs"/>
              </a:rPr>
              <a:t> objectives more </a:t>
            </a:r>
            <a:r>
              <a:rPr lang="fr-CA" sz="1200" kern="1200" dirty="0" err="1">
                <a:solidFill>
                  <a:schemeClr val="tx1"/>
                </a:solidFill>
                <a:effectLst/>
                <a:latin typeface="+mn-lt"/>
                <a:ea typeface="+mn-ea"/>
                <a:cs typeface="+mn-cs"/>
              </a:rPr>
              <a:t>efficiently</a:t>
            </a:r>
            <a:r>
              <a:rPr lang="fr-CA" sz="1200" kern="1200" dirty="0">
                <a:solidFill>
                  <a:schemeClr val="tx1"/>
                </a:solidFill>
                <a:effectLst/>
                <a:latin typeface="+mn-lt"/>
                <a:ea typeface="+mn-ea"/>
                <a:cs typeface="+mn-cs"/>
              </a:rPr>
              <a:t>.  BIM support information exchange </a:t>
            </a:r>
            <a:r>
              <a:rPr lang="fr-CA" sz="1200" kern="1200" dirty="0" err="1">
                <a:solidFill>
                  <a:schemeClr val="tx1"/>
                </a:solidFill>
                <a:effectLst/>
                <a:latin typeface="+mn-lt"/>
                <a:ea typeface="+mn-ea"/>
                <a:cs typeface="+mn-cs"/>
              </a:rPr>
              <a:t>since</a:t>
            </a:r>
            <a:r>
              <a:rPr lang="fr-CA" sz="1200" kern="1200" dirty="0">
                <a:solidFill>
                  <a:schemeClr val="tx1"/>
                </a:solidFill>
                <a:effectLst/>
                <a:latin typeface="+mn-lt"/>
                <a:ea typeface="+mn-ea"/>
                <a:cs typeface="+mn-cs"/>
              </a:rPr>
              <a:t> the " the </a:t>
            </a:r>
            <a:r>
              <a:rPr lang="fr-CA" sz="1200" kern="1200" dirty="0" err="1">
                <a:solidFill>
                  <a:schemeClr val="tx1"/>
                </a:solidFill>
                <a:effectLst/>
                <a:latin typeface="+mn-lt"/>
                <a:ea typeface="+mn-ea"/>
                <a:cs typeface="+mn-cs"/>
              </a:rPr>
              <a:t>visualization</a:t>
            </a:r>
            <a:r>
              <a:rPr lang="fr-CA" sz="1200" kern="1200" dirty="0">
                <a:solidFill>
                  <a:schemeClr val="tx1"/>
                </a:solidFill>
                <a:effectLst/>
                <a:latin typeface="+mn-lt"/>
                <a:ea typeface="+mn-ea"/>
                <a:cs typeface="+mn-cs"/>
              </a:rPr>
              <a:t> of the design alternatives </a:t>
            </a:r>
            <a:r>
              <a:rPr lang="fr-CA" sz="1200" kern="1200" dirty="0" err="1">
                <a:solidFill>
                  <a:schemeClr val="tx1"/>
                </a:solidFill>
                <a:effectLst/>
                <a:latin typeface="+mn-lt"/>
                <a:ea typeface="+mn-ea"/>
                <a:cs typeface="+mn-cs"/>
              </a:rPr>
              <a:t>through</a:t>
            </a:r>
            <a:r>
              <a:rPr lang="fr-CA" sz="1200" kern="1200" dirty="0">
                <a:solidFill>
                  <a:schemeClr val="tx1"/>
                </a:solidFill>
                <a:effectLst/>
                <a:latin typeface="+mn-lt"/>
                <a:ea typeface="+mn-ea"/>
                <a:cs typeface="+mn-cs"/>
              </a:rPr>
              <a:t> BIM </a:t>
            </a:r>
            <a:r>
              <a:rPr lang="fr-CA" sz="1200" kern="1200" dirty="0" err="1">
                <a:solidFill>
                  <a:schemeClr val="tx1"/>
                </a:solidFill>
                <a:effectLst/>
                <a:latin typeface="+mn-lt"/>
                <a:ea typeface="+mn-ea"/>
                <a:cs typeface="+mn-cs"/>
              </a:rPr>
              <a:t>helps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participants </a:t>
            </a:r>
            <a:r>
              <a:rPr lang="fr-CA" sz="1200" kern="1200" dirty="0" err="1">
                <a:solidFill>
                  <a:schemeClr val="tx1"/>
                </a:solidFill>
                <a:effectLst/>
                <a:latin typeface="+mn-lt"/>
                <a:ea typeface="+mn-ea"/>
                <a:cs typeface="+mn-cs"/>
              </a:rPr>
              <a:t>review</a:t>
            </a:r>
            <a:r>
              <a:rPr lang="fr-CA" sz="1200" kern="1200" dirty="0">
                <a:solidFill>
                  <a:schemeClr val="tx1"/>
                </a:solidFill>
                <a:effectLst/>
                <a:latin typeface="+mn-lt"/>
                <a:ea typeface="+mn-ea"/>
                <a:cs typeface="+mn-cs"/>
              </a:rPr>
              <a:t> the design alternatives </a:t>
            </a:r>
            <a:r>
              <a:rPr lang="fr-CA" sz="1200" kern="1200" dirty="0" err="1">
                <a:solidFill>
                  <a:schemeClr val="tx1"/>
                </a:solidFill>
                <a:effectLst/>
                <a:latin typeface="+mn-lt"/>
                <a:ea typeface="+mn-ea"/>
                <a:cs typeface="+mn-cs"/>
              </a:rPr>
              <a:t>easily</a:t>
            </a:r>
            <a:r>
              <a:rPr lang="fr-CA" sz="1200" kern="1200" dirty="0">
                <a:solidFill>
                  <a:schemeClr val="tx1"/>
                </a:solidFill>
                <a:effectLst/>
                <a:latin typeface="+mn-lt"/>
                <a:ea typeface="+mn-ea"/>
                <a:cs typeface="+mn-cs"/>
              </a:rPr>
              <a:t>. In addition, the </a:t>
            </a:r>
            <a:r>
              <a:rPr lang="fr-CA" sz="1200" kern="1200" dirty="0" err="1">
                <a:solidFill>
                  <a:schemeClr val="tx1"/>
                </a:solidFill>
                <a:effectLst/>
                <a:latin typeface="+mn-lt"/>
                <a:ea typeface="+mn-ea"/>
                <a:cs typeface="+mn-cs"/>
              </a:rPr>
              <a:t>integration</a:t>
            </a:r>
            <a:r>
              <a:rPr lang="fr-CA" sz="1200" kern="1200" dirty="0">
                <a:solidFill>
                  <a:schemeClr val="tx1"/>
                </a:solidFill>
                <a:effectLst/>
                <a:latin typeface="+mn-lt"/>
                <a:ea typeface="+mn-ea"/>
                <a:cs typeface="+mn-cs"/>
              </a:rPr>
              <a:t> of data </a:t>
            </a:r>
            <a:r>
              <a:rPr lang="fr-CA" sz="1200" kern="1200" dirty="0" err="1">
                <a:solidFill>
                  <a:schemeClr val="tx1"/>
                </a:solidFill>
                <a:effectLst/>
                <a:latin typeface="+mn-lt"/>
                <a:ea typeface="+mn-ea"/>
                <a:cs typeface="+mn-cs"/>
              </a:rPr>
              <a:t>included</a:t>
            </a:r>
            <a:r>
              <a:rPr lang="fr-CA" sz="1200" kern="1200" dirty="0">
                <a:solidFill>
                  <a:schemeClr val="tx1"/>
                </a:solidFill>
                <a:effectLst/>
                <a:latin typeface="+mn-lt"/>
                <a:ea typeface="+mn-ea"/>
                <a:cs typeface="+mn-cs"/>
              </a:rPr>
              <a:t> in the </a:t>
            </a:r>
            <a:r>
              <a:rPr lang="fr-CA" sz="1200" kern="1200" dirty="0" err="1">
                <a:solidFill>
                  <a:schemeClr val="tx1"/>
                </a:solidFill>
                <a:effectLst/>
                <a:latin typeface="+mn-lt"/>
                <a:ea typeface="+mn-ea"/>
                <a:cs typeface="+mn-cs"/>
              </a:rPr>
              <a:t>BIMs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different</a:t>
            </a:r>
            <a:r>
              <a:rPr lang="fr-CA" sz="1200" kern="1200" dirty="0">
                <a:solidFill>
                  <a:schemeClr val="tx1"/>
                </a:solidFill>
                <a:effectLst/>
                <a:latin typeface="+mn-lt"/>
                <a:ea typeface="+mn-ea"/>
                <a:cs typeface="+mn-cs"/>
              </a:rPr>
              <a:t> disciplines enables the quick and </a:t>
            </a:r>
            <a:r>
              <a:rPr lang="fr-CA" sz="1200" kern="1200" dirty="0" err="1">
                <a:solidFill>
                  <a:schemeClr val="tx1"/>
                </a:solidFill>
                <a:effectLst/>
                <a:latin typeface="+mn-lt"/>
                <a:ea typeface="+mn-ea"/>
                <a:cs typeface="+mn-cs"/>
              </a:rPr>
              <a:t>accurate</a:t>
            </a:r>
            <a:r>
              <a:rPr lang="fr-CA" sz="1200" kern="1200" dirty="0">
                <a:solidFill>
                  <a:schemeClr val="tx1"/>
                </a:solidFill>
                <a:effectLst/>
                <a:latin typeface="+mn-lt"/>
                <a:ea typeface="+mn-ea"/>
                <a:cs typeface="+mn-cs"/>
              </a:rPr>
              <a:t> extraction of information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3</a:t>
            </a:fld>
            <a:endParaRPr lang="fr-FR"/>
          </a:p>
        </p:txBody>
      </p:sp>
    </p:spTree>
    <p:extLst>
      <p:ext uri="{BB962C8B-B14F-4D97-AF65-F5344CB8AC3E}">
        <p14:creationId xmlns:p14="http://schemas.microsoft.com/office/powerpoint/2010/main" val="92096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the introduction of new technologies in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management, </a:t>
            </a:r>
            <a:r>
              <a:rPr lang="fr-CA" sz="1200" kern="1200" dirty="0" err="1">
                <a:solidFill>
                  <a:schemeClr val="tx1"/>
                </a:solidFill>
                <a:effectLst/>
                <a:latin typeface="+mn-lt"/>
                <a:ea typeface="+mn-ea"/>
                <a:cs typeface="+mn-cs"/>
              </a:rPr>
              <a:t>some</a:t>
            </a:r>
            <a:r>
              <a:rPr lang="fr-CA" sz="1200" kern="1200" dirty="0">
                <a:solidFill>
                  <a:schemeClr val="tx1"/>
                </a:solidFill>
                <a:effectLst/>
                <a:latin typeface="+mn-lt"/>
                <a:ea typeface="+mn-ea"/>
                <a:cs typeface="+mn-cs"/>
              </a:rPr>
              <a:t> stakeholders are not able to </a:t>
            </a:r>
            <a:r>
              <a:rPr lang="fr-CA" sz="1200" kern="1200" dirty="0" err="1">
                <a:solidFill>
                  <a:schemeClr val="tx1"/>
                </a:solidFill>
                <a:effectLst/>
                <a:latin typeface="+mn-lt"/>
                <a:ea typeface="+mn-ea"/>
                <a:cs typeface="+mn-cs"/>
              </a:rPr>
              <a:t>fully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the ins and </a:t>
            </a:r>
            <a:r>
              <a:rPr lang="fr-CA" sz="1200" kern="1200" dirty="0" err="1">
                <a:solidFill>
                  <a:schemeClr val="tx1"/>
                </a:solidFill>
                <a:effectLst/>
                <a:latin typeface="+mn-lt"/>
                <a:ea typeface="+mn-ea"/>
                <a:cs typeface="+mn-cs"/>
              </a:rPr>
              <a:t>outs</a:t>
            </a:r>
            <a:r>
              <a:rPr lang="fr-CA" sz="1200" kern="1200" dirty="0">
                <a:solidFill>
                  <a:schemeClr val="tx1"/>
                </a:solidFill>
                <a:effectLst/>
                <a:latin typeface="+mn-lt"/>
                <a:ea typeface="+mn-ea"/>
                <a:cs typeface="+mn-cs"/>
              </a:rPr>
              <a:t> of the digital transformation.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Challenges : </a:t>
            </a:r>
            <a:r>
              <a:rPr lang="fr-CA" dirty="0" err="1"/>
              <a:t>role</a:t>
            </a:r>
            <a:r>
              <a:rPr lang="fr-CA" dirty="0"/>
              <a:t> and </a:t>
            </a:r>
            <a:r>
              <a:rPr lang="fr-CA" dirty="0" err="1"/>
              <a:t>responsibility</a:t>
            </a:r>
            <a:r>
              <a:rPr lang="fr-CA" dirty="0"/>
              <a:t> </a:t>
            </a:r>
            <a:r>
              <a:rPr lang="fr-CA" dirty="0" err="1"/>
              <a:t>redefinition</a:t>
            </a:r>
            <a:r>
              <a:rPr lang="fr-CA" dirty="0"/>
              <a:t>, </a:t>
            </a:r>
            <a:r>
              <a:rPr lang="fr-CA" dirty="0" err="1"/>
              <a:t>t</a:t>
            </a:r>
            <a:r>
              <a:rPr lang="fr-CA" sz="1200" kern="1200" dirty="0" err="1">
                <a:solidFill>
                  <a:schemeClr val="tx1"/>
                </a:solidFill>
                <a:effectLst/>
                <a:latin typeface="+mn-lt"/>
                <a:ea typeface="+mn-ea"/>
                <a:cs typeface="+mn-cs"/>
              </a:rPr>
              <a:t>echnical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capability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needs</a:t>
            </a:r>
            <a:r>
              <a:rPr lang="fr-CA" sz="1200" kern="1200" dirty="0">
                <a:solidFill>
                  <a:schemeClr val="tx1"/>
                </a:solidFill>
                <a:effectLst/>
                <a:latin typeface="+mn-lt"/>
                <a:ea typeface="+mn-ea"/>
                <a:cs typeface="+mn-cs"/>
              </a:rPr>
              <a:t>, and variations in BIM model </a:t>
            </a:r>
            <a:r>
              <a:rPr lang="fr-CA" sz="1200" kern="1200" dirty="0" err="1">
                <a:solidFill>
                  <a:schemeClr val="tx1"/>
                </a:solidFill>
                <a:effectLst/>
                <a:latin typeface="+mn-lt"/>
                <a:ea typeface="+mn-ea"/>
                <a:cs typeface="+mn-cs"/>
              </a:rPr>
              <a:t>interpretations</a:t>
            </a:r>
            <a:r>
              <a:rPr lang="fr-CA" sz="1200" kern="1200" dirty="0">
                <a:solidFill>
                  <a:schemeClr val="tx1"/>
                </a:solidFill>
                <a:effectLst/>
                <a:latin typeface="+mn-lt"/>
                <a:ea typeface="+mn-ea"/>
                <a:cs typeface="+mn-cs"/>
              </a:rPr>
              <a:t>. Project managers must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aware</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these</a:t>
            </a:r>
            <a:r>
              <a:rPr lang="fr-CA" sz="1200" kern="1200" dirty="0">
                <a:solidFill>
                  <a:schemeClr val="tx1"/>
                </a:solidFill>
                <a:effectLst/>
                <a:latin typeface="+mn-lt"/>
                <a:ea typeface="+mn-ea"/>
                <a:cs typeface="+mn-cs"/>
              </a:rPr>
              <a:t> issues if </a:t>
            </a:r>
            <a:r>
              <a:rPr lang="fr-CA" sz="1200" kern="1200" dirty="0" err="1">
                <a:solidFill>
                  <a:schemeClr val="tx1"/>
                </a:solidFill>
                <a:effectLst/>
                <a:latin typeface="+mn-lt"/>
                <a:ea typeface="+mn-ea"/>
                <a:cs typeface="+mn-cs"/>
              </a:rPr>
              <a:t>they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wish</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realize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these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benefits</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implementation</a:t>
            </a:r>
            <a:r>
              <a:rPr lang="fr-CA" sz="1200" kern="1200" dirty="0">
                <a:solidFill>
                  <a:schemeClr val="tx1"/>
                </a:solidFill>
                <a:effectLst/>
                <a:latin typeface="+mn-lt"/>
                <a:ea typeface="+mn-ea"/>
                <a:cs typeface="+mn-cs"/>
              </a:rPr>
              <a:t> of BIM </a:t>
            </a:r>
            <a:r>
              <a:rPr lang="fr-CA" sz="1200" kern="1200" dirty="0" err="1">
                <a:solidFill>
                  <a:schemeClr val="tx1"/>
                </a:solidFill>
                <a:effectLst/>
                <a:latin typeface="+mn-lt"/>
                <a:ea typeface="+mn-ea"/>
                <a:cs typeface="+mn-cs"/>
              </a:rPr>
              <a:t>does</a:t>
            </a:r>
            <a:r>
              <a:rPr lang="fr-CA" sz="1200" kern="1200" dirty="0">
                <a:solidFill>
                  <a:schemeClr val="tx1"/>
                </a:solidFill>
                <a:effectLst/>
                <a:latin typeface="+mn-lt"/>
                <a:ea typeface="+mn-ea"/>
                <a:cs typeface="+mn-cs"/>
              </a:rPr>
              <a:t> not </a:t>
            </a:r>
            <a:r>
              <a:rPr lang="fr-CA" sz="1200" kern="1200" dirty="0" err="1">
                <a:solidFill>
                  <a:schemeClr val="tx1"/>
                </a:solidFill>
                <a:effectLst/>
                <a:latin typeface="+mn-lt"/>
                <a:ea typeface="+mn-ea"/>
                <a:cs typeface="+mn-cs"/>
              </a:rPr>
              <a:t>easily</a:t>
            </a:r>
            <a:r>
              <a:rPr lang="fr-CA" sz="1200" kern="1200" dirty="0">
                <a:solidFill>
                  <a:schemeClr val="tx1"/>
                </a:solidFill>
                <a:effectLst/>
                <a:latin typeface="+mn-lt"/>
                <a:ea typeface="+mn-ea"/>
                <a:cs typeface="+mn-cs"/>
              </a:rPr>
              <a:t> fit </a:t>
            </a:r>
            <a:r>
              <a:rPr lang="fr-CA" sz="1200" kern="1200" dirty="0" err="1">
                <a:solidFill>
                  <a:schemeClr val="tx1"/>
                </a:solidFill>
                <a:effectLst/>
                <a:latin typeface="+mn-lt"/>
                <a:ea typeface="+mn-ea"/>
                <a:cs typeface="+mn-cs"/>
              </a:rPr>
              <a:t>within</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management </a:t>
            </a:r>
            <a:r>
              <a:rPr lang="fr-CA" sz="1200" kern="1200" dirty="0" err="1">
                <a:solidFill>
                  <a:schemeClr val="tx1"/>
                </a:solidFill>
                <a:effectLst/>
                <a:latin typeface="+mn-lt"/>
                <a:ea typeface="+mn-ea"/>
                <a:cs typeface="+mn-cs"/>
              </a:rPr>
              <a:t>framework</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requires</a:t>
            </a:r>
            <a:r>
              <a:rPr lang="fr-CA" sz="1200" kern="1200" dirty="0">
                <a:solidFill>
                  <a:schemeClr val="tx1"/>
                </a:solidFill>
                <a:effectLst/>
                <a:latin typeface="+mn-lt"/>
                <a:ea typeface="+mn-ea"/>
                <a:cs typeface="+mn-cs"/>
              </a:rPr>
              <a:t> a more flexible, </a:t>
            </a:r>
            <a:r>
              <a:rPr lang="fr-CA" sz="1200" kern="1200" dirty="0" err="1">
                <a:solidFill>
                  <a:schemeClr val="tx1"/>
                </a:solidFill>
                <a:effectLst/>
                <a:latin typeface="+mn-lt"/>
                <a:ea typeface="+mn-ea"/>
                <a:cs typeface="+mn-cs"/>
              </a:rPr>
              <a:t>informal</a:t>
            </a:r>
            <a:r>
              <a:rPr lang="fr-CA" sz="1200" kern="1200" dirty="0">
                <a:solidFill>
                  <a:schemeClr val="tx1"/>
                </a:solidFill>
                <a:effectLst/>
                <a:latin typeface="+mn-lt"/>
                <a:ea typeface="+mn-ea"/>
                <a:cs typeface="+mn-cs"/>
              </a:rPr>
              <a:t>, team-</a:t>
            </a:r>
            <a:r>
              <a:rPr lang="fr-CA" sz="1200" kern="1200" dirty="0" err="1">
                <a:solidFill>
                  <a:schemeClr val="tx1"/>
                </a:solidFill>
                <a:effectLst/>
                <a:latin typeface="+mn-lt"/>
                <a:ea typeface="+mn-ea"/>
                <a:cs typeface="+mn-cs"/>
              </a:rPr>
              <a:t>based</a:t>
            </a:r>
            <a:r>
              <a:rPr lang="fr-CA" sz="1200" kern="1200" dirty="0">
                <a:solidFill>
                  <a:schemeClr val="tx1"/>
                </a:solidFill>
                <a:effectLst/>
                <a:latin typeface="+mn-lt"/>
                <a:ea typeface="+mn-ea"/>
                <a:cs typeface="+mn-cs"/>
              </a:rPr>
              <a:t> collaborative </a:t>
            </a:r>
            <a:r>
              <a:rPr lang="fr-CA" sz="1200" kern="1200" dirty="0" err="1">
                <a:solidFill>
                  <a:schemeClr val="tx1"/>
                </a:solidFill>
                <a:effectLst/>
                <a:latin typeface="+mn-lt"/>
                <a:ea typeface="+mn-ea"/>
                <a:cs typeface="+mn-cs"/>
              </a:rPr>
              <a:t>approach</a:t>
            </a:r>
            <a:r>
              <a:rPr lang="fr-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t’s </a:t>
            </a:r>
            <a:r>
              <a:rPr lang="fr-CA" sz="1200" kern="1200" dirty="0" err="1">
                <a:solidFill>
                  <a:schemeClr val="tx1"/>
                </a:solidFill>
                <a:effectLst/>
                <a:latin typeface="+mn-lt"/>
                <a:ea typeface="+mn-ea"/>
                <a:cs typeface="+mn-cs"/>
              </a:rPr>
              <a:t>noticed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collaboration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difficult</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achieve</a:t>
            </a:r>
            <a:r>
              <a:rPr lang="fr-CA" sz="1200" kern="1200" dirty="0">
                <a:solidFill>
                  <a:schemeClr val="tx1"/>
                </a:solidFill>
                <a:effectLst/>
                <a:latin typeface="+mn-lt"/>
                <a:ea typeface="+mn-ea"/>
                <a:cs typeface="+mn-cs"/>
              </a:rPr>
              <a:t> due to the </a:t>
            </a:r>
            <a:r>
              <a:rPr lang="fr-CA" sz="1200" kern="1200" dirty="0" err="1">
                <a:solidFill>
                  <a:schemeClr val="tx1"/>
                </a:solidFill>
                <a:effectLst/>
                <a:latin typeface="+mn-lt"/>
                <a:ea typeface="+mn-ea"/>
                <a:cs typeface="+mn-cs"/>
              </a:rPr>
              <a:t>ambiguity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among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involved</a:t>
            </a:r>
            <a:r>
              <a:rPr lang="fr-CA" sz="1200" kern="1200" dirty="0">
                <a:solidFill>
                  <a:schemeClr val="tx1"/>
                </a:solidFill>
                <a:effectLst/>
                <a:latin typeface="+mn-lt"/>
                <a:ea typeface="+mn-ea"/>
                <a:cs typeface="+mn-cs"/>
              </a:rPr>
              <a:t> in the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Some</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them</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experience</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lack</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knowledge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towards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new </a:t>
            </a:r>
            <a:r>
              <a:rPr lang="fr-CA" sz="1200" kern="1200" dirty="0" err="1">
                <a:solidFill>
                  <a:schemeClr val="tx1"/>
                </a:solidFill>
                <a:effectLst/>
                <a:latin typeface="+mn-lt"/>
                <a:ea typeface="+mn-ea"/>
                <a:cs typeface="+mn-cs"/>
              </a:rPr>
              <a:t>roles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creating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pitfalls</a:t>
            </a:r>
            <a:r>
              <a:rPr lang="fr-CA" sz="1200" kern="1200" dirty="0">
                <a:solidFill>
                  <a:schemeClr val="tx1"/>
                </a:solidFill>
                <a:effectLst/>
                <a:latin typeface="+mn-lt"/>
                <a:ea typeface="+mn-ea"/>
                <a:cs typeface="+mn-cs"/>
              </a:rPr>
              <a:t> for </a:t>
            </a:r>
            <a:r>
              <a:rPr lang="fr-CA" sz="1200" kern="1200" dirty="0" err="1">
                <a:solidFill>
                  <a:schemeClr val="tx1"/>
                </a:solidFill>
                <a:effectLst/>
                <a:latin typeface="+mn-lt"/>
                <a:ea typeface="+mn-ea"/>
                <a:cs typeface="+mn-cs"/>
              </a:rPr>
              <a:t>tasks</a:t>
            </a:r>
            <a:r>
              <a:rPr lang="fr-CA" sz="1200" kern="1200" dirty="0">
                <a:solidFill>
                  <a:schemeClr val="tx1"/>
                </a:solidFill>
                <a:effectLst/>
                <a:latin typeface="+mn-lt"/>
                <a:ea typeface="+mn-ea"/>
                <a:cs typeface="+mn-cs"/>
              </a:rPr>
              <a:t> coordination and collaboration </a:t>
            </a:r>
            <a:endParaRPr lang="fr-CA" dirty="0"/>
          </a:p>
          <a:p>
            <a:r>
              <a:rPr lang="fr-FR" dirty="0"/>
              <a:t>-----------------------------------</a:t>
            </a:r>
          </a:p>
          <a:p>
            <a:endParaRPr lang="fr-FR" dirty="0"/>
          </a:p>
          <a:p>
            <a:r>
              <a:rPr lang="fr-FR" dirty="0"/>
              <a:t>Savoir l’effets des données relations des parties prenantes + pourquoi on focus sur le front end et pourquoi c’est important </a:t>
            </a:r>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4</a:t>
            </a:fld>
            <a:endParaRPr lang="fr-FR"/>
          </a:p>
        </p:txBody>
      </p:sp>
    </p:spTree>
    <p:extLst>
      <p:ext uri="{BB962C8B-B14F-4D97-AF65-F5344CB8AC3E}">
        <p14:creationId xmlns:p14="http://schemas.microsoft.com/office/powerpoint/2010/main" val="8682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Since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management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related</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theories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social sciences and BIM </a:t>
            </a:r>
            <a:r>
              <a:rPr lang="fr-CA" sz="1200" kern="1200" dirty="0" err="1">
                <a:solidFill>
                  <a:schemeClr val="tx1"/>
                </a:solidFill>
                <a:effectLst/>
                <a:latin typeface="+mn-lt"/>
                <a:ea typeface="+mn-ea"/>
                <a:cs typeface="+mn-cs"/>
              </a:rPr>
              <a:t>comes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computational</a:t>
            </a:r>
            <a:r>
              <a:rPr lang="fr-CA" sz="1200" kern="1200" dirty="0">
                <a:solidFill>
                  <a:schemeClr val="tx1"/>
                </a:solidFill>
                <a:effectLst/>
                <a:latin typeface="+mn-lt"/>
                <a:ea typeface="+mn-ea"/>
                <a:cs typeface="+mn-cs"/>
              </a:rPr>
              <a:t> sciences, </a:t>
            </a:r>
            <a:r>
              <a:rPr lang="fr-CA" sz="1200" kern="1200" dirty="0" err="1">
                <a:solidFill>
                  <a:schemeClr val="tx1"/>
                </a:solidFill>
                <a:effectLst/>
                <a:latin typeface="+mn-lt"/>
                <a:ea typeface="+mn-ea"/>
                <a:cs typeface="+mn-cs"/>
              </a:rPr>
              <a:t>we</a:t>
            </a:r>
            <a:r>
              <a:rPr lang="fr-CA" sz="1200" kern="1200" dirty="0">
                <a:solidFill>
                  <a:schemeClr val="tx1"/>
                </a:solidFill>
                <a:effectLst/>
                <a:latin typeface="+mn-lt"/>
                <a:ea typeface="+mn-ea"/>
                <a:cs typeface="+mn-cs"/>
              </a:rPr>
              <a:t> combine </a:t>
            </a:r>
            <a:r>
              <a:rPr lang="fr-CA" sz="1200" kern="1200" dirty="0" err="1">
                <a:solidFill>
                  <a:schemeClr val="tx1"/>
                </a:solidFill>
                <a:effectLst/>
                <a:latin typeface="+mn-lt"/>
                <a:ea typeface="+mn-ea"/>
                <a:cs typeface="+mn-cs"/>
              </a:rPr>
              <a:t>both</a:t>
            </a:r>
            <a:r>
              <a:rPr lang="fr-CA" sz="1200" kern="1200" dirty="0">
                <a:solidFill>
                  <a:schemeClr val="tx1"/>
                </a:solidFill>
                <a:effectLst/>
                <a:latin typeface="+mn-lt"/>
                <a:ea typeface="+mn-ea"/>
                <a:cs typeface="+mn-cs"/>
              </a:rPr>
              <a:t> types of </a:t>
            </a:r>
            <a:r>
              <a:rPr lang="fr-CA" sz="1200" kern="1200" dirty="0" err="1">
                <a:solidFill>
                  <a:schemeClr val="tx1"/>
                </a:solidFill>
                <a:effectLst/>
                <a:latin typeface="+mn-lt"/>
                <a:ea typeface="+mn-ea"/>
                <a:cs typeface="+mn-cs"/>
              </a:rPr>
              <a:t>theory</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better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impacts and </a:t>
            </a:r>
            <a:r>
              <a:rPr lang="fr-CA" sz="1200" kern="1200" dirty="0" err="1">
                <a:solidFill>
                  <a:schemeClr val="tx1"/>
                </a:solidFill>
                <a:effectLst/>
                <a:latin typeface="+mn-lt"/>
                <a:ea typeface="+mn-ea"/>
                <a:cs typeface="+mn-cs"/>
              </a:rPr>
              <a:t>benefits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related</a:t>
            </a:r>
            <a:r>
              <a:rPr lang="fr-CA" sz="1200" kern="1200" dirty="0">
                <a:solidFill>
                  <a:schemeClr val="tx1"/>
                </a:solidFill>
                <a:effectLst/>
                <a:latin typeface="+mn-lt"/>
                <a:ea typeface="+mn-ea"/>
                <a:cs typeface="+mn-cs"/>
              </a:rPr>
              <a:t> to BIM in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conception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New social science perspectives </a:t>
            </a:r>
            <a:r>
              <a:rPr lang="fr-CA" sz="1200" kern="1200" dirty="0" err="1">
                <a:solidFill>
                  <a:schemeClr val="tx1"/>
                </a:solidFill>
                <a:effectLst/>
                <a:latin typeface="+mn-lt"/>
                <a:ea typeface="+mn-ea"/>
                <a:cs typeface="+mn-cs"/>
              </a:rPr>
              <a:t>introduced</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combining</a:t>
            </a:r>
            <a:r>
              <a:rPr lang="fr-CA" sz="1200" kern="1200" dirty="0">
                <a:solidFill>
                  <a:schemeClr val="tx1"/>
                </a:solidFill>
                <a:effectLst/>
                <a:latin typeface="+mn-lt"/>
                <a:ea typeface="+mn-ea"/>
                <a:cs typeface="+mn-cs"/>
              </a:rPr>
              <a:t> social and </a:t>
            </a:r>
            <a:r>
              <a:rPr lang="fr-CA" sz="1200" kern="1200" dirty="0" err="1">
                <a:solidFill>
                  <a:schemeClr val="tx1"/>
                </a:solidFill>
                <a:effectLst/>
                <a:latin typeface="+mn-lt"/>
                <a:ea typeface="+mn-ea"/>
                <a:cs typeface="+mn-cs"/>
              </a:rPr>
              <a:t>computational</a:t>
            </a:r>
            <a:r>
              <a:rPr lang="fr-CA" sz="1200" kern="1200" dirty="0">
                <a:solidFill>
                  <a:schemeClr val="tx1"/>
                </a:solidFill>
                <a:effectLst/>
                <a:latin typeface="+mn-lt"/>
                <a:ea typeface="+mn-ea"/>
                <a:cs typeface="+mn-cs"/>
              </a:rPr>
              <a:t> sciences enable </a:t>
            </a:r>
            <a:r>
              <a:rPr lang="fr-CA" sz="1200" kern="1200" dirty="0" err="1">
                <a:solidFill>
                  <a:schemeClr val="tx1"/>
                </a:solidFill>
                <a:effectLst/>
                <a:latin typeface="+mn-lt"/>
                <a:ea typeface="+mn-ea"/>
                <a:cs typeface="+mn-cs"/>
              </a:rPr>
              <a:t>understanding</a:t>
            </a:r>
            <a:r>
              <a:rPr lang="fr-CA" sz="1200" kern="1200" dirty="0">
                <a:solidFill>
                  <a:schemeClr val="tx1"/>
                </a:solidFill>
                <a:effectLst/>
                <a:latin typeface="+mn-lt"/>
                <a:ea typeface="+mn-ea"/>
                <a:cs typeface="+mn-cs"/>
              </a:rPr>
              <a:t> about how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adapt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organizational</a:t>
            </a:r>
            <a:r>
              <a:rPr lang="fr-CA" sz="1200" kern="1200" dirty="0">
                <a:solidFill>
                  <a:schemeClr val="tx1"/>
                </a:solidFill>
                <a:effectLst/>
                <a:latin typeface="+mn-lt"/>
                <a:ea typeface="+mn-ea"/>
                <a:cs typeface="+mn-cs"/>
              </a:rPr>
              <a:t> culture and </a:t>
            </a:r>
            <a:r>
              <a:rPr lang="fr-CA" sz="1200" kern="1200" dirty="0" err="1">
                <a:solidFill>
                  <a:schemeClr val="tx1"/>
                </a:solidFill>
                <a:effectLst/>
                <a:latin typeface="+mn-lt"/>
                <a:ea typeface="+mn-ea"/>
                <a:cs typeface="+mn-cs"/>
              </a:rPr>
              <a:t>changed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roles</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responsibilities</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undertake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activities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using</a:t>
            </a:r>
            <a:r>
              <a:rPr lang="fr-CA" sz="1200" kern="1200" dirty="0">
                <a:solidFill>
                  <a:schemeClr val="tx1"/>
                </a:solidFill>
                <a:effectLst/>
                <a:latin typeface="+mn-lt"/>
                <a:ea typeface="+mn-ea"/>
                <a:cs typeface="+mn-cs"/>
              </a:rPr>
              <a:t> new digital </a:t>
            </a:r>
            <a:r>
              <a:rPr lang="fr-CA" sz="1200" kern="1200" dirty="0" err="1">
                <a:solidFill>
                  <a:schemeClr val="tx1"/>
                </a:solidFill>
                <a:effectLst/>
                <a:latin typeface="+mn-lt"/>
                <a:ea typeface="+mn-ea"/>
                <a:cs typeface="+mn-cs"/>
              </a:rPr>
              <a:t>tools</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achieve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such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synergy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IT and </a:t>
            </a:r>
            <a:r>
              <a:rPr lang="fr-CA" sz="1200" kern="1200" dirty="0" err="1">
                <a:solidFill>
                  <a:schemeClr val="tx1"/>
                </a:solidFill>
                <a:effectLst/>
                <a:latin typeface="+mn-lt"/>
                <a:ea typeface="+mn-ea"/>
                <a:cs typeface="+mn-cs"/>
              </a:rPr>
              <a:t>managerial</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skills</a:t>
            </a:r>
            <a:r>
              <a:rPr lang="fr-CA" sz="1200" kern="1200" dirty="0">
                <a:solidFill>
                  <a:schemeClr val="tx1"/>
                </a:solidFill>
                <a:effectLst/>
                <a:latin typeface="+mn-lt"/>
                <a:ea typeface="+mn-ea"/>
                <a:cs typeface="+mn-cs"/>
              </a:rPr>
              <a:t>, collaboration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executives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employees</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other</a:t>
            </a:r>
            <a:r>
              <a:rPr lang="fr-CA" sz="1200" kern="1200" dirty="0">
                <a:solidFill>
                  <a:schemeClr val="tx1"/>
                </a:solidFill>
                <a:effectLst/>
                <a:latin typeface="+mn-lt"/>
                <a:ea typeface="+mn-ea"/>
                <a:cs typeface="+mn-cs"/>
              </a:rPr>
              <a:t> stakeholders, as </a:t>
            </a:r>
            <a:r>
              <a:rPr lang="fr-CA" sz="1200" kern="1200" dirty="0" err="1">
                <a:solidFill>
                  <a:schemeClr val="tx1"/>
                </a:solidFill>
                <a:effectLst/>
                <a:latin typeface="+mn-lt"/>
                <a:ea typeface="+mn-ea"/>
                <a:cs typeface="+mn-cs"/>
              </a:rPr>
              <a:t>well</a:t>
            </a:r>
            <a:r>
              <a:rPr lang="fr-CA" sz="1200" kern="1200" dirty="0">
                <a:solidFill>
                  <a:schemeClr val="tx1"/>
                </a:solidFill>
                <a:effectLst/>
                <a:latin typeface="+mn-lt"/>
                <a:ea typeface="+mn-ea"/>
                <a:cs typeface="+mn-cs"/>
              </a:rPr>
              <a:t> as coordination of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responsibilities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necessary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beforehand</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Due to the </a:t>
            </a:r>
            <a:r>
              <a:rPr lang="fr-CA" sz="1200" kern="1200" dirty="0" err="1">
                <a:solidFill>
                  <a:schemeClr val="tx1"/>
                </a:solidFill>
                <a:effectLst/>
                <a:latin typeface="+mn-lt"/>
                <a:ea typeface="+mn-ea"/>
                <a:cs typeface="+mn-cs"/>
              </a:rPr>
              <a:t>evolving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context</a:t>
            </a:r>
            <a:r>
              <a:rPr lang="fr-CA" sz="1200" kern="1200" dirty="0">
                <a:solidFill>
                  <a:schemeClr val="tx1"/>
                </a:solidFill>
                <a:effectLst/>
                <a:latin typeface="+mn-lt"/>
                <a:ea typeface="+mn-ea"/>
                <a:cs typeface="+mn-cs"/>
              </a:rPr>
              <a:t> of digital transformation,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must </a:t>
            </a:r>
            <a:r>
              <a:rPr lang="fr-CA" sz="1200" kern="1200" dirty="0" err="1">
                <a:solidFill>
                  <a:schemeClr val="tx1"/>
                </a:solidFill>
                <a:effectLst/>
                <a:latin typeface="+mn-lt"/>
                <a:ea typeface="+mn-ea"/>
                <a:cs typeface="+mn-cs"/>
              </a:rPr>
              <a:t>continually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adjust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practices and </a:t>
            </a:r>
            <a:r>
              <a:rPr lang="fr-CA" sz="1200" kern="1200" dirty="0" err="1">
                <a:solidFill>
                  <a:schemeClr val="tx1"/>
                </a:solidFill>
                <a:effectLst/>
                <a:latin typeface="+mn-lt"/>
                <a:ea typeface="+mn-ea"/>
                <a:cs typeface="+mn-cs"/>
              </a:rPr>
              <a:t>competencies</a:t>
            </a:r>
            <a:r>
              <a:rPr lang="fr-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these</a:t>
            </a:r>
            <a:r>
              <a:rPr lang="fr-CA" sz="1200" kern="1200" dirty="0">
                <a:solidFill>
                  <a:schemeClr val="tx1"/>
                </a:solidFill>
                <a:effectLst/>
                <a:latin typeface="+mn-lt"/>
                <a:ea typeface="+mn-ea"/>
                <a:cs typeface="+mn-cs"/>
              </a:rPr>
              <a:t> new </a:t>
            </a:r>
            <a:r>
              <a:rPr lang="fr-CA" sz="1200" kern="1200" dirty="0" err="1">
                <a:solidFill>
                  <a:schemeClr val="tx1"/>
                </a:solidFill>
                <a:effectLst/>
                <a:latin typeface="+mn-lt"/>
                <a:ea typeface="+mn-ea"/>
                <a:cs typeface="+mn-cs"/>
              </a:rPr>
              <a:t>processes</a:t>
            </a:r>
            <a:r>
              <a:rPr lang="fr-CA" sz="1200" kern="1200" dirty="0">
                <a:solidFill>
                  <a:schemeClr val="tx1"/>
                </a:solidFill>
                <a:effectLst/>
                <a:latin typeface="+mn-lt"/>
                <a:ea typeface="+mn-ea"/>
                <a:cs typeface="+mn-cs"/>
              </a:rPr>
              <a:t> do not </a:t>
            </a:r>
            <a:r>
              <a:rPr lang="fr-CA" sz="1200" kern="1200" dirty="0" err="1">
                <a:solidFill>
                  <a:schemeClr val="tx1"/>
                </a:solidFill>
                <a:effectLst/>
                <a:latin typeface="+mn-lt"/>
                <a:ea typeface="+mn-ea"/>
                <a:cs typeface="+mn-cs"/>
              </a:rPr>
              <a:t>occur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within</a:t>
            </a:r>
            <a:r>
              <a:rPr lang="fr-CA" sz="1200" kern="1200" dirty="0">
                <a:solidFill>
                  <a:schemeClr val="tx1"/>
                </a:solidFill>
                <a:effectLst/>
                <a:latin typeface="+mn-lt"/>
                <a:ea typeface="+mn-ea"/>
                <a:cs typeface="+mn-cs"/>
              </a:rPr>
              <a:t> a single </a:t>
            </a:r>
            <a:r>
              <a:rPr lang="fr-CA" sz="1200" kern="1200" dirty="0" err="1">
                <a:solidFill>
                  <a:schemeClr val="tx1"/>
                </a:solidFill>
                <a:effectLst/>
                <a:latin typeface="+mn-lt"/>
                <a:ea typeface="+mn-ea"/>
                <a:cs typeface="+mn-cs"/>
              </a:rPr>
              <a:t>organizational</a:t>
            </a:r>
            <a:r>
              <a:rPr lang="fr-CA" sz="1200" kern="1200" dirty="0">
                <a:solidFill>
                  <a:schemeClr val="tx1"/>
                </a:solidFill>
                <a:effectLst/>
                <a:latin typeface="+mn-lt"/>
                <a:ea typeface="+mn-ea"/>
                <a:cs typeface="+mn-cs"/>
              </a:rPr>
              <a:t> silo. </a:t>
            </a:r>
            <a:r>
              <a:rPr lang="fr-CA" sz="1200" kern="1200" dirty="0" err="1">
                <a:solidFill>
                  <a:schemeClr val="tx1"/>
                </a:solidFill>
                <a:effectLst/>
                <a:latin typeface="+mn-lt"/>
                <a:ea typeface="+mn-ea"/>
                <a:cs typeface="+mn-cs"/>
              </a:rPr>
              <a:t>Instead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many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organizations</a:t>
            </a:r>
            <a:r>
              <a:rPr lang="fr-CA" sz="1200" kern="1200" dirty="0">
                <a:solidFill>
                  <a:schemeClr val="tx1"/>
                </a:solidFill>
                <a:effectLst/>
                <a:latin typeface="+mn-lt"/>
                <a:ea typeface="+mn-ea"/>
                <a:cs typeface="+mn-cs"/>
              </a:rPr>
              <a:t> must </a:t>
            </a:r>
            <a:r>
              <a:rPr lang="fr-CA" sz="1200" kern="1200" dirty="0" err="1">
                <a:solidFill>
                  <a:schemeClr val="tx1"/>
                </a:solidFill>
                <a:effectLst/>
                <a:latin typeface="+mn-lt"/>
                <a:ea typeface="+mn-ea"/>
                <a:cs typeface="+mn-cs"/>
              </a:rPr>
              <a:t>collaborate</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partner</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acquire</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resources</a:t>
            </a:r>
            <a:r>
              <a:rPr lang="fr-CA" sz="1200" kern="1200" dirty="0">
                <a:solidFill>
                  <a:schemeClr val="tx1"/>
                </a:solidFill>
                <a:effectLst/>
                <a:latin typeface="+mn-lt"/>
                <a:ea typeface="+mn-ea"/>
                <a:cs typeface="+mn-cs"/>
              </a:rPr>
              <a:t> and data </a:t>
            </a:r>
            <a:r>
              <a:rPr lang="fr-CA" sz="1200" kern="1200" dirty="0" err="1">
                <a:solidFill>
                  <a:schemeClr val="tx1"/>
                </a:solidFill>
                <a:effectLst/>
                <a:latin typeface="+mn-lt"/>
                <a:ea typeface="+mn-ea"/>
                <a:cs typeface="+mn-cs"/>
              </a:rPr>
              <a:t>analysis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capabilities</a:t>
            </a:r>
            <a:r>
              <a:rPr lang="fr-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Computational</a:t>
            </a:r>
            <a:r>
              <a:rPr lang="fr-CA" sz="1200" kern="1200" dirty="0">
                <a:solidFill>
                  <a:schemeClr val="tx1"/>
                </a:solidFill>
                <a:effectLst/>
                <a:latin typeface="+mn-lt"/>
                <a:ea typeface="+mn-ea"/>
                <a:cs typeface="+mn-cs"/>
              </a:rPr>
              <a:t> social sciences </a:t>
            </a:r>
            <a:r>
              <a:rPr lang="fr-CA" sz="1200" kern="1200" dirty="0" err="1">
                <a:solidFill>
                  <a:schemeClr val="tx1"/>
                </a:solidFill>
                <a:effectLst/>
                <a:latin typeface="+mn-lt"/>
                <a:ea typeface="+mn-ea"/>
                <a:cs typeface="+mn-cs"/>
              </a:rPr>
              <a:t>provide</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theoretical</a:t>
            </a:r>
            <a:r>
              <a:rPr lang="fr-CA" sz="1200" kern="1200" dirty="0">
                <a:solidFill>
                  <a:schemeClr val="tx1"/>
                </a:solidFill>
                <a:effectLst/>
                <a:latin typeface="+mn-lt"/>
                <a:ea typeface="+mn-ea"/>
                <a:cs typeface="+mn-cs"/>
              </a:rPr>
              <a:t> perspective to frame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research</a:t>
            </a:r>
            <a:r>
              <a:rPr lang="fr-CA" sz="1200" kern="1200" dirty="0">
                <a:solidFill>
                  <a:schemeClr val="tx1"/>
                </a:solidFill>
                <a:effectLst/>
                <a:latin typeface="+mn-lt"/>
                <a:ea typeface="+mn-ea"/>
                <a:cs typeface="+mn-cs"/>
              </a:rPr>
              <a:t>. This perspective </a:t>
            </a:r>
            <a:r>
              <a:rPr lang="fr-CA" sz="1200" kern="1200" dirty="0" err="1">
                <a:solidFill>
                  <a:schemeClr val="tx1"/>
                </a:solidFill>
                <a:effectLst/>
                <a:latin typeface="+mn-lt"/>
                <a:ea typeface="+mn-ea"/>
                <a:cs typeface="+mn-cs"/>
              </a:rPr>
              <a:t>permits</a:t>
            </a:r>
            <a:r>
              <a:rPr lang="fr-CA" sz="1200" kern="1200" dirty="0">
                <a:solidFill>
                  <a:schemeClr val="tx1"/>
                </a:solidFill>
                <a:effectLst/>
                <a:latin typeface="+mn-lt"/>
                <a:ea typeface="+mn-ea"/>
                <a:cs typeface="+mn-cs"/>
              </a:rPr>
              <a:t> to juxtapose </a:t>
            </a:r>
            <a:r>
              <a:rPr lang="fr-CA" sz="1200" kern="1200" dirty="0" err="1">
                <a:solidFill>
                  <a:schemeClr val="tx1"/>
                </a:solidFill>
                <a:effectLst/>
                <a:latin typeface="+mn-lt"/>
                <a:ea typeface="+mn-ea"/>
                <a:cs typeface="+mn-cs"/>
              </a:rPr>
              <a:t>several</a:t>
            </a:r>
            <a:r>
              <a:rPr lang="fr-CA" sz="1200" kern="1200" dirty="0">
                <a:solidFill>
                  <a:schemeClr val="tx1"/>
                </a:solidFill>
                <a:effectLst/>
                <a:latin typeface="+mn-lt"/>
                <a:ea typeface="+mn-ea"/>
                <a:cs typeface="+mn-cs"/>
              </a:rPr>
              <a:t> disciplines and </a:t>
            </a:r>
            <a:r>
              <a:rPr lang="fr-CA" sz="1200" kern="1200" dirty="0" err="1">
                <a:solidFill>
                  <a:schemeClr val="tx1"/>
                </a:solidFill>
                <a:effectLst/>
                <a:latin typeface="+mn-lt"/>
                <a:ea typeface="+mn-ea"/>
                <a:cs typeface="+mn-cs"/>
              </a:rPr>
              <a:t>domains</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knowledge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the social and </a:t>
            </a:r>
            <a:r>
              <a:rPr lang="fr-CA" sz="1200" kern="1200" dirty="0" err="1">
                <a:solidFill>
                  <a:schemeClr val="tx1"/>
                </a:solidFill>
                <a:effectLst/>
                <a:latin typeface="+mn-lt"/>
                <a:ea typeface="+mn-ea"/>
                <a:cs typeface="+mn-cs"/>
              </a:rPr>
              <a:t>computational</a:t>
            </a:r>
            <a:r>
              <a:rPr lang="fr-CA" sz="1200" kern="1200" dirty="0">
                <a:solidFill>
                  <a:schemeClr val="tx1"/>
                </a:solidFill>
                <a:effectLst/>
                <a:latin typeface="+mn-lt"/>
                <a:ea typeface="+mn-ea"/>
                <a:cs typeface="+mn-cs"/>
              </a:rPr>
              <a:t> sciences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To </a:t>
            </a:r>
            <a:r>
              <a:rPr lang="fr-CA" sz="1200" kern="1200" dirty="0" err="1">
                <a:solidFill>
                  <a:schemeClr val="tx1"/>
                </a:solidFill>
                <a:effectLst/>
                <a:latin typeface="+mn-lt"/>
                <a:ea typeface="+mn-ea"/>
                <a:cs typeface="+mn-cs"/>
              </a:rPr>
              <a:t>properly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answer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our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research</a:t>
            </a:r>
            <a:r>
              <a:rPr lang="fr-CA" sz="1200" kern="1200" dirty="0">
                <a:solidFill>
                  <a:schemeClr val="tx1"/>
                </a:solidFill>
                <a:effectLst/>
                <a:latin typeface="+mn-lt"/>
                <a:ea typeface="+mn-ea"/>
                <a:cs typeface="+mn-cs"/>
              </a:rPr>
              <a:t> question,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essential to highlight and </a:t>
            </a:r>
            <a:r>
              <a:rPr lang="fr-CA" sz="1200" kern="1200" dirty="0" err="1">
                <a:solidFill>
                  <a:schemeClr val="tx1"/>
                </a:solidFill>
                <a:effectLst/>
                <a:latin typeface="+mn-lt"/>
                <a:ea typeface="+mn-ea"/>
                <a:cs typeface="+mn-cs"/>
              </a:rPr>
              <a:t>distinguish</a:t>
            </a:r>
            <a:r>
              <a:rPr lang="fr-CA" sz="1200" kern="1200" dirty="0">
                <a:solidFill>
                  <a:schemeClr val="tx1"/>
                </a:solidFill>
                <a:effectLst/>
                <a:latin typeface="+mn-lt"/>
                <a:ea typeface="+mn-ea"/>
                <a:cs typeface="+mn-cs"/>
              </a:rPr>
              <a:t> perspectives of </a:t>
            </a:r>
            <a:r>
              <a:rPr lang="fr-CA" sz="1200" kern="1200" dirty="0" err="1">
                <a:solidFill>
                  <a:schemeClr val="tx1"/>
                </a:solidFill>
                <a:effectLst/>
                <a:latin typeface="+mn-lt"/>
                <a:ea typeface="+mn-ea"/>
                <a:cs typeface="+mn-cs"/>
              </a:rPr>
              <a:t>each</a:t>
            </a:r>
            <a:r>
              <a:rPr lang="fr-CA" sz="1200" kern="1200" dirty="0">
                <a:solidFill>
                  <a:schemeClr val="tx1"/>
                </a:solidFill>
                <a:effectLst/>
                <a:latin typeface="+mn-lt"/>
                <a:ea typeface="+mn-ea"/>
                <a:cs typeface="+mn-cs"/>
              </a:rPr>
              <a:t> discipline. By </a:t>
            </a:r>
            <a:r>
              <a:rPr lang="fr-CA" sz="1200" kern="1200" dirty="0" err="1">
                <a:solidFill>
                  <a:schemeClr val="tx1"/>
                </a:solidFill>
                <a:effectLst/>
                <a:latin typeface="+mn-lt"/>
                <a:ea typeface="+mn-ea"/>
                <a:cs typeface="+mn-cs"/>
              </a:rPr>
              <a:t>adopting</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disciplinary</a:t>
            </a:r>
            <a:r>
              <a:rPr lang="fr-CA" sz="1200" kern="1200" dirty="0">
                <a:solidFill>
                  <a:schemeClr val="tx1"/>
                </a:solidFill>
                <a:effectLst/>
                <a:latin typeface="+mn-lt"/>
                <a:ea typeface="+mn-ea"/>
                <a:cs typeface="+mn-cs"/>
              </a:rPr>
              <a:t> cross-pollination </a:t>
            </a:r>
            <a:r>
              <a:rPr lang="fr-CA" sz="1200" kern="1200" dirty="0" err="1">
                <a:solidFill>
                  <a:schemeClr val="tx1"/>
                </a:solidFill>
                <a:effectLst/>
                <a:latin typeface="+mn-lt"/>
                <a:ea typeface="+mn-ea"/>
                <a:cs typeface="+mn-cs"/>
              </a:rPr>
              <a:t>approach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exemplified</a:t>
            </a:r>
            <a:r>
              <a:rPr lang="fr-CA" sz="1200" kern="1200" dirty="0">
                <a:solidFill>
                  <a:schemeClr val="tx1"/>
                </a:solidFill>
                <a:effectLst/>
                <a:latin typeface="+mn-lt"/>
                <a:ea typeface="+mn-ea"/>
                <a:cs typeface="+mn-cs"/>
              </a:rPr>
              <a:t> by the </a:t>
            </a:r>
            <a:r>
              <a:rPr lang="fr-CA" sz="1200" kern="1200" dirty="0" err="1">
                <a:solidFill>
                  <a:schemeClr val="tx1"/>
                </a:solidFill>
                <a:effectLst/>
                <a:latin typeface="+mn-lt"/>
                <a:ea typeface="+mn-ea"/>
                <a:cs typeface="+mn-cs"/>
              </a:rPr>
              <a:t>computational</a:t>
            </a:r>
            <a:r>
              <a:rPr lang="fr-CA" sz="1200" kern="1200" dirty="0">
                <a:solidFill>
                  <a:schemeClr val="tx1"/>
                </a:solidFill>
                <a:effectLst/>
                <a:latin typeface="+mn-lt"/>
                <a:ea typeface="+mn-ea"/>
                <a:cs typeface="+mn-cs"/>
              </a:rPr>
              <a:t> social sciences, issues </a:t>
            </a:r>
            <a:r>
              <a:rPr lang="fr-CA" sz="1200" kern="1200" dirty="0" err="1">
                <a:solidFill>
                  <a:schemeClr val="tx1"/>
                </a:solidFill>
                <a:effectLst/>
                <a:latin typeface="+mn-lt"/>
                <a:ea typeface="+mn-ea"/>
                <a:cs typeface="+mn-cs"/>
              </a:rPr>
              <a:t>surrounding</a:t>
            </a:r>
            <a:r>
              <a:rPr lang="fr-CA" sz="1200" kern="1200" dirty="0">
                <a:solidFill>
                  <a:schemeClr val="tx1"/>
                </a:solidFill>
                <a:effectLst/>
                <a:latin typeface="+mn-lt"/>
                <a:ea typeface="+mn-ea"/>
                <a:cs typeface="+mn-cs"/>
              </a:rPr>
              <a:t> BIM perceptions by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can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analyzed</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presented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according</a:t>
            </a:r>
            <a:r>
              <a:rPr lang="fr-CA" sz="1200" kern="1200" dirty="0">
                <a:solidFill>
                  <a:schemeClr val="tx1"/>
                </a:solidFill>
                <a:effectLst/>
                <a:latin typeface="+mn-lt"/>
                <a:ea typeface="+mn-ea"/>
                <a:cs typeface="+mn-cs"/>
              </a:rPr>
              <a:t> to the </a:t>
            </a:r>
            <a:r>
              <a:rPr lang="fr-CA" sz="1200" kern="1200" dirty="0" err="1">
                <a:solidFill>
                  <a:schemeClr val="tx1"/>
                </a:solidFill>
                <a:effectLst/>
                <a:latin typeface="+mn-lt"/>
                <a:ea typeface="+mn-ea"/>
                <a:cs typeface="+mn-cs"/>
              </a:rPr>
              <a:t>context</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which</a:t>
            </a:r>
            <a:r>
              <a:rPr lang="fr-CA" sz="1200" kern="1200" dirty="0">
                <a:solidFill>
                  <a:schemeClr val="tx1"/>
                </a:solidFill>
                <a:effectLst/>
                <a:latin typeface="+mn-lt"/>
                <a:ea typeface="+mn-ea"/>
                <a:cs typeface="+mn-cs"/>
              </a:rPr>
              <a:t> the stakeholders </a:t>
            </a:r>
            <a:r>
              <a:rPr lang="fr-CA" sz="1200" kern="1200" dirty="0" err="1">
                <a:solidFill>
                  <a:schemeClr val="tx1"/>
                </a:solidFill>
                <a:effectLst/>
                <a:latin typeface="+mn-lt"/>
                <a:ea typeface="+mn-ea"/>
                <a:cs typeface="+mn-cs"/>
              </a:rPr>
              <a:t>perform</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roles</a:t>
            </a:r>
            <a:r>
              <a:rPr lang="fr-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Faire de le lien </a:t>
            </a:r>
            <a:r>
              <a:rPr lang="fr-CA" sz="1200" kern="1200" dirty="0" err="1">
                <a:solidFill>
                  <a:schemeClr val="tx1"/>
                </a:solidFill>
                <a:effectLst/>
                <a:latin typeface="+mn-lt"/>
                <a:ea typeface="+mn-ea"/>
                <a:cs typeface="+mn-cs"/>
              </a:rPr>
              <a:t>computational</a:t>
            </a:r>
            <a:r>
              <a:rPr lang="fr-CA" sz="1200" kern="1200" dirty="0">
                <a:solidFill>
                  <a:schemeClr val="tx1"/>
                </a:solidFill>
                <a:effectLst/>
                <a:latin typeface="+mn-lt"/>
                <a:ea typeface="+mn-ea"/>
                <a:cs typeface="+mn-cs"/>
              </a:rPr>
              <a:t> = BIM / Social Sciences = Partie prenantes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6</a:t>
            </a:fld>
            <a:endParaRPr lang="fr-FR"/>
          </a:p>
        </p:txBody>
      </p:sp>
    </p:spTree>
    <p:extLst>
      <p:ext uri="{BB962C8B-B14F-4D97-AF65-F5344CB8AC3E}">
        <p14:creationId xmlns:p14="http://schemas.microsoft.com/office/powerpoint/2010/main" val="5079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 qualitative </a:t>
            </a:r>
            <a:r>
              <a:rPr lang="fr-CA" sz="1200" kern="1200" dirty="0" err="1">
                <a:solidFill>
                  <a:schemeClr val="tx1"/>
                </a:solidFill>
                <a:effectLst/>
                <a:latin typeface="+mn-lt"/>
                <a:ea typeface="+mn-ea"/>
                <a:cs typeface="+mn-cs"/>
              </a:rPr>
              <a:t>exploratory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approach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was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found</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appropriate</a:t>
            </a:r>
            <a:r>
              <a:rPr lang="fr-CA" sz="1200" kern="1200" dirty="0">
                <a:solidFill>
                  <a:schemeClr val="tx1"/>
                </a:solidFill>
                <a:effectLst/>
                <a:latin typeface="+mn-lt"/>
                <a:ea typeface="+mn-ea"/>
                <a:cs typeface="+mn-cs"/>
              </a:rPr>
              <a:t>, as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provides</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deeper</a:t>
            </a:r>
            <a:r>
              <a:rPr lang="fr-CA" sz="1200" kern="1200" dirty="0">
                <a:solidFill>
                  <a:schemeClr val="tx1"/>
                </a:solidFill>
                <a:effectLst/>
                <a:latin typeface="+mn-lt"/>
                <a:ea typeface="+mn-ea"/>
                <a:cs typeface="+mn-cs"/>
              </a:rPr>
              <a:t> description and </a:t>
            </a:r>
            <a:r>
              <a:rPr lang="fr-CA" sz="1200" kern="1200" dirty="0" err="1">
                <a:solidFill>
                  <a:schemeClr val="tx1"/>
                </a:solidFill>
                <a:effectLst/>
                <a:latin typeface="+mn-lt"/>
                <a:ea typeface="+mn-ea"/>
                <a:cs typeface="+mn-cs"/>
              </a:rPr>
              <a:t>understanding</a:t>
            </a:r>
            <a:r>
              <a:rPr lang="fr-CA" sz="1200" kern="1200" dirty="0">
                <a:solidFill>
                  <a:schemeClr val="tx1"/>
                </a:solidFill>
                <a:effectLst/>
                <a:latin typeface="+mn-lt"/>
                <a:ea typeface="+mn-ea"/>
                <a:cs typeface="+mn-cs"/>
              </a:rPr>
              <a:t> of the </a:t>
            </a:r>
            <a:r>
              <a:rPr lang="fr-CA" sz="1200" kern="1200" dirty="0" err="1">
                <a:solidFill>
                  <a:schemeClr val="tx1"/>
                </a:solidFill>
                <a:effectLst/>
                <a:latin typeface="+mn-lt"/>
                <a:ea typeface="+mn-ea"/>
                <a:cs typeface="+mn-cs"/>
              </a:rPr>
              <a:t>experiences</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interpretations</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involved</a:t>
            </a:r>
            <a:r>
              <a:rPr lang="fr-CA" sz="1200" kern="1200" dirty="0">
                <a:solidFill>
                  <a:schemeClr val="tx1"/>
                </a:solidFill>
                <a:effectLst/>
                <a:latin typeface="+mn-lt"/>
                <a:ea typeface="+mn-ea"/>
                <a:cs typeface="+mn-cs"/>
              </a:rPr>
              <a:t> in a construction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where</a:t>
            </a:r>
            <a:r>
              <a:rPr lang="fr-CA" sz="1200" kern="1200" dirty="0">
                <a:solidFill>
                  <a:schemeClr val="tx1"/>
                </a:solidFill>
                <a:effectLst/>
                <a:latin typeface="+mn-lt"/>
                <a:ea typeface="+mn-ea"/>
                <a:cs typeface="+mn-cs"/>
              </a:rPr>
              <a:t> BIM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used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opt</a:t>
            </a:r>
            <a:r>
              <a:rPr lang="fr-CA" sz="1200" kern="1200" dirty="0">
                <a:solidFill>
                  <a:schemeClr val="tx1"/>
                </a:solidFill>
                <a:effectLst/>
                <a:latin typeface="+mn-lt"/>
                <a:ea typeface="+mn-ea"/>
                <a:cs typeface="+mn-cs"/>
              </a:rPr>
              <a:t> for the case </a:t>
            </a:r>
            <a:r>
              <a:rPr lang="fr-CA" sz="1200" kern="1200" dirty="0" err="1">
                <a:solidFill>
                  <a:schemeClr val="tx1"/>
                </a:solidFill>
                <a:effectLst/>
                <a:latin typeface="+mn-lt"/>
                <a:ea typeface="+mn-ea"/>
                <a:cs typeface="+mn-cs"/>
              </a:rPr>
              <a:t>study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approach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because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allows</a:t>
            </a:r>
            <a:r>
              <a:rPr lang="fr-CA" sz="1200" kern="1200" dirty="0">
                <a:solidFill>
                  <a:schemeClr val="tx1"/>
                </a:solidFill>
                <a:effectLst/>
                <a:latin typeface="+mn-lt"/>
                <a:ea typeface="+mn-ea"/>
                <a:cs typeface="+mn-cs"/>
              </a:rPr>
              <a:t> us to </a:t>
            </a:r>
            <a:r>
              <a:rPr lang="fr-CA" sz="1200" kern="1200" dirty="0" err="1">
                <a:solidFill>
                  <a:schemeClr val="tx1"/>
                </a:solidFill>
                <a:effectLst/>
                <a:latin typeface="+mn-lt"/>
                <a:ea typeface="+mn-ea"/>
                <a:cs typeface="+mn-cs"/>
              </a:rPr>
              <a:t>analyze</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phenomenon</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its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context</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bringing</a:t>
            </a:r>
            <a:r>
              <a:rPr lang="fr-CA" sz="1200" kern="1200" dirty="0">
                <a:solidFill>
                  <a:schemeClr val="tx1"/>
                </a:solidFill>
                <a:effectLst/>
                <a:latin typeface="+mn-lt"/>
                <a:ea typeface="+mn-ea"/>
                <a:cs typeface="+mn-cs"/>
              </a:rPr>
              <a:t> out the </a:t>
            </a:r>
            <a:r>
              <a:rPr lang="fr-CA" sz="1200" kern="1200" dirty="0" err="1">
                <a:solidFill>
                  <a:schemeClr val="tx1"/>
                </a:solidFill>
                <a:effectLst/>
                <a:latin typeface="+mn-lt"/>
                <a:ea typeface="+mn-ea"/>
                <a:cs typeface="+mn-cs"/>
              </a:rPr>
              <a:t>most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significant</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influential</a:t>
            </a:r>
            <a:r>
              <a:rPr lang="fr-CA" sz="1200" kern="1200" dirty="0">
                <a:solidFill>
                  <a:schemeClr val="tx1"/>
                </a:solidFill>
                <a:effectLst/>
                <a:latin typeface="+mn-lt"/>
                <a:ea typeface="+mn-ea"/>
                <a:cs typeface="+mn-cs"/>
              </a:rPr>
              <a:t> concepts.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 multiple case </a:t>
            </a:r>
            <a:r>
              <a:rPr lang="fr-CA" sz="1200" kern="1200" dirty="0" err="1">
                <a:solidFill>
                  <a:schemeClr val="tx1"/>
                </a:solidFill>
                <a:effectLst/>
                <a:latin typeface="+mn-lt"/>
                <a:ea typeface="+mn-ea"/>
                <a:cs typeface="+mn-cs"/>
              </a:rPr>
              <a:t>study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was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chosen</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get</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thorough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understanding</a:t>
            </a:r>
            <a:r>
              <a:rPr lang="fr-CA" sz="1200" kern="1200" dirty="0">
                <a:solidFill>
                  <a:schemeClr val="tx1"/>
                </a:solidFill>
                <a:effectLst/>
                <a:latin typeface="+mn-lt"/>
                <a:ea typeface="+mn-ea"/>
                <a:cs typeface="+mn-cs"/>
              </a:rPr>
              <a:t> of a </a:t>
            </a:r>
            <a:r>
              <a:rPr lang="fr-CA" sz="1200" kern="1200" dirty="0" err="1">
                <a:solidFill>
                  <a:schemeClr val="tx1"/>
                </a:solidFill>
                <a:effectLst/>
                <a:latin typeface="+mn-lt"/>
                <a:ea typeface="+mn-ea"/>
                <a:cs typeface="+mn-cs"/>
              </a:rPr>
              <a:t>phenomenon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under-explored</a:t>
            </a:r>
            <a:r>
              <a:rPr lang="fr-CA" sz="1200" kern="1200" dirty="0">
                <a:solidFill>
                  <a:schemeClr val="tx1"/>
                </a:solidFill>
                <a:effectLst/>
                <a:latin typeface="+mn-lt"/>
                <a:ea typeface="+mn-ea"/>
                <a:cs typeface="+mn-cs"/>
              </a:rPr>
              <a:t> in the </a:t>
            </a:r>
            <a:r>
              <a:rPr lang="fr-CA" sz="1200" kern="1200" dirty="0" err="1">
                <a:solidFill>
                  <a:schemeClr val="tx1"/>
                </a:solidFill>
                <a:effectLst/>
                <a:latin typeface="+mn-lt"/>
                <a:ea typeface="+mn-ea"/>
                <a:cs typeface="+mn-cs"/>
              </a:rPr>
              <a:t>literature</a:t>
            </a:r>
            <a:r>
              <a:rPr lang="fr-CA" sz="1200" kern="1200" dirty="0">
                <a:solidFill>
                  <a:schemeClr val="tx1"/>
                </a:solidFill>
                <a:effectLst/>
                <a:latin typeface="+mn-lt"/>
                <a:ea typeface="+mn-ea"/>
                <a:cs typeface="+mn-cs"/>
              </a:rPr>
              <a:t>: impacts of digital </a:t>
            </a:r>
            <a:r>
              <a:rPr lang="fr-CA" sz="1200" kern="1200" dirty="0" err="1">
                <a:solidFill>
                  <a:schemeClr val="tx1"/>
                </a:solidFill>
                <a:effectLst/>
                <a:latin typeface="+mn-lt"/>
                <a:ea typeface="+mn-ea"/>
                <a:cs typeface="+mn-cs"/>
              </a:rPr>
              <a:t>tools</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management (</a:t>
            </a:r>
            <a:r>
              <a:rPr lang="fr-CA" sz="1200" kern="1200" dirty="0" err="1">
                <a:solidFill>
                  <a:schemeClr val="tx1"/>
                </a:solidFill>
                <a:effectLst/>
                <a:latin typeface="+mn-lt"/>
                <a:ea typeface="+mn-ea"/>
                <a:cs typeface="+mn-cs"/>
              </a:rPr>
              <a:t>Guinan</a:t>
            </a:r>
            <a:r>
              <a:rPr lang="fr-CA" sz="1200" kern="1200" dirty="0">
                <a:solidFill>
                  <a:schemeClr val="tx1"/>
                </a:solidFill>
                <a:effectLst/>
                <a:latin typeface="+mn-lt"/>
                <a:ea typeface="+mn-ea"/>
                <a:cs typeface="+mn-cs"/>
              </a:rPr>
              <a:t>, Parise and </a:t>
            </a:r>
            <a:r>
              <a:rPr lang="fr-CA" sz="1200" kern="1200" dirty="0" err="1">
                <a:solidFill>
                  <a:schemeClr val="tx1"/>
                </a:solidFill>
                <a:effectLst/>
                <a:latin typeface="+mn-lt"/>
                <a:ea typeface="+mn-ea"/>
                <a:cs typeface="+mn-cs"/>
              </a:rPr>
              <a:t>Langowitz</a:t>
            </a:r>
            <a:r>
              <a:rPr lang="fr-CA" sz="1200" kern="1200" dirty="0">
                <a:solidFill>
                  <a:schemeClr val="tx1"/>
                </a:solidFill>
                <a:effectLst/>
                <a:latin typeface="+mn-lt"/>
                <a:ea typeface="+mn-ea"/>
                <a:cs typeface="+mn-cs"/>
              </a:rPr>
              <a:t>, 2019). A multiple case </a:t>
            </a:r>
            <a:r>
              <a:rPr lang="fr-CA" sz="1200" kern="1200" dirty="0" err="1">
                <a:solidFill>
                  <a:schemeClr val="tx1"/>
                </a:solidFill>
                <a:effectLst/>
                <a:latin typeface="+mn-lt"/>
                <a:ea typeface="+mn-ea"/>
                <a:cs typeface="+mn-cs"/>
              </a:rPr>
              <a:t>study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employing</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wider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variety</a:t>
            </a:r>
            <a:r>
              <a:rPr lang="fr-CA" sz="1200" kern="1200" dirty="0">
                <a:solidFill>
                  <a:schemeClr val="tx1"/>
                </a:solidFill>
                <a:effectLst/>
                <a:latin typeface="+mn-lt"/>
                <a:ea typeface="+mn-ea"/>
                <a:cs typeface="+mn-cs"/>
              </a:rPr>
              <a:t> of data </a:t>
            </a:r>
            <a:r>
              <a:rPr lang="fr-CA" sz="1200" kern="1200" dirty="0" err="1">
                <a:solidFill>
                  <a:schemeClr val="tx1"/>
                </a:solidFill>
                <a:effectLst/>
                <a:latin typeface="+mn-lt"/>
                <a:ea typeface="+mn-ea"/>
                <a:cs typeface="+mn-cs"/>
              </a:rPr>
              <a:t>ensures</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broader</a:t>
            </a:r>
            <a:r>
              <a:rPr lang="fr-CA" sz="1200" kern="1200" dirty="0">
                <a:solidFill>
                  <a:schemeClr val="tx1"/>
                </a:solidFill>
                <a:effectLst/>
                <a:latin typeface="+mn-lt"/>
                <a:ea typeface="+mn-ea"/>
                <a:cs typeface="+mn-cs"/>
              </a:rPr>
              <a:t> exploration of the </a:t>
            </a:r>
            <a:r>
              <a:rPr lang="fr-CA" sz="1200" kern="1200" dirty="0" err="1">
                <a:solidFill>
                  <a:schemeClr val="tx1"/>
                </a:solidFill>
                <a:effectLst/>
                <a:latin typeface="+mn-lt"/>
                <a:ea typeface="+mn-ea"/>
                <a:cs typeface="+mn-cs"/>
              </a:rPr>
              <a:t>research</a:t>
            </a:r>
            <a:r>
              <a:rPr lang="fr-CA" sz="1200" kern="1200" dirty="0">
                <a:solidFill>
                  <a:schemeClr val="tx1"/>
                </a:solidFill>
                <a:effectLst/>
                <a:latin typeface="+mn-lt"/>
                <a:ea typeface="+mn-ea"/>
                <a:cs typeface="+mn-cs"/>
              </a:rPr>
              <a:t> question (</a:t>
            </a:r>
            <a:r>
              <a:rPr lang="fr-CA" sz="1200" kern="1200" dirty="0" err="1">
                <a:solidFill>
                  <a:schemeClr val="tx1"/>
                </a:solidFill>
                <a:effectLst/>
                <a:latin typeface="+mn-lt"/>
                <a:ea typeface="+mn-ea"/>
                <a:cs typeface="+mn-cs"/>
              </a:rPr>
              <a:t>Eisenhard</a:t>
            </a:r>
            <a:r>
              <a:rPr lang="fr-CA" sz="1200" kern="1200" dirty="0">
                <a:solidFill>
                  <a:schemeClr val="tx1"/>
                </a:solidFill>
                <a:effectLst/>
                <a:latin typeface="+mn-lt"/>
                <a:ea typeface="+mn-ea"/>
                <a:cs typeface="+mn-cs"/>
              </a:rPr>
              <a:t> &amp; Graebner, 2007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This </a:t>
            </a:r>
            <a:r>
              <a:rPr lang="fr-CA" sz="1200" kern="1200" dirty="0" err="1">
                <a:solidFill>
                  <a:schemeClr val="tx1"/>
                </a:solidFill>
                <a:effectLst/>
                <a:latin typeface="+mn-lt"/>
                <a:ea typeface="+mn-ea"/>
                <a:cs typeface="+mn-cs"/>
              </a:rPr>
              <a:t>approach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also</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appropriate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when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little</a:t>
            </a:r>
            <a:r>
              <a:rPr lang="fr-CA" sz="1200" kern="1200" dirty="0">
                <a:solidFill>
                  <a:schemeClr val="tx1"/>
                </a:solidFill>
                <a:effectLst/>
                <a:latin typeface="+mn-lt"/>
                <a:ea typeface="+mn-ea"/>
                <a:cs typeface="+mn-cs"/>
              </a:rPr>
              <a:t> information </a:t>
            </a:r>
            <a:r>
              <a:rPr lang="fr-CA" sz="1200" kern="1200" dirty="0" err="1">
                <a:solidFill>
                  <a:schemeClr val="tx1"/>
                </a:solidFill>
                <a:effectLst/>
                <a:latin typeface="+mn-lt"/>
                <a:ea typeface="+mn-ea"/>
                <a:cs typeface="+mn-cs"/>
              </a:rPr>
              <a:t>surrounding</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phenomenon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study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thus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echoing</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exploratory</a:t>
            </a:r>
            <a:r>
              <a:rPr lang="fr-CA" sz="1200" kern="1200" dirty="0">
                <a:solidFill>
                  <a:schemeClr val="tx1"/>
                </a:solidFill>
                <a:effectLst/>
                <a:latin typeface="+mn-lt"/>
                <a:ea typeface="+mn-ea"/>
                <a:cs typeface="+mn-cs"/>
              </a:rPr>
              <a:t> aspect of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research</a:t>
            </a:r>
            <a:r>
              <a:rPr lang="fr-CA" sz="1200" kern="1200" dirty="0">
                <a:solidFill>
                  <a:schemeClr val="tx1"/>
                </a:solidFill>
                <a:effectLst/>
                <a:latin typeface="+mn-lt"/>
                <a:ea typeface="+mn-ea"/>
                <a:cs typeface="+mn-cs"/>
              </a:rPr>
              <a:t>.</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endParaRPr lang="fr-FR" dirty="0"/>
          </a:p>
          <a:p>
            <a:r>
              <a:rPr lang="fr-FR" dirty="0"/>
              <a:t>Commencer par études de cas – ensuite pour les entrevues semi </a:t>
            </a:r>
            <a:r>
              <a:rPr lang="fr-FR" dirty="0" err="1"/>
              <a:t>structured</a:t>
            </a:r>
            <a:r>
              <a:rPr lang="fr-FR" dirty="0"/>
              <a:t> </a:t>
            </a:r>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7</a:t>
            </a:fld>
            <a:endParaRPr lang="fr-FR"/>
          </a:p>
        </p:txBody>
      </p:sp>
    </p:spTree>
    <p:extLst>
      <p:ext uri="{BB962C8B-B14F-4D97-AF65-F5344CB8AC3E}">
        <p14:creationId xmlns:p14="http://schemas.microsoft.com/office/powerpoint/2010/main" val="324555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For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research</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selected</a:t>
            </a:r>
            <a:r>
              <a:rPr lang="fr-CA" sz="1200" kern="1200" dirty="0">
                <a:solidFill>
                  <a:schemeClr val="tx1"/>
                </a:solidFill>
                <a:effectLst/>
                <a:latin typeface="+mn-lt"/>
                <a:ea typeface="+mn-ea"/>
                <a:cs typeface="+mn-cs"/>
              </a:rPr>
              <a:t> cases are </a:t>
            </a:r>
            <a:r>
              <a:rPr lang="fr-CA" sz="1200" kern="1200" dirty="0" err="1">
                <a:solidFill>
                  <a:schemeClr val="tx1"/>
                </a:solidFill>
                <a:effectLst/>
                <a:latin typeface="+mn-lt"/>
                <a:ea typeface="+mn-ea"/>
                <a:cs typeface="+mn-cs"/>
              </a:rPr>
              <a:t>two</a:t>
            </a:r>
            <a:r>
              <a:rPr lang="fr-CA" sz="1200" kern="1200" dirty="0">
                <a:solidFill>
                  <a:schemeClr val="tx1"/>
                </a:solidFill>
                <a:effectLst/>
                <a:latin typeface="+mn-lt"/>
                <a:ea typeface="+mn-ea"/>
                <a:cs typeface="+mn-cs"/>
              </a:rPr>
              <a:t> construction </a:t>
            </a:r>
            <a:r>
              <a:rPr lang="fr-CA" sz="1200" kern="1200" dirty="0" err="1">
                <a:solidFill>
                  <a:schemeClr val="tx1"/>
                </a:solidFill>
                <a:effectLst/>
                <a:latin typeface="+mn-lt"/>
                <a:ea typeface="+mn-ea"/>
                <a:cs typeface="+mn-cs"/>
              </a:rPr>
              <a:t>projects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 and B) </a:t>
            </a:r>
            <a:r>
              <a:rPr lang="fr-CA" sz="1200" kern="1200" dirty="0" err="1">
                <a:solidFill>
                  <a:schemeClr val="tx1"/>
                </a:solidFill>
                <a:effectLst/>
                <a:latin typeface="+mn-lt"/>
                <a:ea typeface="+mn-ea"/>
                <a:cs typeface="+mn-cs"/>
              </a:rPr>
              <a:t>being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managed</a:t>
            </a:r>
            <a:r>
              <a:rPr lang="fr-CA" sz="1200" kern="1200" dirty="0">
                <a:solidFill>
                  <a:schemeClr val="tx1"/>
                </a:solidFill>
                <a:effectLst/>
                <a:latin typeface="+mn-lt"/>
                <a:ea typeface="+mn-ea"/>
                <a:cs typeface="+mn-cs"/>
              </a:rPr>
              <a:t> by a public </a:t>
            </a:r>
            <a:r>
              <a:rPr lang="fr-CA" sz="1200" kern="1200" dirty="0" err="1">
                <a:solidFill>
                  <a:schemeClr val="tx1"/>
                </a:solidFill>
                <a:effectLst/>
                <a:latin typeface="+mn-lt"/>
                <a:ea typeface="+mn-ea"/>
                <a:cs typeface="+mn-cs"/>
              </a:rPr>
              <a:t>agency</a:t>
            </a:r>
            <a:r>
              <a:rPr lang="fr-CA" sz="1200" kern="1200" dirty="0">
                <a:solidFill>
                  <a:schemeClr val="tx1"/>
                </a:solidFill>
                <a:effectLst/>
                <a:latin typeface="+mn-lt"/>
                <a:ea typeface="+mn-ea"/>
                <a:cs typeface="+mn-cs"/>
              </a:rPr>
              <a:t> in North American, as </a:t>
            </a:r>
            <a:r>
              <a:rPr lang="fr-CA" sz="1200" kern="1200" dirty="0" err="1">
                <a:solidFill>
                  <a:schemeClr val="tx1"/>
                </a:solidFill>
                <a:effectLst/>
                <a:latin typeface="+mn-lt"/>
                <a:ea typeface="+mn-ea"/>
                <a:cs typeface="+mn-cs"/>
              </a:rPr>
              <a:t>presented</a:t>
            </a:r>
            <a:r>
              <a:rPr lang="fr-CA" sz="1200" kern="1200" dirty="0">
                <a:solidFill>
                  <a:schemeClr val="tx1"/>
                </a:solidFill>
                <a:effectLst/>
                <a:latin typeface="+mn-lt"/>
                <a:ea typeface="+mn-ea"/>
                <a:cs typeface="+mn-cs"/>
              </a:rPr>
              <a:t> in Table 2. </a:t>
            </a:r>
            <a:r>
              <a:rPr lang="fr-CA" sz="1200" kern="1200" dirty="0" err="1">
                <a:solidFill>
                  <a:schemeClr val="tx1"/>
                </a:solidFill>
                <a:effectLst/>
                <a:latin typeface="+mn-lt"/>
                <a:ea typeface="+mn-ea"/>
                <a:cs typeface="+mn-cs"/>
              </a:rPr>
              <a:t>These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two</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selected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because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they</a:t>
            </a:r>
            <a:r>
              <a:rPr lang="fr-CA" sz="1200" kern="1200" dirty="0">
                <a:solidFill>
                  <a:schemeClr val="tx1"/>
                </a:solidFill>
                <a:effectLst/>
                <a:latin typeface="+mn-lt"/>
                <a:ea typeface="+mn-ea"/>
                <a:cs typeface="+mn-cs"/>
              </a:rPr>
              <a:t> have </a:t>
            </a:r>
            <a:r>
              <a:rPr lang="fr-CA" sz="1200" kern="1200" dirty="0" err="1">
                <a:solidFill>
                  <a:schemeClr val="tx1"/>
                </a:solidFill>
                <a:effectLst/>
                <a:latin typeface="+mn-lt"/>
                <a:ea typeface="+mn-ea"/>
                <a:cs typeface="+mn-cs"/>
              </a:rPr>
              <a:t>used</a:t>
            </a:r>
            <a:r>
              <a:rPr lang="fr-CA" sz="1200" kern="1200" dirty="0">
                <a:solidFill>
                  <a:schemeClr val="tx1"/>
                </a:solidFill>
                <a:effectLst/>
                <a:latin typeface="+mn-lt"/>
                <a:ea typeface="+mn-ea"/>
                <a:cs typeface="+mn-cs"/>
              </a:rPr>
              <a:t> BIM to support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conception, and </a:t>
            </a:r>
            <a:r>
              <a:rPr lang="fr-CA" sz="1200" kern="1200" dirty="0" err="1">
                <a:solidFill>
                  <a:schemeClr val="tx1"/>
                </a:solidFill>
                <a:effectLst/>
                <a:latin typeface="+mn-lt"/>
                <a:ea typeface="+mn-ea"/>
                <a:cs typeface="+mn-cs"/>
              </a:rPr>
              <a:t>both</a:t>
            </a:r>
            <a:r>
              <a:rPr lang="fr-CA" sz="1200" kern="1200" dirty="0">
                <a:solidFill>
                  <a:schemeClr val="tx1"/>
                </a:solidFill>
                <a:effectLst/>
                <a:latin typeface="+mn-lt"/>
                <a:ea typeface="+mn-ea"/>
                <a:cs typeface="+mn-cs"/>
              </a:rPr>
              <a:t> are </a:t>
            </a:r>
            <a:r>
              <a:rPr lang="fr-CA" sz="1200" kern="1200" dirty="0" err="1">
                <a:solidFill>
                  <a:schemeClr val="tx1"/>
                </a:solidFill>
                <a:effectLst/>
                <a:latin typeface="+mn-lt"/>
                <a:ea typeface="+mn-ea"/>
                <a:cs typeface="+mn-cs"/>
              </a:rPr>
              <a:t>already</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execution</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The </a:t>
            </a:r>
            <a:r>
              <a:rPr lang="fr-CA" sz="1200" kern="1200" dirty="0" err="1">
                <a:solidFill>
                  <a:schemeClr val="tx1"/>
                </a:solidFill>
                <a:effectLst/>
                <a:latin typeface="+mn-lt"/>
                <a:ea typeface="+mn-ea"/>
                <a:cs typeface="+mn-cs"/>
              </a:rPr>
              <a:t>organization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managing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both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study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 Crown corporation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supports public </a:t>
            </a:r>
            <a:r>
              <a:rPr lang="fr-CA" sz="1200" kern="1200" dirty="0" err="1">
                <a:solidFill>
                  <a:schemeClr val="tx1"/>
                </a:solidFill>
                <a:effectLst/>
                <a:latin typeface="+mn-lt"/>
                <a:ea typeface="+mn-ea"/>
                <a:cs typeface="+mn-cs"/>
              </a:rPr>
              <a:t>organizations</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managing</a:t>
            </a:r>
            <a:r>
              <a:rPr lang="fr-CA" sz="1200" kern="1200" dirty="0">
                <a:solidFill>
                  <a:schemeClr val="tx1"/>
                </a:solidFill>
                <a:effectLst/>
                <a:latin typeface="+mn-lt"/>
                <a:ea typeface="+mn-ea"/>
                <a:cs typeface="+mn-cs"/>
              </a:rPr>
              <a:t> infrastructure </a:t>
            </a:r>
            <a:r>
              <a:rPr lang="fr-CA" sz="1200" kern="1200" dirty="0" err="1">
                <a:solidFill>
                  <a:schemeClr val="tx1"/>
                </a:solidFill>
                <a:effectLst/>
                <a:latin typeface="+mn-lt"/>
                <a:ea typeface="+mn-ea"/>
                <a:cs typeface="+mn-cs"/>
              </a:rPr>
              <a:t>projects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Based</a:t>
            </a:r>
            <a:r>
              <a:rPr lang="fr-CA" sz="1200" kern="1200" dirty="0">
                <a:solidFill>
                  <a:schemeClr val="tx1"/>
                </a:solidFill>
                <a:effectLst/>
                <a:latin typeface="+mn-lt"/>
                <a:ea typeface="+mn-ea"/>
                <a:cs typeface="+mn-cs"/>
              </a:rPr>
              <a:t> on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mission, </a:t>
            </a:r>
            <a:r>
              <a:rPr lang="fr-CA" sz="1200" kern="1200" dirty="0" err="1">
                <a:solidFill>
                  <a:schemeClr val="tx1"/>
                </a:solidFill>
                <a:effectLst/>
                <a:latin typeface="+mn-lt"/>
                <a:ea typeface="+mn-ea"/>
                <a:cs typeface="+mn-cs"/>
              </a:rPr>
              <a:t>its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employees</a:t>
            </a:r>
            <a:r>
              <a:rPr lang="fr-CA" sz="1200" kern="1200" dirty="0">
                <a:solidFill>
                  <a:schemeClr val="tx1"/>
                </a:solidFill>
                <a:effectLst/>
                <a:latin typeface="+mn-lt"/>
                <a:ea typeface="+mn-ea"/>
                <a:cs typeface="+mn-cs"/>
              </a:rPr>
              <a:t> support </a:t>
            </a:r>
            <a:r>
              <a:rPr lang="fr-CA" sz="1200" kern="1200" dirty="0" err="1">
                <a:solidFill>
                  <a:schemeClr val="tx1"/>
                </a:solidFill>
                <a:effectLst/>
                <a:latin typeface="+mn-lt"/>
                <a:ea typeface="+mn-ea"/>
                <a:cs typeface="+mn-cs"/>
              </a:rPr>
              <a:t>projects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expertise and </a:t>
            </a:r>
            <a:r>
              <a:rPr lang="fr-CA" sz="1200" kern="1200" dirty="0" err="1">
                <a:solidFill>
                  <a:schemeClr val="tx1"/>
                </a:solidFill>
                <a:effectLst/>
                <a:latin typeface="+mn-lt"/>
                <a:ea typeface="+mn-ea"/>
                <a:cs typeface="+mn-cs"/>
              </a:rPr>
              <a:t>tools</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conceive</a:t>
            </a:r>
            <a:r>
              <a:rPr lang="fr-CA" sz="1200" kern="1200" dirty="0">
                <a:solidFill>
                  <a:schemeClr val="tx1"/>
                </a:solidFill>
                <a:effectLst/>
                <a:latin typeface="+mn-lt"/>
                <a:ea typeface="+mn-ea"/>
                <a:cs typeface="+mn-cs"/>
              </a:rPr>
              <a:t>, plan, </a:t>
            </a:r>
            <a:r>
              <a:rPr lang="fr-CA" sz="1200" kern="1200" dirty="0" err="1">
                <a:solidFill>
                  <a:schemeClr val="tx1"/>
                </a:solidFill>
                <a:effectLst/>
                <a:latin typeface="+mn-lt"/>
                <a:ea typeface="+mn-ea"/>
                <a:cs typeface="+mn-cs"/>
              </a:rPr>
              <a:t>implement</a:t>
            </a:r>
            <a:r>
              <a:rPr lang="fr-CA" sz="1200" kern="1200" dirty="0">
                <a:solidFill>
                  <a:schemeClr val="tx1"/>
                </a:solidFill>
                <a:effectLst/>
                <a:latin typeface="+mn-lt"/>
                <a:ea typeface="+mn-ea"/>
                <a:cs typeface="+mn-cs"/>
              </a:rPr>
              <a:t>, monitor and </a:t>
            </a:r>
            <a:r>
              <a:rPr lang="fr-CA" sz="1200" kern="1200" dirty="0" err="1">
                <a:solidFill>
                  <a:schemeClr val="tx1"/>
                </a:solidFill>
                <a:effectLst/>
                <a:latin typeface="+mn-lt"/>
                <a:ea typeface="+mn-ea"/>
                <a:cs typeface="+mn-cs"/>
              </a:rPr>
              <a:t>operate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projects</a:t>
            </a:r>
            <a:r>
              <a:rPr lang="fr-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This institution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also</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mandated</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government</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maintain</a:t>
            </a:r>
            <a:r>
              <a:rPr lang="fr-CA" sz="1200" kern="1200" dirty="0">
                <a:solidFill>
                  <a:schemeClr val="tx1"/>
                </a:solidFill>
                <a:effectLst/>
                <a:latin typeface="+mn-lt"/>
                <a:ea typeface="+mn-ea"/>
                <a:cs typeface="+mn-cs"/>
              </a:rPr>
              <a:t> and manage a public real </a:t>
            </a:r>
            <a:r>
              <a:rPr lang="fr-CA" sz="1200" kern="1200" dirty="0" err="1">
                <a:solidFill>
                  <a:schemeClr val="tx1"/>
                </a:solidFill>
                <a:effectLst/>
                <a:latin typeface="+mn-lt"/>
                <a:ea typeface="+mn-ea"/>
                <a:cs typeface="+mn-cs"/>
              </a:rPr>
              <a:t>estate</a:t>
            </a:r>
            <a:r>
              <a:rPr lang="fr-CA" sz="1200" kern="1200" dirty="0">
                <a:solidFill>
                  <a:schemeClr val="tx1"/>
                </a:solidFill>
                <a:effectLst/>
                <a:latin typeface="+mn-lt"/>
                <a:ea typeface="+mn-ea"/>
                <a:cs typeface="+mn-cs"/>
              </a:rPr>
              <a:t> portfolio to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able to </a:t>
            </a:r>
            <a:r>
              <a:rPr lang="fr-CA" sz="1200" kern="1200" dirty="0" err="1">
                <a:solidFill>
                  <a:schemeClr val="tx1"/>
                </a:solidFill>
                <a:effectLst/>
                <a:latin typeface="+mn-lt"/>
                <a:ea typeface="+mn-ea"/>
                <a:cs typeface="+mn-cs"/>
              </a:rPr>
              <a:t>deliver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governmental</a:t>
            </a:r>
            <a:r>
              <a:rPr lang="fr-CA" sz="1200" kern="1200" dirty="0">
                <a:solidFill>
                  <a:schemeClr val="tx1"/>
                </a:solidFill>
                <a:effectLst/>
                <a:latin typeface="+mn-lt"/>
                <a:ea typeface="+mn-ea"/>
                <a:cs typeface="+mn-cs"/>
              </a:rPr>
              <a:t> services to </a:t>
            </a:r>
            <a:r>
              <a:rPr lang="fr-CA" sz="1200" kern="1200" dirty="0" err="1">
                <a:solidFill>
                  <a:schemeClr val="tx1"/>
                </a:solidFill>
                <a:effectLst/>
                <a:latin typeface="+mn-lt"/>
                <a:ea typeface="+mn-ea"/>
                <a:cs typeface="+mn-cs"/>
              </a:rPr>
              <a:t>citizens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including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healthcare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education</a:t>
            </a:r>
            <a:r>
              <a:rPr lang="fr-CA" sz="1200" kern="1200" dirty="0">
                <a:solidFill>
                  <a:schemeClr val="tx1"/>
                </a:solidFill>
                <a:effectLst/>
                <a:latin typeface="+mn-lt"/>
                <a:ea typeface="+mn-ea"/>
                <a:cs typeface="+mn-cs"/>
              </a:rPr>
              <a:t> and justice.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Project A </a:t>
            </a:r>
            <a:r>
              <a:rPr lang="fr-CA" sz="1200" kern="1200" dirty="0" err="1">
                <a:solidFill>
                  <a:schemeClr val="tx1"/>
                </a:solidFill>
                <a:effectLst/>
                <a:latin typeface="+mn-lt"/>
                <a:ea typeface="+mn-ea"/>
                <a:cs typeface="+mn-cs"/>
              </a:rPr>
              <a:t>aims</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construct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redevelop</a:t>
            </a:r>
            <a:r>
              <a:rPr lang="fr-CA" sz="1200" kern="1200" dirty="0">
                <a:solidFill>
                  <a:schemeClr val="tx1"/>
                </a:solidFill>
                <a:effectLst/>
                <a:latin typeface="+mn-lt"/>
                <a:ea typeface="+mn-ea"/>
                <a:cs typeface="+mn-cs"/>
              </a:rPr>
              <a:t>, expand and </a:t>
            </a:r>
            <a:r>
              <a:rPr lang="fr-CA" sz="1200" kern="1200" dirty="0" err="1">
                <a:solidFill>
                  <a:schemeClr val="tx1"/>
                </a:solidFill>
                <a:effectLst/>
                <a:latin typeface="+mn-lt"/>
                <a:ea typeface="+mn-ea"/>
                <a:cs typeface="+mn-cs"/>
              </a:rPr>
              <a:t>consolidate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various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sectors</a:t>
            </a:r>
            <a:r>
              <a:rPr lang="fr-CA" sz="1200" kern="1200" dirty="0">
                <a:solidFill>
                  <a:schemeClr val="tx1"/>
                </a:solidFill>
                <a:effectLst/>
                <a:latin typeface="+mn-lt"/>
                <a:ea typeface="+mn-ea"/>
                <a:cs typeface="+mn-cs"/>
              </a:rPr>
              <a:t> of a </a:t>
            </a:r>
            <a:r>
              <a:rPr lang="fr-CA" sz="1200" kern="1200" dirty="0" err="1">
                <a:solidFill>
                  <a:schemeClr val="tx1"/>
                </a:solidFill>
                <a:effectLst/>
                <a:latin typeface="+mn-lt"/>
                <a:ea typeface="+mn-ea"/>
                <a:cs typeface="+mn-cs"/>
              </a:rPr>
              <a:t>hospital</a:t>
            </a:r>
            <a:r>
              <a:rPr lang="fr-CA" sz="1200" kern="1200" dirty="0">
                <a:solidFill>
                  <a:schemeClr val="tx1"/>
                </a:solidFill>
                <a:effectLst/>
                <a:latin typeface="+mn-lt"/>
                <a:ea typeface="+mn-ea"/>
                <a:cs typeface="+mn-cs"/>
              </a:rPr>
              <a:t> in North America. It </a:t>
            </a:r>
            <a:r>
              <a:rPr lang="fr-CA" sz="1200" kern="1200" dirty="0" err="1">
                <a:solidFill>
                  <a:schemeClr val="tx1"/>
                </a:solidFill>
                <a:effectLst/>
                <a:latin typeface="+mn-lt"/>
                <a:ea typeface="+mn-ea"/>
                <a:cs typeface="+mn-cs"/>
              </a:rPr>
              <a:t>was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modernization</a:t>
            </a:r>
            <a:r>
              <a:rPr lang="fr-CA" sz="1200" kern="1200" dirty="0">
                <a:solidFill>
                  <a:schemeClr val="tx1"/>
                </a:solidFill>
                <a:effectLst/>
                <a:latin typeface="+mn-lt"/>
                <a:ea typeface="+mn-ea"/>
                <a:cs typeface="+mn-cs"/>
              </a:rPr>
              <a:t> and upgrade of a building </a:t>
            </a:r>
            <a:r>
              <a:rPr lang="fr-CA" sz="1200" kern="1200" dirty="0" err="1">
                <a:solidFill>
                  <a:schemeClr val="tx1"/>
                </a:solidFill>
                <a:effectLst/>
                <a:latin typeface="+mn-lt"/>
                <a:ea typeface="+mn-ea"/>
                <a:cs typeface="+mn-cs"/>
              </a:rPr>
              <a:t>built</a:t>
            </a:r>
            <a:r>
              <a:rPr lang="fr-CA" sz="1200" kern="1200" dirty="0">
                <a:solidFill>
                  <a:schemeClr val="tx1"/>
                </a:solidFill>
                <a:effectLst/>
                <a:latin typeface="+mn-lt"/>
                <a:ea typeface="+mn-ea"/>
                <a:cs typeface="+mn-cs"/>
              </a:rPr>
              <a:t> in the 1950s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Project B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 construction, </a:t>
            </a:r>
            <a:r>
              <a:rPr lang="fr-CA" sz="1200" kern="1200" dirty="0" err="1">
                <a:solidFill>
                  <a:schemeClr val="tx1"/>
                </a:solidFill>
                <a:effectLst/>
                <a:latin typeface="+mn-lt"/>
                <a:ea typeface="+mn-ea"/>
                <a:cs typeface="+mn-cs"/>
              </a:rPr>
              <a:t>redevelopment</a:t>
            </a:r>
            <a:r>
              <a:rPr lang="fr-CA" sz="1200" kern="1200" dirty="0">
                <a:solidFill>
                  <a:schemeClr val="tx1"/>
                </a:solidFill>
                <a:effectLst/>
                <a:latin typeface="+mn-lt"/>
                <a:ea typeface="+mn-ea"/>
                <a:cs typeface="+mn-cs"/>
              </a:rPr>
              <a:t>, expansion and consolidation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various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healthcare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units</a:t>
            </a:r>
            <a:r>
              <a:rPr lang="fr-CA" sz="1200" kern="1200" dirty="0">
                <a:solidFill>
                  <a:schemeClr val="tx1"/>
                </a:solidFill>
                <a:effectLst/>
                <a:latin typeface="+mn-lt"/>
                <a:ea typeface="+mn-ea"/>
                <a:cs typeface="+mn-cs"/>
              </a:rPr>
              <a:t> in a </a:t>
            </a:r>
            <a:r>
              <a:rPr lang="fr-CA" sz="1200" kern="1200" dirty="0" err="1">
                <a:solidFill>
                  <a:schemeClr val="tx1"/>
                </a:solidFill>
                <a:effectLst/>
                <a:latin typeface="+mn-lt"/>
                <a:ea typeface="+mn-ea"/>
                <a:cs typeface="+mn-cs"/>
              </a:rPr>
              <a:t>hospital</a:t>
            </a:r>
            <a:r>
              <a:rPr lang="fr-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Analyse thématique sur </a:t>
            </a:r>
            <a:r>
              <a:rPr lang="fr-CA" sz="1200" kern="1200" dirty="0" err="1">
                <a:solidFill>
                  <a:schemeClr val="tx1"/>
                </a:solidFill>
                <a:effectLst/>
                <a:latin typeface="+mn-lt"/>
                <a:ea typeface="+mn-ea"/>
                <a:cs typeface="+mn-cs"/>
              </a:rPr>
              <a:t>Nvivo</a:t>
            </a:r>
            <a:r>
              <a:rPr lang="fr-CA" sz="1200" kern="1200" dirty="0">
                <a:solidFill>
                  <a:schemeClr val="tx1"/>
                </a:solidFill>
                <a:effectLst/>
                <a:latin typeface="+mn-lt"/>
                <a:ea typeface="+mn-ea"/>
                <a:cs typeface="+mn-cs"/>
              </a:rPr>
              <a:t> ajouter dans le power point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8</a:t>
            </a:fld>
            <a:endParaRPr lang="fr-FR"/>
          </a:p>
        </p:txBody>
      </p:sp>
    </p:spTree>
    <p:extLst>
      <p:ext uri="{BB962C8B-B14F-4D97-AF65-F5344CB8AC3E}">
        <p14:creationId xmlns:p14="http://schemas.microsoft.com/office/powerpoint/2010/main" val="69724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Data </a:t>
            </a:r>
            <a:r>
              <a:rPr lang="fr-CA" sz="1200" kern="1200" dirty="0" err="1">
                <a:solidFill>
                  <a:schemeClr val="tx1"/>
                </a:solidFill>
                <a:effectLst/>
                <a:latin typeface="+mn-lt"/>
                <a:ea typeface="+mn-ea"/>
                <a:cs typeface="+mn-cs"/>
              </a:rPr>
              <a:t>was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mobtained</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individual</a:t>
            </a:r>
            <a:r>
              <a:rPr lang="fr-CA" sz="1200" kern="1200" dirty="0">
                <a:solidFill>
                  <a:schemeClr val="tx1"/>
                </a:solidFill>
                <a:effectLst/>
                <a:latin typeface="+mn-lt"/>
                <a:ea typeface="+mn-ea"/>
                <a:cs typeface="+mn-cs"/>
              </a:rPr>
              <a:t> interviews and, more </a:t>
            </a:r>
            <a:r>
              <a:rPr lang="fr-CA" sz="1200" kern="1200" dirty="0" err="1">
                <a:solidFill>
                  <a:schemeClr val="tx1"/>
                </a:solidFill>
                <a:effectLst/>
                <a:latin typeface="+mn-lt"/>
                <a:ea typeface="+mn-ea"/>
                <a:cs typeface="+mn-cs"/>
              </a:rPr>
              <a:t>specifically</a:t>
            </a:r>
            <a:r>
              <a:rPr lang="fr-CA" sz="1200" kern="1200" dirty="0">
                <a:solidFill>
                  <a:schemeClr val="tx1"/>
                </a:solidFill>
                <a:effectLst/>
                <a:latin typeface="+mn-lt"/>
                <a:ea typeface="+mn-ea"/>
                <a:cs typeface="+mn-cs"/>
              </a:rPr>
              <a:t>, semi-</a:t>
            </a:r>
            <a:r>
              <a:rPr lang="fr-CA" sz="1200" kern="1200" dirty="0" err="1">
                <a:solidFill>
                  <a:schemeClr val="tx1"/>
                </a:solidFill>
                <a:effectLst/>
                <a:latin typeface="+mn-lt"/>
                <a:ea typeface="+mn-ea"/>
                <a:cs typeface="+mn-cs"/>
              </a:rPr>
              <a:t>structured</a:t>
            </a:r>
            <a:r>
              <a:rPr lang="fr-CA" sz="1200" kern="1200" dirty="0">
                <a:solidFill>
                  <a:schemeClr val="tx1"/>
                </a:solidFill>
                <a:effectLst/>
                <a:latin typeface="+mn-lt"/>
                <a:ea typeface="+mn-ea"/>
                <a:cs typeface="+mn-cs"/>
              </a:rPr>
              <a:t> interviews. Semi- </a:t>
            </a:r>
            <a:r>
              <a:rPr lang="fr-CA" sz="1200" kern="1200" dirty="0" err="1">
                <a:solidFill>
                  <a:schemeClr val="tx1"/>
                </a:solidFill>
                <a:effectLst/>
                <a:latin typeface="+mn-lt"/>
                <a:ea typeface="+mn-ea"/>
                <a:cs typeface="+mn-cs"/>
              </a:rPr>
              <a:t>structured</a:t>
            </a:r>
            <a:r>
              <a:rPr lang="fr-CA" sz="1200" kern="1200" dirty="0">
                <a:solidFill>
                  <a:schemeClr val="tx1"/>
                </a:solidFill>
                <a:effectLst/>
                <a:latin typeface="+mn-lt"/>
                <a:ea typeface="+mn-ea"/>
                <a:cs typeface="+mn-cs"/>
              </a:rPr>
              <a:t> interview </a:t>
            </a:r>
            <a:r>
              <a:rPr lang="fr-CA" sz="1200" kern="1200" dirty="0" err="1">
                <a:solidFill>
                  <a:schemeClr val="tx1"/>
                </a:solidFill>
                <a:effectLst/>
                <a:latin typeface="+mn-lt"/>
                <a:ea typeface="+mn-ea"/>
                <a:cs typeface="+mn-cs"/>
              </a:rPr>
              <a:t>allows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comparability</a:t>
            </a:r>
            <a:r>
              <a:rPr lang="fr-CA" sz="1200" kern="1200" dirty="0">
                <a:solidFill>
                  <a:schemeClr val="tx1"/>
                </a:solidFill>
                <a:effectLst/>
                <a:latin typeface="+mn-lt"/>
                <a:ea typeface="+mn-ea"/>
                <a:cs typeface="+mn-cs"/>
              </a:rPr>
              <a:t> of </a:t>
            </a:r>
            <a:r>
              <a:rPr lang="fr-CA" sz="1200" kern="1200" dirty="0" err="1">
                <a:solidFill>
                  <a:schemeClr val="tx1"/>
                </a:solidFill>
                <a:effectLst/>
                <a:latin typeface="+mn-lt"/>
                <a:ea typeface="+mn-ea"/>
                <a:cs typeface="+mn-cs"/>
              </a:rPr>
              <a:t>results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between</a:t>
            </a:r>
            <a:r>
              <a:rPr lang="fr-CA" sz="1200" kern="1200" dirty="0">
                <a:solidFill>
                  <a:schemeClr val="tx1"/>
                </a:solidFill>
                <a:effectLst/>
                <a:latin typeface="+mn-lt"/>
                <a:ea typeface="+mn-ea"/>
                <a:cs typeface="+mn-cs"/>
              </a:rPr>
              <a:t> participants. All interviews </a:t>
            </a:r>
            <a:r>
              <a:rPr lang="fr-CA" sz="1200" kern="1200" dirty="0" err="1">
                <a:solidFill>
                  <a:schemeClr val="tx1"/>
                </a:solidFill>
                <a:effectLst/>
                <a:latin typeface="+mn-lt"/>
                <a:ea typeface="+mn-ea"/>
                <a:cs typeface="+mn-cs"/>
              </a:rPr>
              <a:t>were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performed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during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summer</a:t>
            </a:r>
            <a:r>
              <a:rPr lang="fr-CA" sz="1200" kern="1200" dirty="0">
                <a:solidFill>
                  <a:schemeClr val="tx1"/>
                </a:solidFill>
                <a:effectLst/>
                <a:latin typeface="+mn-lt"/>
                <a:ea typeface="+mn-ea"/>
                <a:cs typeface="+mn-cs"/>
              </a:rPr>
              <a:t>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err="1">
                <a:solidFill>
                  <a:schemeClr val="tx1"/>
                </a:solidFill>
                <a:effectLst/>
                <a:latin typeface="+mn-lt"/>
                <a:ea typeface="+mn-ea"/>
                <a:cs typeface="+mn-cs"/>
              </a:rPr>
              <a:t>We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used</a:t>
            </a:r>
            <a:r>
              <a:rPr lang="fr-CA" sz="1200" kern="1200" dirty="0">
                <a:solidFill>
                  <a:schemeClr val="tx1"/>
                </a:solidFill>
                <a:effectLst/>
                <a:latin typeface="+mn-lt"/>
                <a:ea typeface="+mn-ea"/>
                <a:cs typeface="+mn-cs"/>
              </a:rPr>
              <a:t> an interview guide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open-</a:t>
            </a:r>
            <a:r>
              <a:rPr lang="fr-CA" sz="1200" kern="1200" dirty="0" err="1">
                <a:solidFill>
                  <a:schemeClr val="tx1"/>
                </a:solidFill>
                <a:effectLst/>
                <a:latin typeface="+mn-lt"/>
                <a:ea typeface="+mn-ea"/>
                <a:cs typeface="+mn-cs"/>
              </a:rPr>
              <a:t>ended</a:t>
            </a:r>
            <a:r>
              <a:rPr lang="fr-CA" sz="1200" kern="1200" dirty="0">
                <a:solidFill>
                  <a:schemeClr val="tx1"/>
                </a:solidFill>
                <a:effectLst/>
                <a:latin typeface="+mn-lt"/>
                <a:ea typeface="+mn-ea"/>
                <a:cs typeface="+mn-cs"/>
              </a:rPr>
              <a:t> questions to </a:t>
            </a:r>
            <a:r>
              <a:rPr lang="fr-CA" sz="1200" kern="1200" dirty="0" err="1">
                <a:solidFill>
                  <a:schemeClr val="tx1"/>
                </a:solidFill>
                <a:effectLst/>
                <a:latin typeface="+mn-lt"/>
                <a:ea typeface="+mn-ea"/>
                <a:cs typeface="+mn-cs"/>
              </a:rPr>
              <a:t>get</a:t>
            </a:r>
            <a:r>
              <a:rPr lang="fr-CA" sz="1200" kern="1200" dirty="0">
                <a:solidFill>
                  <a:schemeClr val="tx1"/>
                </a:solidFill>
                <a:effectLst/>
                <a:latin typeface="+mn-lt"/>
                <a:ea typeface="+mn-ea"/>
                <a:cs typeface="+mn-cs"/>
              </a:rPr>
              <a:t> participants to </a:t>
            </a:r>
            <a:r>
              <a:rPr lang="fr-CA" sz="1200" kern="1200" dirty="0" err="1">
                <a:solidFill>
                  <a:schemeClr val="tx1"/>
                </a:solidFill>
                <a:effectLst/>
                <a:latin typeface="+mn-lt"/>
                <a:ea typeface="+mn-ea"/>
                <a:cs typeface="+mn-cs"/>
              </a:rPr>
              <a:t>describe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perspectives and </a:t>
            </a:r>
            <a:r>
              <a:rPr lang="fr-CA" sz="1200" kern="1200" dirty="0" err="1">
                <a:solidFill>
                  <a:schemeClr val="tx1"/>
                </a:solidFill>
                <a:effectLst/>
                <a:latin typeface="+mn-lt"/>
                <a:ea typeface="+mn-ea"/>
                <a:cs typeface="+mn-cs"/>
              </a:rPr>
              <a:t>experiences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the use of BIM </a:t>
            </a:r>
            <a:r>
              <a:rPr lang="fr-CA" sz="1200" kern="1200" dirty="0" err="1">
                <a:solidFill>
                  <a:schemeClr val="tx1"/>
                </a:solidFill>
                <a:effectLst/>
                <a:latin typeface="+mn-lt"/>
                <a:ea typeface="+mn-ea"/>
                <a:cs typeface="+mn-cs"/>
              </a:rPr>
              <a:t>during</a:t>
            </a:r>
            <a:r>
              <a:rPr lang="fr-CA" sz="1200" kern="1200" dirty="0">
                <a:solidFill>
                  <a:schemeClr val="tx1"/>
                </a:solidFill>
                <a:effectLst/>
                <a:latin typeface="+mn-lt"/>
                <a:ea typeface="+mn-ea"/>
                <a:cs typeface="+mn-cs"/>
              </a:rPr>
              <a:t> the conception of construction </a:t>
            </a:r>
            <a:r>
              <a:rPr lang="fr-CA" sz="1200" kern="1200" dirty="0" err="1">
                <a:solidFill>
                  <a:schemeClr val="tx1"/>
                </a:solidFill>
                <a:effectLst/>
                <a:latin typeface="+mn-lt"/>
                <a:ea typeface="+mn-ea"/>
                <a:cs typeface="+mn-cs"/>
              </a:rPr>
              <a:t>projects</a:t>
            </a:r>
            <a:r>
              <a:rPr lang="fr-CA" sz="1200" kern="1200" dirty="0">
                <a:solidFill>
                  <a:schemeClr val="tx1"/>
                </a:solidFill>
                <a:effectLst/>
                <a:latin typeface="+mn-lt"/>
                <a:ea typeface="+mn-ea"/>
                <a:cs typeface="+mn-cs"/>
              </a:rPr>
              <a:t>. First section </a:t>
            </a:r>
            <a:r>
              <a:rPr lang="fr-CA" sz="1200" kern="1200" dirty="0" err="1">
                <a:solidFill>
                  <a:schemeClr val="tx1"/>
                </a:solidFill>
                <a:effectLst/>
                <a:latin typeface="+mn-lt"/>
                <a:ea typeface="+mn-ea"/>
                <a:cs typeface="+mn-cs"/>
              </a:rPr>
              <a:t>included</a:t>
            </a:r>
            <a:r>
              <a:rPr lang="fr-CA" sz="1200" kern="1200" dirty="0">
                <a:solidFill>
                  <a:schemeClr val="tx1"/>
                </a:solidFill>
                <a:effectLst/>
                <a:latin typeface="+mn-lt"/>
                <a:ea typeface="+mn-ea"/>
                <a:cs typeface="+mn-cs"/>
              </a:rPr>
              <a:t> questions to </a:t>
            </a:r>
            <a:r>
              <a:rPr lang="fr-CA" sz="1200" kern="1200" dirty="0" err="1">
                <a:solidFill>
                  <a:schemeClr val="tx1"/>
                </a:solidFill>
                <a:effectLst/>
                <a:latin typeface="+mn-lt"/>
                <a:ea typeface="+mn-ea"/>
                <a:cs typeface="+mn-cs"/>
              </a:rPr>
              <a:t>identify</a:t>
            </a:r>
            <a:r>
              <a:rPr lang="fr-CA" sz="1200" kern="1200" dirty="0">
                <a:solidFill>
                  <a:schemeClr val="tx1"/>
                </a:solidFill>
                <a:effectLst/>
                <a:latin typeface="+mn-lt"/>
                <a:ea typeface="+mn-ea"/>
                <a:cs typeface="+mn-cs"/>
              </a:rPr>
              <a:t> participant </a:t>
            </a:r>
            <a:r>
              <a:rPr lang="fr-CA" sz="1200" kern="1200" dirty="0" err="1">
                <a:solidFill>
                  <a:schemeClr val="tx1"/>
                </a:solidFill>
                <a:effectLst/>
                <a:latin typeface="+mn-lt"/>
                <a:ea typeface="+mn-ea"/>
                <a:cs typeface="+mn-cs"/>
              </a:rPr>
              <a:t>characteristics</a:t>
            </a:r>
            <a:r>
              <a:rPr lang="fr-CA" sz="1200" kern="1200" dirty="0">
                <a:solidFill>
                  <a:schemeClr val="tx1"/>
                </a:solidFill>
                <a:effectLst/>
                <a:latin typeface="+mn-lt"/>
                <a:ea typeface="+mn-ea"/>
                <a:cs typeface="+mn-cs"/>
              </a:rPr>
              <a:t> and the </a:t>
            </a:r>
            <a:r>
              <a:rPr lang="fr-CA" sz="1200" kern="1200" dirty="0" err="1">
                <a:solidFill>
                  <a:schemeClr val="tx1"/>
                </a:solidFill>
                <a:effectLst/>
                <a:latin typeface="+mn-lt"/>
                <a:ea typeface="+mn-ea"/>
                <a:cs typeface="+mn-cs"/>
              </a:rPr>
              <a:t>following</a:t>
            </a:r>
            <a:r>
              <a:rPr lang="fr-CA" sz="1200" kern="1200" dirty="0">
                <a:solidFill>
                  <a:schemeClr val="tx1"/>
                </a:solidFill>
                <a:effectLst/>
                <a:latin typeface="+mn-lt"/>
                <a:ea typeface="+mn-ea"/>
                <a:cs typeface="+mn-cs"/>
              </a:rPr>
              <a:t> sections focus on </a:t>
            </a:r>
            <a:r>
              <a:rPr lang="fr-CA" sz="1200" kern="1200" dirty="0" err="1">
                <a:solidFill>
                  <a:schemeClr val="tx1"/>
                </a:solidFill>
                <a:effectLst/>
                <a:latin typeface="+mn-lt"/>
                <a:ea typeface="+mn-ea"/>
                <a:cs typeface="+mn-cs"/>
              </a:rPr>
              <a:t>identifying</a:t>
            </a:r>
            <a:r>
              <a:rPr lang="fr-CA" sz="1200" kern="1200" dirty="0">
                <a:solidFill>
                  <a:schemeClr val="tx1"/>
                </a:solidFill>
                <a:effectLst/>
                <a:latin typeface="+mn-lt"/>
                <a:ea typeface="+mn-ea"/>
                <a:cs typeface="+mn-cs"/>
              </a:rPr>
              <a:t> subjective </a:t>
            </a:r>
            <a:r>
              <a:rPr lang="fr-CA" sz="1200" kern="1200" dirty="0" err="1">
                <a:solidFill>
                  <a:schemeClr val="tx1"/>
                </a:solidFill>
                <a:effectLst/>
                <a:latin typeface="+mn-lt"/>
                <a:ea typeface="+mn-ea"/>
                <a:cs typeface="+mn-cs"/>
              </a:rPr>
              <a:t>experiences</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better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how </a:t>
            </a:r>
            <a:r>
              <a:rPr lang="fr-CA" sz="1200" kern="1200" dirty="0" err="1">
                <a:solidFill>
                  <a:schemeClr val="tx1"/>
                </a:solidFill>
                <a:effectLst/>
                <a:latin typeface="+mn-lt"/>
                <a:ea typeface="+mn-ea"/>
                <a:cs typeface="+mn-cs"/>
              </a:rPr>
              <a:t>actors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interact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BIM and to </a:t>
            </a:r>
            <a:r>
              <a:rPr lang="fr-CA" sz="1200" kern="1200" dirty="0" err="1">
                <a:solidFill>
                  <a:schemeClr val="tx1"/>
                </a:solidFill>
                <a:effectLst/>
                <a:latin typeface="+mn-lt"/>
                <a:ea typeface="+mn-ea"/>
                <a:cs typeface="+mn-cs"/>
              </a:rPr>
              <a:t>what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extent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technology</a:t>
            </a:r>
            <a:r>
              <a:rPr lang="fr-CA" sz="1200" kern="1200" dirty="0">
                <a:solidFill>
                  <a:schemeClr val="tx1"/>
                </a:solidFill>
                <a:effectLst/>
                <a:latin typeface="+mn-lt"/>
                <a:ea typeface="+mn-ea"/>
                <a:cs typeface="+mn-cs"/>
              </a:rPr>
              <a:t> influences </a:t>
            </a:r>
            <a:r>
              <a:rPr lang="fr-CA" sz="1200" kern="1200" dirty="0" err="1">
                <a:solidFill>
                  <a:schemeClr val="tx1"/>
                </a:solidFill>
                <a:effectLst/>
                <a:latin typeface="+mn-lt"/>
                <a:ea typeface="+mn-ea"/>
                <a:cs typeface="+mn-cs"/>
              </a:rPr>
              <a:t>their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functions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decisions</a:t>
            </a:r>
            <a:r>
              <a:rPr lang="fr-CA" sz="1200" kern="1200" dirty="0">
                <a:solidFill>
                  <a:schemeClr val="tx1"/>
                </a:solidFill>
                <a:effectLst/>
                <a:latin typeface="+mn-lt"/>
                <a:ea typeface="+mn-ea"/>
                <a:cs typeface="+mn-cs"/>
              </a:rPr>
              <a:t> and interrelations. The interviews </a:t>
            </a:r>
            <a:r>
              <a:rPr lang="fr-CA" sz="1200" kern="1200" dirty="0" err="1">
                <a:solidFill>
                  <a:schemeClr val="tx1"/>
                </a:solidFill>
                <a:effectLst/>
                <a:latin typeface="+mn-lt"/>
                <a:ea typeface="+mn-ea"/>
                <a:cs typeface="+mn-cs"/>
              </a:rPr>
              <a:t>lasted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from</a:t>
            </a:r>
            <a:r>
              <a:rPr lang="fr-CA" sz="1200" kern="1200" dirty="0">
                <a:solidFill>
                  <a:schemeClr val="tx1"/>
                </a:solidFill>
                <a:effectLst/>
                <a:latin typeface="+mn-lt"/>
                <a:ea typeface="+mn-ea"/>
                <a:cs typeface="+mn-cs"/>
              </a:rPr>
              <a:t> 45 to 60 minutes.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The </a:t>
            </a:r>
            <a:r>
              <a:rPr lang="fr-CA" sz="1200" kern="1200" dirty="0" err="1">
                <a:solidFill>
                  <a:schemeClr val="tx1"/>
                </a:solidFill>
                <a:effectLst/>
                <a:latin typeface="+mn-lt"/>
                <a:ea typeface="+mn-ea"/>
                <a:cs typeface="+mn-cs"/>
              </a:rPr>
              <a:t>individuals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selected</a:t>
            </a:r>
            <a:r>
              <a:rPr lang="fr-CA" sz="1200" kern="1200" dirty="0">
                <a:solidFill>
                  <a:schemeClr val="tx1"/>
                </a:solidFill>
                <a:effectLst/>
                <a:latin typeface="+mn-lt"/>
                <a:ea typeface="+mn-ea"/>
                <a:cs typeface="+mn-cs"/>
              </a:rPr>
              <a:t> met certain </a:t>
            </a:r>
            <a:r>
              <a:rPr lang="fr-CA" sz="1200" kern="1200" dirty="0" err="1">
                <a:solidFill>
                  <a:schemeClr val="tx1"/>
                </a:solidFill>
                <a:effectLst/>
                <a:latin typeface="+mn-lt"/>
                <a:ea typeface="+mn-ea"/>
                <a:cs typeface="+mn-cs"/>
              </a:rPr>
              <a:t>criteria</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specific</a:t>
            </a:r>
            <a:r>
              <a:rPr lang="fr-CA" sz="1200" kern="1200" dirty="0">
                <a:solidFill>
                  <a:schemeClr val="tx1"/>
                </a:solidFill>
                <a:effectLst/>
                <a:latin typeface="+mn-lt"/>
                <a:ea typeface="+mn-ea"/>
                <a:cs typeface="+mn-cs"/>
              </a:rPr>
              <a:t> to the </a:t>
            </a:r>
            <a:r>
              <a:rPr lang="fr-CA" sz="1200" kern="1200" dirty="0" err="1">
                <a:solidFill>
                  <a:schemeClr val="tx1"/>
                </a:solidFill>
                <a:effectLst/>
                <a:latin typeface="+mn-lt"/>
                <a:ea typeface="+mn-ea"/>
                <a:cs typeface="+mn-cs"/>
              </a:rPr>
              <a:t>study</a:t>
            </a:r>
            <a:r>
              <a:rPr lang="fr-CA" sz="1200" kern="1200" dirty="0">
                <a:solidFill>
                  <a:schemeClr val="tx1"/>
                </a:solidFill>
                <a:effectLst/>
                <a:latin typeface="+mn-lt"/>
                <a:ea typeface="+mn-ea"/>
                <a:cs typeface="+mn-cs"/>
              </a:rPr>
              <a:t> population, </a:t>
            </a:r>
            <a:r>
              <a:rPr lang="fr-CA" sz="1200" kern="1200" dirty="0" err="1">
                <a:solidFill>
                  <a:schemeClr val="tx1"/>
                </a:solidFill>
                <a:effectLst/>
                <a:latin typeface="+mn-lt"/>
                <a:ea typeface="+mn-ea"/>
                <a:cs typeface="+mn-cs"/>
              </a:rPr>
              <a:t>which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were</a:t>
            </a:r>
            <a:r>
              <a:rPr lang="fr-CA" sz="1200" kern="1200" dirty="0">
                <a:solidFill>
                  <a:schemeClr val="tx1"/>
                </a:solidFill>
                <a:effectLst/>
                <a:latin typeface="+mn-lt"/>
                <a:ea typeface="+mn-ea"/>
                <a:cs typeface="+mn-cs"/>
              </a:rPr>
              <a:t>: i) the </a:t>
            </a:r>
            <a:r>
              <a:rPr lang="fr-CA" sz="1200" kern="1200" dirty="0" err="1">
                <a:solidFill>
                  <a:schemeClr val="tx1"/>
                </a:solidFill>
                <a:effectLst/>
                <a:latin typeface="+mn-lt"/>
                <a:ea typeface="+mn-ea"/>
                <a:cs typeface="+mn-cs"/>
              </a:rPr>
              <a:t>individual</a:t>
            </a:r>
            <a:r>
              <a:rPr lang="fr-CA" sz="1200" kern="1200" dirty="0">
                <a:solidFill>
                  <a:schemeClr val="tx1"/>
                </a:solidFill>
                <a:effectLst/>
                <a:latin typeface="+mn-lt"/>
                <a:ea typeface="+mn-ea"/>
                <a:cs typeface="+mn-cs"/>
              </a:rPr>
              <a:t> must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involved</a:t>
            </a:r>
            <a:r>
              <a:rPr lang="fr-CA" sz="1200" kern="1200" dirty="0">
                <a:solidFill>
                  <a:schemeClr val="tx1"/>
                </a:solidFill>
                <a:effectLst/>
                <a:latin typeface="+mn-lt"/>
                <a:ea typeface="+mn-ea"/>
                <a:cs typeface="+mn-cs"/>
              </a:rPr>
              <a:t> in the </a:t>
            </a:r>
            <a:r>
              <a:rPr lang="fr-CA" sz="1200" kern="1200" dirty="0" err="1">
                <a:solidFill>
                  <a:schemeClr val="tx1"/>
                </a:solidFill>
                <a:effectLst/>
                <a:latin typeface="+mn-lt"/>
                <a:ea typeface="+mn-ea"/>
                <a:cs typeface="+mn-cs"/>
              </a:rPr>
              <a:t>selected</a:t>
            </a:r>
            <a:r>
              <a:rPr lang="fr-CA" sz="1200" kern="1200" dirty="0">
                <a:solidFill>
                  <a:schemeClr val="tx1"/>
                </a:solidFill>
                <a:effectLst/>
                <a:latin typeface="+mn-lt"/>
                <a:ea typeface="+mn-ea"/>
                <a:cs typeface="+mn-cs"/>
              </a:rPr>
              <a:t> construction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where</a:t>
            </a:r>
            <a:r>
              <a:rPr lang="fr-CA" sz="1200" kern="1200" dirty="0">
                <a:solidFill>
                  <a:schemeClr val="tx1"/>
                </a:solidFill>
                <a:effectLst/>
                <a:latin typeface="+mn-lt"/>
                <a:ea typeface="+mn-ea"/>
                <a:cs typeface="+mn-cs"/>
              </a:rPr>
              <a:t> BIM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used</a:t>
            </a:r>
            <a:r>
              <a:rPr lang="fr-CA" sz="1200" kern="1200" dirty="0">
                <a:solidFill>
                  <a:schemeClr val="tx1"/>
                </a:solidFill>
                <a:effectLst/>
                <a:latin typeface="+mn-lt"/>
                <a:ea typeface="+mn-ea"/>
                <a:cs typeface="+mn-cs"/>
              </a:rPr>
              <a:t>, ii) the </a:t>
            </a:r>
            <a:r>
              <a:rPr lang="fr-CA" sz="1200" kern="1200" dirty="0" err="1">
                <a:solidFill>
                  <a:schemeClr val="tx1"/>
                </a:solidFill>
                <a:effectLst/>
                <a:latin typeface="+mn-lt"/>
                <a:ea typeface="+mn-ea"/>
                <a:cs typeface="+mn-cs"/>
              </a:rPr>
              <a:t>individual</a:t>
            </a:r>
            <a:r>
              <a:rPr lang="fr-CA" sz="1200" kern="1200" dirty="0">
                <a:solidFill>
                  <a:schemeClr val="tx1"/>
                </a:solidFill>
                <a:effectLst/>
                <a:latin typeface="+mn-lt"/>
                <a:ea typeface="+mn-ea"/>
                <a:cs typeface="+mn-cs"/>
              </a:rPr>
              <a:t> must </a:t>
            </a:r>
            <a:r>
              <a:rPr lang="fr-CA" sz="1200" kern="1200" dirty="0" err="1">
                <a:solidFill>
                  <a:schemeClr val="tx1"/>
                </a:solidFill>
                <a:effectLst/>
                <a:latin typeface="+mn-lt"/>
                <a:ea typeface="+mn-ea"/>
                <a:cs typeface="+mn-cs"/>
              </a:rPr>
              <a:t>be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involved</a:t>
            </a:r>
            <a:r>
              <a:rPr lang="fr-CA" sz="1200" kern="1200" dirty="0">
                <a:solidFill>
                  <a:schemeClr val="tx1"/>
                </a:solidFill>
                <a:effectLst/>
                <a:latin typeface="+mn-lt"/>
                <a:ea typeface="+mn-ea"/>
                <a:cs typeface="+mn-cs"/>
              </a:rPr>
              <a:t> in a collaborative </a:t>
            </a:r>
            <a:r>
              <a:rPr lang="fr-CA" sz="1200" kern="1200" dirty="0" err="1">
                <a:solidFill>
                  <a:schemeClr val="tx1"/>
                </a:solidFill>
                <a:effectLst/>
                <a:latin typeface="+mn-lt"/>
                <a:ea typeface="+mn-ea"/>
                <a:cs typeface="+mn-cs"/>
              </a:rPr>
              <a:t>decision-making</a:t>
            </a:r>
            <a:r>
              <a:rPr lang="fr-CA" sz="1200" kern="1200" dirty="0">
                <a:solidFill>
                  <a:schemeClr val="tx1"/>
                </a:solidFill>
                <a:effectLst/>
                <a:latin typeface="+mn-lt"/>
                <a:ea typeface="+mn-ea"/>
                <a:cs typeface="+mn-cs"/>
              </a:rPr>
              <a:t> process </a:t>
            </a:r>
            <a:r>
              <a:rPr lang="fr-CA" sz="1200" kern="1200" dirty="0" err="1">
                <a:solidFill>
                  <a:schemeClr val="tx1"/>
                </a:solidFill>
                <a:effectLst/>
                <a:latin typeface="+mn-lt"/>
                <a:ea typeface="+mn-ea"/>
                <a:cs typeface="+mn-cs"/>
              </a:rPr>
              <a:t>where</a:t>
            </a:r>
            <a:r>
              <a:rPr lang="fr-CA" sz="1200" kern="1200" dirty="0">
                <a:solidFill>
                  <a:schemeClr val="tx1"/>
                </a:solidFill>
                <a:effectLst/>
                <a:latin typeface="+mn-lt"/>
                <a:ea typeface="+mn-ea"/>
                <a:cs typeface="+mn-cs"/>
              </a:rPr>
              <a:t> the information </a:t>
            </a:r>
            <a:r>
              <a:rPr lang="fr-CA" sz="1200" kern="1200" dirty="0" err="1">
                <a:solidFill>
                  <a:schemeClr val="tx1"/>
                </a:solidFill>
                <a:effectLst/>
                <a:latin typeface="+mn-lt"/>
                <a:ea typeface="+mn-ea"/>
                <a:cs typeface="+mn-cs"/>
              </a:rPr>
              <a:t>provided</a:t>
            </a:r>
            <a:r>
              <a:rPr lang="fr-CA" sz="1200" kern="1200" dirty="0">
                <a:solidFill>
                  <a:schemeClr val="tx1"/>
                </a:solidFill>
                <a:effectLst/>
                <a:latin typeface="+mn-lt"/>
                <a:ea typeface="+mn-ea"/>
                <a:cs typeface="+mn-cs"/>
              </a:rPr>
              <a:t> by BIM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used</a:t>
            </a:r>
            <a:r>
              <a:rPr lang="fr-CA" sz="1200" kern="1200" dirty="0">
                <a:solidFill>
                  <a:schemeClr val="tx1"/>
                </a:solidFill>
                <a:effectLst/>
                <a:latin typeface="+mn-lt"/>
                <a:ea typeface="+mn-ea"/>
                <a:cs typeface="+mn-cs"/>
              </a:rPr>
              <a:t> as a </a:t>
            </a:r>
            <a:r>
              <a:rPr lang="fr-CA" sz="1200" kern="1200" dirty="0" err="1">
                <a:solidFill>
                  <a:schemeClr val="tx1"/>
                </a:solidFill>
                <a:effectLst/>
                <a:latin typeface="+mn-lt"/>
                <a:ea typeface="+mn-ea"/>
                <a:cs typeface="+mn-cs"/>
              </a:rPr>
              <a:t>decision-making</a:t>
            </a:r>
            <a:r>
              <a:rPr lang="fr-CA" sz="1200" kern="1200" dirty="0">
                <a:solidFill>
                  <a:schemeClr val="tx1"/>
                </a:solidFill>
                <a:effectLst/>
                <a:latin typeface="+mn-lt"/>
                <a:ea typeface="+mn-ea"/>
                <a:cs typeface="+mn-cs"/>
              </a:rPr>
              <a:t> input for conception phase, iii) the </a:t>
            </a:r>
            <a:r>
              <a:rPr lang="fr-CA" sz="1200" kern="1200" dirty="0" err="1">
                <a:solidFill>
                  <a:schemeClr val="tx1"/>
                </a:solidFill>
                <a:effectLst/>
                <a:latin typeface="+mn-lt"/>
                <a:ea typeface="+mn-ea"/>
                <a:cs typeface="+mn-cs"/>
              </a:rPr>
              <a:t>individual</a:t>
            </a:r>
            <a:r>
              <a:rPr lang="fr-CA" sz="1200" kern="1200" dirty="0">
                <a:solidFill>
                  <a:schemeClr val="tx1"/>
                </a:solidFill>
                <a:effectLst/>
                <a:latin typeface="+mn-lt"/>
                <a:ea typeface="+mn-ea"/>
                <a:cs typeface="+mn-cs"/>
              </a:rPr>
              <a:t> must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operation</a:t>
            </a:r>
            <a:r>
              <a:rPr lang="fr-CA" sz="1200" kern="1200" dirty="0">
                <a:solidFill>
                  <a:schemeClr val="tx1"/>
                </a:solidFill>
                <a:effectLst/>
                <a:latin typeface="+mn-lt"/>
                <a:ea typeface="+mn-ea"/>
                <a:cs typeface="+mn-cs"/>
              </a:rPr>
              <a:t> and utility of BIM, and iv) the </a:t>
            </a:r>
            <a:r>
              <a:rPr lang="fr-CA" sz="1200" kern="1200" dirty="0" err="1">
                <a:solidFill>
                  <a:schemeClr val="tx1"/>
                </a:solidFill>
                <a:effectLst/>
                <a:latin typeface="+mn-lt"/>
                <a:ea typeface="+mn-ea"/>
                <a:cs typeface="+mn-cs"/>
              </a:rPr>
              <a:t>individual</a:t>
            </a:r>
            <a:r>
              <a:rPr lang="fr-CA" sz="1200" kern="1200" dirty="0">
                <a:solidFill>
                  <a:schemeClr val="tx1"/>
                </a:solidFill>
                <a:effectLst/>
                <a:latin typeface="+mn-lt"/>
                <a:ea typeface="+mn-ea"/>
                <a:cs typeface="+mn-cs"/>
              </a:rPr>
              <a:t> must </a:t>
            </a:r>
            <a:r>
              <a:rPr lang="fr-CA" sz="1200" kern="1200" dirty="0" err="1">
                <a:solidFill>
                  <a:schemeClr val="tx1"/>
                </a:solidFill>
                <a:effectLst/>
                <a:latin typeface="+mn-lt"/>
                <a:ea typeface="+mn-ea"/>
                <a:cs typeface="+mn-cs"/>
              </a:rPr>
              <a:t>work</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with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other</a:t>
            </a:r>
            <a:r>
              <a:rPr lang="fr-CA" sz="1200" kern="1200" dirty="0">
                <a:solidFill>
                  <a:schemeClr val="tx1"/>
                </a:solidFill>
                <a:effectLst/>
                <a:latin typeface="+mn-lt"/>
                <a:ea typeface="+mn-ea"/>
                <a:cs typeface="+mn-cs"/>
              </a:rPr>
              <a:t> stakeholders </a:t>
            </a:r>
            <a:r>
              <a:rPr lang="fr-CA" sz="1200" kern="1200" dirty="0" err="1">
                <a:solidFill>
                  <a:schemeClr val="tx1"/>
                </a:solidFill>
                <a:effectLst/>
                <a:latin typeface="+mn-lt"/>
                <a:ea typeface="+mn-ea"/>
                <a:cs typeface="+mn-cs"/>
              </a:rPr>
              <a:t>during</a:t>
            </a:r>
            <a:r>
              <a:rPr lang="fr-CA" sz="1200" kern="1200" dirty="0">
                <a:solidFill>
                  <a:schemeClr val="tx1"/>
                </a:solidFill>
                <a:effectLst/>
                <a:latin typeface="+mn-lt"/>
                <a:ea typeface="+mn-ea"/>
                <a:cs typeface="+mn-cs"/>
              </a:rPr>
              <a:t> the conception phase.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In total, </a:t>
            </a:r>
            <a:r>
              <a:rPr lang="fr-CA" sz="1200" kern="1200" dirty="0" err="1">
                <a:solidFill>
                  <a:schemeClr val="tx1"/>
                </a:solidFill>
                <a:effectLst/>
                <a:latin typeface="+mn-lt"/>
                <a:ea typeface="+mn-ea"/>
                <a:cs typeface="+mn-cs"/>
              </a:rPr>
              <a:t>twelve</a:t>
            </a:r>
            <a:r>
              <a:rPr lang="fr-CA" sz="1200" kern="1200" dirty="0">
                <a:solidFill>
                  <a:schemeClr val="tx1"/>
                </a:solidFill>
                <a:effectLst/>
                <a:latin typeface="+mn-lt"/>
                <a:ea typeface="+mn-ea"/>
                <a:cs typeface="+mn-cs"/>
              </a:rPr>
              <a:t> interviews </a:t>
            </a:r>
            <a:r>
              <a:rPr lang="fr-CA" sz="1200" kern="1200" dirty="0" err="1">
                <a:solidFill>
                  <a:schemeClr val="tx1"/>
                </a:solidFill>
                <a:effectLst/>
                <a:latin typeface="+mn-lt"/>
                <a:ea typeface="+mn-ea"/>
                <a:cs typeface="+mn-cs"/>
              </a:rPr>
              <a:t>were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completed</a:t>
            </a:r>
            <a:r>
              <a:rPr lang="fr-CA" sz="1200" kern="1200" dirty="0">
                <a:solidFill>
                  <a:schemeClr val="tx1"/>
                </a:solidFill>
                <a:effectLst/>
                <a:latin typeface="+mn-lt"/>
                <a:ea typeface="+mn-ea"/>
                <a:cs typeface="+mn-cs"/>
              </a:rPr>
              <a:t>: six interviews for </a:t>
            </a:r>
            <a:r>
              <a:rPr lang="fr-CA" sz="1200" kern="1200" dirty="0" err="1">
                <a:solidFill>
                  <a:schemeClr val="tx1"/>
                </a:solidFill>
                <a:effectLst/>
                <a:latin typeface="+mn-lt"/>
                <a:ea typeface="+mn-ea"/>
                <a:cs typeface="+mn-cs"/>
              </a:rPr>
              <a:t>each</a:t>
            </a:r>
            <a:r>
              <a:rPr lang="fr-CA" sz="1200" kern="1200" dirty="0">
                <a:solidFill>
                  <a:schemeClr val="tx1"/>
                </a:solidFill>
                <a:effectLst/>
                <a:latin typeface="+mn-lt"/>
                <a:ea typeface="+mn-ea"/>
                <a:cs typeface="+mn-cs"/>
              </a:rPr>
              <a:t> case. Interview transcriptions </a:t>
            </a:r>
            <a:r>
              <a:rPr lang="fr-CA" sz="1200" kern="1200" dirty="0" err="1">
                <a:solidFill>
                  <a:schemeClr val="tx1"/>
                </a:solidFill>
                <a:effectLst/>
                <a:latin typeface="+mn-lt"/>
                <a:ea typeface="+mn-ea"/>
                <a:cs typeface="+mn-cs"/>
              </a:rPr>
              <a:t>were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imported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into</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NVivo</a:t>
            </a:r>
            <a:r>
              <a:rPr lang="fr-CA" sz="1200" kern="1200" dirty="0">
                <a:solidFill>
                  <a:schemeClr val="tx1"/>
                </a:solidFill>
                <a:effectLst/>
                <a:latin typeface="+mn-lt"/>
                <a:ea typeface="+mn-ea"/>
                <a:cs typeface="+mn-cs"/>
              </a:rPr>
              <a:t> for qualitative </a:t>
            </a:r>
            <a:r>
              <a:rPr lang="fr-CA" sz="1200" kern="1200" dirty="0" err="1">
                <a:solidFill>
                  <a:schemeClr val="tx1"/>
                </a:solidFill>
                <a:effectLst/>
                <a:latin typeface="+mn-lt"/>
                <a:ea typeface="+mn-ea"/>
                <a:cs typeface="+mn-cs"/>
              </a:rPr>
              <a:t>analysis</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framework</a:t>
            </a:r>
            <a:r>
              <a:rPr lang="fr-CA" sz="1200" kern="1200" dirty="0">
                <a:solidFill>
                  <a:schemeClr val="tx1"/>
                </a:solidFill>
                <a:effectLst/>
                <a:latin typeface="+mn-lt"/>
                <a:ea typeface="+mn-ea"/>
                <a:cs typeface="+mn-cs"/>
              </a:rPr>
              <a:t> for </a:t>
            </a:r>
            <a:r>
              <a:rPr lang="fr-CA" sz="1200" kern="1200" dirty="0" err="1">
                <a:solidFill>
                  <a:schemeClr val="tx1"/>
                </a:solidFill>
                <a:effectLst/>
                <a:latin typeface="+mn-lt"/>
                <a:ea typeface="+mn-ea"/>
                <a:cs typeface="+mn-cs"/>
              </a:rPr>
              <a:t>categorizing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collected</a:t>
            </a:r>
            <a:r>
              <a:rPr lang="fr-CA" sz="1200" kern="1200" dirty="0">
                <a:solidFill>
                  <a:schemeClr val="tx1"/>
                </a:solidFill>
                <a:effectLst/>
                <a:latin typeface="+mn-lt"/>
                <a:ea typeface="+mn-ea"/>
                <a:cs typeface="+mn-cs"/>
              </a:rPr>
              <a:t> data </a:t>
            </a:r>
            <a:r>
              <a:rPr lang="fr-CA" sz="1200" kern="1200" dirty="0" err="1">
                <a:solidFill>
                  <a:schemeClr val="tx1"/>
                </a:solidFill>
                <a:effectLst/>
                <a:latin typeface="+mn-lt"/>
                <a:ea typeface="+mn-ea"/>
                <a:cs typeface="+mn-cs"/>
              </a:rPr>
              <a:t>was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technical</a:t>
            </a:r>
            <a:r>
              <a:rPr lang="fr-CA" sz="1200" kern="1200" dirty="0">
                <a:solidFill>
                  <a:schemeClr val="tx1"/>
                </a:solidFill>
                <a:effectLst/>
                <a:latin typeface="+mn-lt"/>
                <a:ea typeface="+mn-ea"/>
                <a:cs typeface="+mn-cs"/>
              </a:rPr>
              <a:t> in nature, as </a:t>
            </a:r>
            <a:r>
              <a:rPr lang="fr-CA" sz="1200" kern="1200" dirty="0" err="1">
                <a:solidFill>
                  <a:schemeClr val="tx1"/>
                </a:solidFill>
                <a:effectLst/>
                <a:latin typeface="+mn-lt"/>
                <a:ea typeface="+mn-ea"/>
                <a:cs typeface="+mn-cs"/>
              </a:rPr>
              <a:t>we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want</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the </a:t>
            </a:r>
            <a:r>
              <a:rPr lang="fr-CA" sz="1200" kern="1200" dirty="0" err="1">
                <a:solidFill>
                  <a:schemeClr val="tx1"/>
                </a:solidFill>
                <a:effectLst/>
                <a:latin typeface="+mn-lt"/>
                <a:ea typeface="+mn-ea"/>
                <a:cs typeface="+mn-cs"/>
              </a:rPr>
              <a:t>effects</a:t>
            </a:r>
            <a:r>
              <a:rPr lang="fr-CA" sz="1200" kern="1200" dirty="0">
                <a:solidFill>
                  <a:schemeClr val="tx1"/>
                </a:solidFill>
                <a:effectLst/>
                <a:latin typeface="+mn-lt"/>
                <a:ea typeface="+mn-ea"/>
                <a:cs typeface="+mn-cs"/>
              </a:rPr>
              <a:t> of BIM in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management practices.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by </a:t>
            </a:r>
            <a:r>
              <a:rPr lang="fr-CA" sz="1200" kern="1200" dirty="0" err="1">
                <a:solidFill>
                  <a:schemeClr val="tx1"/>
                </a:solidFill>
                <a:effectLst/>
                <a:latin typeface="+mn-lt"/>
                <a:ea typeface="+mn-ea"/>
                <a:cs typeface="+mn-cs"/>
              </a:rPr>
              <a:t>selecting</a:t>
            </a:r>
            <a:r>
              <a:rPr lang="fr-CA" sz="1200" kern="1200" dirty="0">
                <a:solidFill>
                  <a:schemeClr val="tx1"/>
                </a:solidFill>
                <a:effectLst/>
                <a:latin typeface="+mn-lt"/>
                <a:ea typeface="+mn-ea"/>
                <a:cs typeface="+mn-cs"/>
              </a:rPr>
              <a:t> six stakeholders </a:t>
            </a:r>
            <a:r>
              <a:rPr lang="fr-CA" sz="1200" kern="1200" dirty="0" err="1">
                <a:solidFill>
                  <a:schemeClr val="tx1"/>
                </a:solidFill>
                <a:effectLst/>
                <a:latin typeface="+mn-lt"/>
                <a:ea typeface="+mn-ea"/>
                <a:cs typeface="+mn-cs"/>
              </a:rPr>
              <a:t>occupying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different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roles</a:t>
            </a:r>
            <a:r>
              <a:rPr lang="fr-CA" sz="1200" kern="1200" dirty="0">
                <a:solidFill>
                  <a:schemeClr val="tx1"/>
                </a:solidFill>
                <a:effectLst/>
                <a:latin typeface="+mn-lt"/>
                <a:ea typeface="+mn-ea"/>
                <a:cs typeface="+mn-cs"/>
              </a:rPr>
              <a:t> in </a:t>
            </a:r>
            <a:r>
              <a:rPr lang="fr-CA" sz="1200" kern="1200" dirty="0" err="1">
                <a:solidFill>
                  <a:schemeClr val="tx1"/>
                </a:solidFill>
                <a:effectLst/>
                <a:latin typeface="+mn-lt"/>
                <a:ea typeface="+mn-ea"/>
                <a:cs typeface="+mn-cs"/>
              </a:rPr>
              <a:t>each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project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helps</a:t>
            </a:r>
            <a:r>
              <a:rPr lang="fr-CA" sz="1200" kern="1200" dirty="0">
                <a:solidFill>
                  <a:schemeClr val="tx1"/>
                </a:solidFill>
                <a:effectLst/>
                <a:latin typeface="+mn-lt"/>
                <a:ea typeface="+mn-ea"/>
                <a:cs typeface="+mn-cs"/>
              </a:rPr>
              <a:t> us </a:t>
            </a:r>
            <a:r>
              <a:rPr lang="fr-CA" sz="1200" kern="1200" dirty="0" err="1">
                <a:solidFill>
                  <a:schemeClr val="tx1"/>
                </a:solidFill>
                <a:effectLst/>
                <a:latin typeface="+mn-lt"/>
                <a:ea typeface="+mn-ea"/>
                <a:cs typeface="+mn-cs"/>
              </a:rPr>
              <a:t>understanding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relationships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among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them</a:t>
            </a:r>
            <a:r>
              <a:rPr lang="fr-CA" sz="1200" kern="1200" dirty="0">
                <a:solidFill>
                  <a:schemeClr val="tx1"/>
                </a:solidFill>
                <a:effectLst/>
                <a:latin typeface="+mn-lt"/>
                <a:ea typeface="+mn-ea"/>
                <a:cs typeface="+mn-cs"/>
              </a:rPr>
              <a:t> and how BIM </a:t>
            </a:r>
            <a:r>
              <a:rPr lang="fr-CA" sz="1200" kern="1200" dirty="0" err="1">
                <a:solidFill>
                  <a:schemeClr val="tx1"/>
                </a:solidFill>
                <a:effectLst/>
                <a:latin typeface="+mn-lt"/>
                <a:ea typeface="+mn-ea"/>
                <a:cs typeface="+mn-cs"/>
              </a:rPr>
              <a:t>comes</a:t>
            </a:r>
            <a:r>
              <a:rPr lang="fr-CA" sz="1200" kern="1200" dirty="0">
                <a:solidFill>
                  <a:schemeClr val="tx1"/>
                </a:solidFill>
                <a:effectLst/>
                <a:latin typeface="+mn-lt"/>
                <a:ea typeface="+mn-ea"/>
                <a:cs typeface="+mn-cs"/>
              </a:rPr>
              <a:t> to influence the conception of a construction </a:t>
            </a:r>
            <a:r>
              <a:rPr lang="fr-CA" sz="1200" kern="1200" dirty="0" err="1">
                <a:solidFill>
                  <a:schemeClr val="tx1"/>
                </a:solidFill>
                <a:effectLst/>
                <a:latin typeface="+mn-lt"/>
                <a:ea typeface="+mn-ea"/>
                <a:cs typeface="+mn-cs"/>
              </a:rPr>
              <a:t>projec</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First, verbatim </a:t>
            </a:r>
            <a:r>
              <a:rPr lang="fr-CA" sz="1200" kern="1200" dirty="0" err="1">
                <a:solidFill>
                  <a:schemeClr val="tx1"/>
                </a:solidFill>
                <a:effectLst/>
                <a:latin typeface="+mn-lt"/>
                <a:ea typeface="+mn-ea"/>
                <a:cs typeface="+mn-cs"/>
              </a:rPr>
              <a:t>were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coded</a:t>
            </a:r>
            <a:r>
              <a:rPr lang="fr-CA" sz="1200" kern="1200" dirty="0">
                <a:solidFill>
                  <a:schemeClr val="tx1"/>
                </a:solidFill>
                <a:effectLst/>
                <a:latin typeface="+mn-lt"/>
                <a:ea typeface="+mn-ea"/>
                <a:cs typeface="+mn-cs"/>
              </a:rPr>
              <a:t> to highlight certain </a:t>
            </a:r>
            <a:r>
              <a:rPr lang="fr-CA" sz="1200" kern="1200" dirty="0" err="1">
                <a:solidFill>
                  <a:schemeClr val="tx1"/>
                </a:solidFill>
                <a:effectLst/>
                <a:latin typeface="+mn-lt"/>
                <a:ea typeface="+mn-ea"/>
                <a:cs typeface="+mn-cs"/>
              </a:rPr>
              <a:t>themes</a:t>
            </a:r>
            <a:r>
              <a:rPr lang="fr-CA" sz="1200" kern="1200" dirty="0">
                <a:solidFill>
                  <a:schemeClr val="tx1"/>
                </a:solidFill>
                <a:effectLst/>
                <a:latin typeface="+mn-lt"/>
                <a:ea typeface="+mn-ea"/>
                <a:cs typeface="+mn-cs"/>
              </a:rPr>
              <a:t>. For </a:t>
            </a:r>
            <a:r>
              <a:rPr lang="fr-CA" sz="1200" kern="1200" dirty="0" err="1">
                <a:solidFill>
                  <a:schemeClr val="tx1"/>
                </a:solidFill>
                <a:effectLst/>
                <a:latin typeface="+mn-lt"/>
                <a:ea typeface="+mn-ea"/>
                <a:cs typeface="+mn-cs"/>
              </a:rPr>
              <a:t>precision</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conciseness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purposes</a:t>
            </a:r>
            <a:r>
              <a:rPr lang="fr-CA" sz="1200" kern="1200" dirty="0">
                <a:solidFill>
                  <a:schemeClr val="tx1"/>
                </a:solidFill>
                <a:effectLst/>
                <a:latin typeface="+mn-lt"/>
                <a:ea typeface="+mn-ea"/>
                <a:cs typeface="+mn-cs"/>
              </a:rPr>
              <a:t>, verbatim </a:t>
            </a:r>
            <a:r>
              <a:rPr lang="fr-CA" sz="1200" kern="1200" dirty="0" err="1">
                <a:solidFill>
                  <a:schemeClr val="tx1"/>
                </a:solidFill>
                <a:effectLst/>
                <a:latin typeface="+mn-lt"/>
                <a:ea typeface="+mn-ea"/>
                <a:cs typeface="+mn-cs"/>
              </a:rPr>
              <a:t>were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coded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twice</a:t>
            </a:r>
            <a:r>
              <a:rPr lang="fr-CA" sz="1200" kern="1200" dirty="0">
                <a:solidFill>
                  <a:schemeClr val="tx1"/>
                </a:solidFill>
                <a:effectLst/>
                <a:latin typeface="+mn-lt"/>
                <a:ea typeface="+mn-ea"/>
                <a:cs typeface="+mn-cs"/>
              </a:rPr>
              <a:t>. Once initial </a:t>
            </a:r>
            <a:r>
              <a:rPr lang="fr-CA" sz="1200" kern="1200" dirty="0" err="1">
                <a:solidFill>
                  <a:schemeClr val="tx1"/>
                </a:solidFill>
                <a:effectLst/>
                <a:latin typeface="+mn-lt"/>
                <a:ea typeface="+mn-ea"/>
                <a:cs typeface="+mn-cs"/>
              </a:rPr>
              <a:t>themes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were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established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researchers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defined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them</a:t>
            </a:r>
            <a:r>
              <a:rPr lang="fr-CA" sz="1200" kern="1200" dirty="0">
                <a:solidFill>
                  <a:schemeClr val="tx1"/>
                </a:solidFill>
                <a:effectLst/>
                <a:latin typeface="+mn-lt"/>
                <a:ea typeface="+mn-ea"/>
                <a:cs typeface="+mn-cs"/>
              </a:rPr>
              <a:t> and </a:t>
            </a:r>
            <a:r>
              <a:rPr lang="fr-CA" sz="1200" kern="1200" dirty="0" err="1">
                <a:solidFill>
                  <a:schemeClr val="tx1"/>
                </a:solidFill>
                <a:effectLst/>
                <a:latin typeface="+mn-lt"/>
                <a:ea typeface="+mn-ea"/>
                <a:cs typeface="+mn-cs"/>
              </a:rPr>
              <a:t>added</a:t>
            </a:r>
            <a:r>
              <a:rPr lang="fr-CA" sz="1200" kern="1200" dirty="0">
                <a:solidFill>
                  <a:schemeClr val="tx1"/>
                </a:solidFill>
                <a:effectLst/>
                <a:latin typeface="+mn-lt"/>
                <a:ea typeface="+mn-ea"/>
                <a:cs typeface="+mn-cs"/>
              </a:rPr>
              <a:t> segments of verbatim as the </a:t>
            </a:r>
            <a:r>
              <a:rPr lang="fr-CA" sz="1200" kern="1200" dirty="0" err="1">
                <a:solidFill>
                  <a:schemeClr val="tx1"/>
                </a:solidFill>
                <a:effectLst/>
                <a:latin typeface="+mn-lt"/>
                <a:ea typeface="+mn-ea"/>
                <a:cs typeface="+mn-cs"/>
              </a:rPr>
              <a:t>categorization</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progressed</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Using</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approach</a:t>
            </a:r>
            <a:r>
              <a:rPr lang="fr-CA" sz="1200" kern="1200" dirty="0">
                <a:solidFill>
                  <a:schemeClr val="tx1"/>
                </a:solidFill>
                <a:effectLst/>
                <a:latin typeface="+mn-lt"/>
                <a:ea typeface="+mn-ea"/>
                <a:cs typeface="+mn-cs"/>
              </a:rPr>
              <a:t>, a </a:t>
            </a:r>
            <a:r>
              <a:rPr lang="fr-CA" sz="1200" kern="1200" dirty="0" err="1">
                <a:solidFill>
                  <a:schemeClr val="tx1"/>
                </a:solidFill>
                <a:effectLst/>
                <a:latin typeface="+mn-lt"/>
                <a:ea typeface="+mn-ea"/>
                <a:cs typeface="+mn-cs"/>
              </a:rPr>
              <a:t>common</a:t>
            </a:r>
            <a:r>
              <a:rPr lang="fr-CA" sz="1200" kern="1200" dirty="0">
                <a:solidFill>
                  <a:schemeClr val="tx1"/>
                </a:solidFill>
                <a:effectLst/>
                <a:latin typeface="+mn-lt"/>
                <a:ea typeface="+mn-ea"/>
                <a:cs typeface="+mn-cs"/>
              </a:rPr>
              <a:t> thread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built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among</a:t>
            </a:r>
            <a:r>
              <a:rPr lang="fr-CA" sz="1200" kern="1200" dirty="0">
                <a:solidFill>
                  <a:schemeClr val="tx1"/>
                </a:solidFill>
                <a:effectLst/>
                <a:latin typeface="+mn-lt"/>
                <a:ea typeface="+mn-ea"/>
                <a:cs typeface="+mn-cs"/>
              </a:rPr>
              <a:t> participants, </a:t>
            </a:r>
            <a:r>
              <a:rPr lang="fr-CA" sz="1200" kern="1200" dirty="0" err="1">
                <a:solidFill>
                  <a:schemeClr val="tx1"/>
                </a:solidFill>
                <a:effectLst/>
                <a:latin typeface="+mn-lt"/>
                <a:ea typeface="+mn-ea"/>
                <a:cs typeface="+mn-cs"/>
              </a:rPr>
              <a:t>so</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that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it</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more </a:t>
            </a:r>
            <a:r>
              <a:rPr lang="fr-CA" sz="1200" kern="1200" dirty="0" err="1">
                <a:solidFill>
                  <a:schemeClr val="tx1"/>
                </a:solidFill>
                <a:effectLst/>
                <a:latin typeface="+mn-lt"/>
                <a:ea typeface="+mn-ea"/>
                <a:cs typeface="+mn-cs"/>
              </a:rPr>
              <a:t>evident</a:t>
            </a:r>
            <a:r>
              <a:rPr lang="fr-CA" sz="1200" kern="1200" dirty="0">
                <a:solidFill>
                  <a:schemeClr val="tx1"/>
                </a:solidFill>
                <a:effectLst/>
                <a:latin typeface="+mn-lt"/>
                <a:ea typeface="+mn-ea"/>
                <a:cs typeface="+mn-cs"/>
              </a:rPr>
              <a:t> to </a:t>
            </a:r>
            <a:r>
              <a:rPr lang="fr-CA" sz="1200" kern="1200" dirty="0" err="1">
                <a:solidFill>
                  <a:schemeClr val="tx1"/>
                </a:solidFill>
                <a:effectLst/>
                <a:latin typeface="+mn-lt"/>
                <a:ea typeface="+mn-ea"/>
                <a:cs typeface="+mn-cs"/>
              </a:rPr>
              <a:t>understand</a:t>
            </a:r>
            <a:r>
              <a:rPr lang="fr-CA" sz="1200" kern="1200" dirty="0">
                <a:solidFill>
                  <a:schemeClr val="tx1"/>
                </a:solidFill>
                <a:effectLst/>
                <a:latin typeface="+mn-lt"/>
                <a:ea typeface="+mn-ea"/>
                <a:cs typeface="+mn-cs"/>
              </a:rPr>
              <a:t> the nuances </a:t>
            </a:r>
            <a:r>
              <a:rPr lang="fr-CA" sz="1200" kern="1200" dirty="0" err="1">
                <a:solidFill>
                  <a:schemeClr val="tx1"/>
                </a:solidFill>
                <a:effectLst/>
                <a:latin typeface="+mn-lt"/>
                <a:ea typeface="+mn-ea"/>
                <a:cs typeface="+mn-cs"/>
              </a:rPr>
              <a:t>brought</a:t>
            </a:r>
            <a:r>
              <a:rPr lang="fr-CA" sz="1200" kern="1200" dirty="0">
                <a:solidFill>
                  <a:schemeClr val="tx1"/>
                </a:solidFill>
                <a:effectLst/>
                <a:latin typeface="+mn-lt"/>
                <a:ea typeface="+mn-ea"/>
                <a:cs typeface="+mn-cs"/>
              </a:rPr>
              <a:t> by </a:t>
            </a:r>
            <a:r>
              <a:rPr lang="fr-CA" sz="1200" kern="1200" dirty="0" err="1">
                <a:solidFill>
                  <a:schemeClr val="tx1"/>
                </a:solidFill>
                <a:effectLst/>
                <a:latin typeface="+mn-lt"/>
                <a:ea typeface="+mn-ea"/>
                <a:cs typeface="+mn-cs"/>
              </a:rPr>
              <a:t>each</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actor</a:t>
            </a:r>
            <a:r>
              <a:rPr lang="fr-CA" sz="1200" kern="1200" dirty="0">
                <a:solidFill>
                  <a:schemeClr val="tx1"/>
                </a:solidFill>
                <a:effectLst/>
                <a:latin typeface="+mn-lt"/>
                <a:ea typeface="+mn-ea"/>
                <a:cs typeface="+mn-cs"/>
              </a:rPr>
              <a:t> and to highlight the </a:t>
            </a:r>
            <a:r>
              <a:rPr lang="fr-CA" sz="1200" kern="1200" dirty="0" err="1">
                <a:solidFill>
                  <a:schemeClr val="tx1"/>
                </a:solidFill>
                <a:effectLst/>
                <a:latin typeface="+mn-lt"/>
                <a:ea typeface="+mn-ea"/>
                <a:cs typeface="+mn-cs"/>
              </a:rPr>
              <a:t>pathway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leading</a:t>
            </a:r>
            <a:r>
              <a:rPr lang="fr-CA" sz="1200" kern="1200" dirty="0">
                <a:solidFill>
                  <a:schemeClr val="tx1"/>
                </a:solidFill>
                <a:effectLst/>
                <a:latin typeface="+mn-lt"/>
                <a:ea typeface="+mn-ea"/>
                <a:cs typeface="+mn-cs"/>
              </a:rPr>
              <a:t> to the </a:t>
            </a:r>
            <a:r>
              <a:rPr lang="fr-CA" sz="1200" kern="1200" dirty="0" err="1">
                <a:solidFill>
                  <a:schemeClr val="tx1"/>
                </a:solidFill>
                <a:effectLst/>
                <a:latin typeface="+mn-lt"/>
                <a:ea typeface="+mn-ea"/>
                <a:cs typeface="+mn-cs"/>
              </a:rPr>
              <a:t>explanation</a:t>
            </a:r>
            <a:r>
              <a:rPr lang="fr-CA" sz="1200" kern="1200" dirty="0">
                <a:solidFill>
                  <a:schemeClr val="tx1"/>
                </a:solidFill>
                <a:effectLst/>
                <a:latin typeface="+mn-lt"/>
                <a:ea typeface="+mn-ea"/>
                <a:cs typeface="+mn-cs"/>
              </a:rPr>
              <a:t> of the </a:t>
            </a:r>
            <a:r>
              <a:rPr lang="fr-CA" sz="1200" kern="1200" dirty="0" err="1">
                <a:solidFill>
                  <a:schemeClr val="tx1"/>
                </a:solidFill>
                <a:effectLst/>
                <a:latin typeface="+mn-lt"/>
                <a:ea typeface="+mn-ea"/>
                <a:cs typeface="+mn-cs"/>
              </a:rPr>
              <a:t>phenomenon</a:t>
            </a:r>
            <a:r>
              <a:rPr lang="fr-CA" sz="1200" kern="1200" dirty="0">
                <a:solidFill>
                  <a:schemeClr val="tx1"/>
                </a:solidFill>
                <a:effectLst/>
                <a:latin typeface="+mn-lt"/>
                <a:ea typeface="+mn-ea"/>
                <a:cs typeface="+mn-cs"/>
              </a:rPr>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Le temps des entrevues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9</a:t>
            </a:fld>
            <a:endParaRPr lang="fr-FR"/>
          </a:p>
        </p:txBody>
      </p:sp>
    </p:spTree>
    <p:extLst>
      <p:ext uri="{BB962C8B-B14F-4D97-AF65-F5344CB8AC3E}">
        <p14:creationId xmlns:p14="http://schemas.microsoft.com/office/powerpoint/2010/main" val="49987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96C267-789C-6B4F-A79A-E93578285D30}" type="slidenum">
              <a:rPr lang="fr-FR" smtClean="0"/>
              <a:t>10</a:t>
            </a:fld>
            <a:endParaRPr lang="fr-FR"/>
          </a:p>
        </p:txBody>
      </p:sp>
    </p:spTree>
    <p:extLst>
      <p:ext uri="{BB962C8B-B14F-4D97-AF65-F5344CB8AC3E}">
        <p14:creationId xmlns:p14="http://schemas.microsoft.com/office/powerpoint/2010/main" val="196072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3/1/23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‹n°›</a:t>
            </a:fld>
            <a:endParaRPr lang="en-US"/>
          </a:p>
        </p:txBody>
      </p:sp>
    </p:spTree>
    <p:extLst>
      <p:ext uri="{BB962C8B-B14F-4D97-AF65-F5344CB8AC3E}">
        <p14:creationId xmlns:p14="http://schemas.microsoft.com/office/powerpoint/2010/main" val="3134045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465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369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‹n°›</a:t>
            </a:fld>
            <a:endParaRPr lang="en-US"/>
          </a:p>
        </p:txBody>
      </p:sp>
    </p:spTree>
    <p:extLst>
      <p:ext uri="{BB962C8B-B14F-4D97-AF65-F5344CB8AC3E}">
        <p14:creationId xmlns:p14="http://schemas.microsoft.com/office/powerpoint/2010/main" val="4253248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‹n°›</a:t>
            </a:fld>
            <a:endParaRPr lang="en-US"/>
          </a:p>
        </p:txBody>
      </p:sp>
    </p:spTree>
    <p:extLst>
      <p:ext uri="{BB962C8B-B14F-4D97-AF65-F5344CB8AC3E}">
        <p14:creationId xmlns:p14="http://schemas.microsoft.com/office/powerpoint/2010/main" val="2731408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321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680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141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072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314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3/1/23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‹n°›</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816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3/1/23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‹n°›</a:t>
            </a:fld>
            <a:endParaRPr lang="en-US"/>
          </a:p>
        </p:txBody>
      </p:sp>
    </p:spTree>
    <p:extLst>
      <p:ext uri="{BB962C8B-B14F-4D97-AF65-F5344CB8AC3E}">
        <p14:creationId xmlns:p14="http://schemas.microsoft.com/office/powerpoint/2010/main" val="33977311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5" r:id="rId6"/>
    <p:sldLayoutId id="2147483730" r:id="rId7"/>
    <p:sldLayoutId id="2147483731" r:id="rId8"/>
    <p:sldLayoutId id="2147483732" r:id="rId9"/>
    <p:sldLayoutId id="2147483734" r:id="rId10"/>
    <p:sldLayoutId id="214748373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rpj.euclid.int/articles/high-impact-factor-high-cite-score-listing-in-medline-but-what-about-efficiency-part-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6771C8D-D4F9-CDE7-242A-F8E2314FB885}"/>
              </a:ext>
            </a:extLst>
          </p:cNvPr>
          <p:cNvSpPr>
            <a:spLocks noGrp="1"/>
          </p:cNvSpPr>
          <p:nvPr>
            <p:ph type="ctrTitle"/>
          </p:nvPr>
        </p:nvSpPr>
        <p:spPr>
          <a:xfrm>
            <a:off x="6934503" y="1096772"/>
            <a:ext cx="3941315" cy="2893337"/>
          </a:xfrm>
        </p:spPr>
        <p:txBody>
          <a:bodyPr>
            <a:normAutofit fontScale="90000"/>
          </a:bodyPr>
          <a:lstStyle/>
          <a:p>
            <a:pPr algn="just">
              <a:lnSpc>
                <a:spcPct val="90000"/>
              </a:lnSpc>
            </a:pPr>
            <a:r>
              <a:rPr lang="fr-FR" sz="3800" dirty="0"/>
              <a:t>Transformation numérique par le BIM : identification des avantages et des désavantages perçus en conception de projet</a:t>
            </a:r>
          </a:p>
        </p:txBody>
      </p:sp>
      <p:sp>
        <p:nvSpPr>
          <p:cNvPr id="3" name="Sous-titre 2">
            <a:extLst>
              <a:ext uri="{FF2B5EF4-FFF2-40B4-BE49-F238E27FC236}">
                <a16:creationId xmlns:a16="http://schemas.microsoft.com/office/drawing/2014/main" id="{D16CBA98-9E48-718A-867E-BE3F1AAC0501}"/>
              </a:ext>
            </a:extLst>
          </p:cNvPr>
          <p:cNvSpPr>
            <a:spLocks noGrp="1"/>
          </p:cNvSpPr>
          <p:nvPr>
            <p:ph type="subTitle" idx="1"/>
          </p:nvPr>
        </p:nvSpPr>
        <p:spPr>
          <a:xfrm>
            <a:off x="7027186" y="4233483"/>
            <a:ext cx="4131436" cy="882904"/>
          </a:xfrm>
        </p:spPr>
        <p:txBody>
          <a:bodyPr>
            <a:normAutofit lnSpcReduction="10000"/>
          </a:bodyPr>
          <a:lstStyle/>
          <a:p>
            <a:pPr>
              <a:lnSpc>
                <a:spcPct val="90000"/>
              </a:lnSpc>
            </a:pPr>
            <a:r>
              <a:rPr lang="fr-FR" sz="1050" dirty="0"/>
              <a:t>Xavier Morin, Alejandro Romero-Torres, Marie-Pierre Leroux and Caroline </a:t>
            </a:r>
            <a:r>
              <a:rPr lang="fr-FR" sz="1050" dirty="0" err="1"/>
              <a:t>Coulombe</a:t>
            </a:r>
            <a:endParaRPr lang="fr-FR" sz="1050" dirty="0"/>
          </a:p>
          <a:p>
            <a:pPr>
              <a:lnSpc>
                <a:spcPct val="90000"/>
              </a:lnSpc>
            </a:pPr>
            <a:endParaRPr lang="fr-FR" sz="1050" dirty="0"/>
          </a:p>
          <a:p>
            <a:pPr>
              <a:lnSpc>
                <a:spcPct val="90000"/>
              </a:lnSpc>
            </a:pPr>
            <a:r>
              <a:rPr lang="fr-FR" sz="1050" dirty="0"/>
              <a:t>Novembre 2022</a:t>
            </a:r>
          </a:p>
        </p:txBody>
      </p:sp>
      <p:pic>
        <p:nvPicPr>
          <p:cNvPr id="1026" name="Picture 2" descr="Building Information Modeling | Drees &amp; Sommer">
            <a:extLst>
              <a:ext uri="{FF2B5EF4-FFF2-40B4-BE49-F238E27FC236}">
                <a16:creationId xmlns:a16="http://schemas.microsoft.com/office/drawing/2014/main" id="{2020F933-6186-45B3-8556-1EFF91193A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510" r="6213" b="-1"/>
          <a:stretch/>
        </p:blipFill>
        <p:spPr bwMode="auto">
          <a:xfrm>
            <a:off x="698710" y="1096772"/>
            <a:ext cx="6098032" cy="5761228"/>
          </a:xfrm>
          <a:prstGeom prst="rect">
            <a:avLst/>
          </a:prstGeom>
          <a:noFill/>
          <a:extLst>
            <a:ext uri="{909E8E84-426E-40DD-AFC4-6F175D3DCCD1}">
              <a14:hiddenFill xmlns:a14="http://schemas.microsoft.com/office/drawing/2010/main">
                <a:solidFill>
                  <a:srgbClr val="FFFFFF"/>
                </a:solidFill>
              </a14:hiddenFill>
            </a:ext>
          </a:extLst>
        </p:spPr>
      </p:pic>
      <p:sp>
        <p:nvSpPr>
          <p:cNvPr id="1033" name="Cross 1032">
            <a:extLst>
              <a:ext uri="{FF2B5EF4-FFF2-40B4-BE49-F238E27FC236}">
                <a16:creationId xmlns:a16="http://schemas.microsoft.com/office/drawing/2014/main" id="{D6F182EB-F44A-974A-9658-0DE4252E4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5177"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6685E0E-0D11-CD46-BE7F-9339AAD81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49E6D296-BF46-08B8-6BB7-1F2E39E9E08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b="42477"/>
          <a:stretch/>
        </p:blipFill>
        <p:spPr>
          <a:xfrm>
            <a:off x="6794897" y="6165313"/>
            <a:ext cx="2817341" cy="534694"/>
          </a:xfrm>
          <a:prstGeom prst="rect">
            <a:avLst/>
          </a:prstGeom>
        </p:spPr>
      </p:pic>
      <p:pic>
        <p:nvPicPr>
          <p:cNvPr id="9" name="Image 8">
            <a:extLst>
              <a:ext uri="{FF2B5EF4-FFF2-40B4-BE49-F238E27FC236}">
                <a16:creationId xmlns:a16="http://schemas.microsoft.com/office/drawing/2014/main" id="{72538834-2BDD-36B3-4F6C-5D7ABC254D95}"/>
              </a:ext>
            </a:extLst>
          </p:cNvPr>
          <p:cNvPicPr>
            <a:picLocks noChangeAspect="1"/>
          </p:cNvPicPr>
          <p:nvPr/>
        </p:nvPicPr>
        <p:blipFill rotWithShape="1">
          <a:blip r:embed="rId6"/>
          <a:srcRect l="5394" t="22086" r="72571" b="24631"/>
          <a:stretch/>
        </p:blipFill>
        <p:spPr>
          <a:xfrm>
            <a:off x="10073127" y="6242666"/>
            <a:ext cx="1917618" cy="379988"/>
          </a:xfrm>
          <a:prstGeom prst="rect">
            <a:avLst/>
          </a:prstGeom>
        </p:spPr>
      </p:pic>
    </p:spTree>
    <p:extLst>
      <p:ext uri="{BB962C8B-B14F-4D97-AF65-F5344CB8AC3E}">
        <p14:creationId xmlns:p14="http://schemas.microsoft.com/office/powerpoint/2010/main" val="2422216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89EDC6CD-88A2-B5C5-1DAC-9E545F964193}"/>
              </a:ext>
            </a:extLst>
          </p:cNvPr>
          <p:cNvSpPr txBox="1"/>
          <p:nvPr/>
        </p:nvSpPr>
        <p:spPr>
          <a:xfrm>
            <a:off x="7370618" y="1868738"/>
            <a:ext cx="184731" cy="369332"/>
          </a:xfrm>
          <a:prstGeom prst="rect">
            <a:avLst/>
          </a:prstGeom>
          <a:noFill/>
        </p:spPr>
        <p:txBody>
          <a:bodyPr wrap="none" rtlCol="0">
            <a:spAutoFit/>
          </a:bodyPr>
          <a:lstStyle/>
          <a:p>
            <a:endParaRPr lang="fr-FR" dirty="0"/>
          </a:p>
        </p:txBody>
      </p:sp>
      <p:sp>
        <p:nvSpPr>
          <p:cNvPr id="17" name="ZoneTexte 16">
            <a:extLst>
              <a:ext uri="{FF2B5EF4-FFF2-40B4-BE49-F238E27FC236}">
                <a16:creationId xmlns:a16="http://schemas.microsoft.com/office/drawing/2014/main" id="{8D18B2B0-6967-9C9E-0FF9-A5B66FC403AE}"/>
              </a:ext>
            </a:extLst>
          </p:cNvPr>
          <p:cNvSpPr txBox="1"/>
          <p:nvPr/>
        </p:nvSpPr>
        <p:spPr>
          <a:xfrm>
            <a:off x="138544" y="96386"/>
            <a:ext cx="12261273" cy="584775"/>
          </a:xfrm>
          <a:prstGeom prst="rect">
            <a:avLst/>
          </a:prstGeom>
          <a:noFill/>
        </p:spPr>
        <p:txBody>
          <a:bodyPr wrap="square" rtlCol="0">
            <a:spAutoFit/>
          </a:bodyPr>
          <a:lstStyle/>
          <a:p>
            <a:r>
              <a:rPr lang="fr-FR" sz="3200" b="1" dirty="0"/>
              <a:t>Résultats principaux : impacts sur la gestion des parties prenantes</a:t>
            </a:r>
          </a:p>
        </p:txBody>
      </p:sp>
      <p:sp>
        <p:nvSpPr>
          <p:cNvPr id="19" name="Rectangle 18">
            <a:extLst>
              <a:ext uri="{FF2B5EF4-FFF2-40B4-BE49-F238E27FC236}">
                <a16:creationId xmlns:a16="http://schemas.microsoft.com/office/drawing/2014/main" id="{0C54D0B1-F672-4AE1-D782-885016E0E2AB}"/>
              </a:ext>
            </a:extLst>
          </p:cNvPr>
          <p:cNvSpPr/>
          <p:nvPr/>
        </p:nvSpPr>
        <p:spPr>
          <a:xfrm>
            <a:off x="240149" y="1085392"/>
            <a:ext cx="3657600" cy="2343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p>
          <a:p>
            <a:pPr algn="ctr"/>
            <a:r>
              <a:rPr lang="en-CA" sz="1600" b="1" dirty="0"/>
              <a:t>" Avec le BIM, nous </a:t>
            </a:r>
            <a:r>
              <a:rPr lang="en-CA" sz="1600" b="1" dirty="0" err="1"/>
              <a:t>avons</a:t>
            </a:r>
            <a:r>
              <a:rPr lang="en-CA" sz="1600" b="1" dirty="0"/>
              <a:t> </a:t>
            </a:r>
            <a:r>
              <a:rPr lang="en-CA" sz="1600" b="1" dirty="0" err="1"/>
              <a:t>pu</a:t>
            </a:r>
            <a:r>
              <a:rPr lang="en-CA" sz="1600" b="1" dirty="0"/>
              <a:t> faire </a:t>
            </a:r>
            <a:r>
              <a:rPr lang="en-CA" sz="1600" b="1" dirty="0" err="1"/>
              <a:t>une</a:t>
            </a:r>
            <a:r>
              <a:rPr lang="en-CA" sz="1600" b="1" dirty="0"/>
              <a:t> </a:t>
            </a:r>
            <a:r>
              <a:rPr lang="en-CA" sz="1600" b="1" dirty="0" err="1"/>
              <a:t>démonstration</a:t>
            </a:r>
            <a:r>
              <a:rPr lang="en-CA" sz="1600" b="1" dirty="0"/>
              <a:t> au début du </a:t>
            </a:r>
            <a:r>
              <a:rPr lang="en-CA" sz="1600" b="1" dirty="0" err="1"/>
              <a:t>projet</a:t>
            </a:r>
            <a:r>
              <a:rPr lang="en-CA" sz="1600" b="1" dirty="0"/>
              <a:t>. </a:t>
            </a:r>
            <a:r>
              <a:rPr lang="en-CA" sz="1600" b="1" dirty="0" err="1"/>
              <a:t>C'était</a:t>
            </a:r>
            <a:r>
              <a:rPr lang="en-CA" sz="1600" b="1" dirty="0"/>
              <a:t> </a:t>
            </a:r>
            <a:r>
              <a:rPr lang="en-CA" sz="1600" b="1" dirty="0" err="1"/>
              <a:t>notre</a:t>
            </a:r>
            <a:r>
              <a:rPr lang="en-CA" sz="1600" b="1" dirty="0"/>
              <a:t> principal </a:t>
            </a:r>
            <a:r>
              <a:rPr lang="en-CA" sz="1600" b="1" dirty="0" err="1"/>
              <a:t>outil</a:t>
            </a:r>
            <a:r>
              <a:rPr lang="en-CA" sz="1600" b="1" dirty="0"/>
              <a:t> de communication " (5B)</a:t>
            </a:r>
            <a:endParaRPr lang="fr-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20" name="Rectangle 19">
            <a:extLst>
              <a:ext uri="{FF2B5EF4-FFF2-40B4-BE49-F238E27FC236}">
                <a16:creationId xmlns:a16="http://schemas.microsoft.com/office/drawing/2014/main" id="{626AD4E1-2ACE-4E5F-C9C4-D8F0DE4E8F44}"/>
              </a:ext>
            </a:extLst>
          </p:cNvPr>
          <p:cNvSpPr/>
          <p:nvPr/>
        </p:nvSpPr>
        <p:spPr>
          <a:xfrm>
            <a:off x="240149" y="1085392"/>
            <a:ext cx="3657600" cy="109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endParaRPr lang="en-CA" dirty="0"/>
          </a:p>
          <a:p>
            <a:pPr algn="ctr"/>
            <a:r>
              <a:rPr lang="en-CA" b="1" i="1" dirty="0" err="1">
                <a:solidFill>
                  <a:schemeClr val="tx1"/>
                </a:solidFill>
              </a:rPr>
              <a:t>Supporte</a:t>
            </a:r>
            <a:r>
              <a:rPr lang="en-CA" b="1" i="1" dirty="0">
                <a:solidFill>
                  <a:schemeClr val="tx1"/>
                </a:solidFill>
              </a:rPr>
              <a:t> le </a:t>
            </a:r>
            <a:r>
              <a:rPr lang="en-CA" b="1" i="1" dirty="0" err="1">
                <a:solidFill>
                  <a:schemeClr val="tx1"/>
                </a:solidFill>
              </a:rPr>
              <a:t>transfert</a:t>
            </a:r>
            <a:r>
              <a:rPr lang="en-CA" b="1" i="1" dirty="0">
                <a:solidFill>
                  <a:schemeClr val="tx1"/>
                </a:solidFill>
              </a:rPr>
              <a:t> de savoir et la communication</a:t>
            </a:r>
          </a:p>
          <a:p>
            <a:pPr algn="ctr"/>
            <a:endParaRPr lang="en-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24" name="Rectangle 23">
            <a:extLst>
              <a:ext uri="{FF2B5EF4-FFF2-40B4-BE49-F238E27FC236}">
                <a16:creationId xmlns:a16="http://schemas.microsoft.com/office/drawing/2014/main" id="{6D5D57EF-B205-B423-B44C-7F2E82EC7F26}"/>
              </a:ext>
            </a:extLst>
          </p:cNvPr>
          <p:cNvSpPr/>
          <p:nvPr/>
        </p:nvSpPr>
        <p:spPr>
          <a:xfrm>
            <a:off x="4331857" y="1046670"/>
            <a:ext cx="3657600" cy="2343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p>
          <a:p>
            <a:pPr algn="ctr"/>
            <a:r>
              <a:rPr lang="en-CA" sz="1600" b="1" dirty="0"/>
              <a:t>"Il y a encore un </a:t>
            </a:r>
            <a:r>
              <a:rPr lang="en-CA" sz="1600" b="1" dirty="0" err="1"/>
              <a:t>flou</a:t>
            </a:r>
            <a:r>
              <a:rPr lang="en-CA" sz="1600" b="1" dirty="0"/>
              <a:t> </a:t>
            </a:r>
            <a:r>
              <a:rPr lang="en-CA" sz="1600" b="1" dirty="0" err="1"/>
              <a:t>autour</a:t>
            </a:r>
            <a:r>
              <a:rPr lang="en-CA" sz="1600" b="1" dirty="0"/>
              <a:t> des </a:t>
            </a:r>
            <a:r>
              <a:rPr lang="en-CA" sz="1600" b="1" dirty="0" err="1"/>
              <a:t>responsabilités</a:t>
            </a:r>
            <a:r>
              <a:rPr lang="en-CA" sz="1600" b="1" dirty="0"/>
              <a:t> et de </a:t>
            </a:r>
            <a:r>
              <a:rPr lang="en-CA" sz="1600" b="1" dirty="0" err="1"/>
              <a:t>ce</a:t>
            </a:r>
            <a:r>
              <a:rPr lang="en-CA" sz="1600" b="1" dirty="0"/>
              <a:t> qui </a:t>
            </a:r>
            <a:r>
              <a:rPr lang="en-CA" sz="1600" b="1" dirty="0" err="1"/>
              <a:t>est</a:t>
            </a:r>
            <a:r>
              <a:rPr lang="en-CA" sz="1600" b="1" dirty="0"/>
              <a:t> </a:t>
            </a:r>
            <a:r>
              <a:rPr lang="en-CA" sz="1600" b="1" dirty="0" err="1"/>
              <a:t>demandé</a:t>
            </a:r>
            <a:r>
              <a:rPr lang="en-CA" sz="1600" b="1" dirty="0"/>
              <a:t> </a:t>
            </a:r>
            <a:r>
              <a:rPr lang="en-CA" sz="1600" b="1" dirty="0" err="1"/>
              <a:t>à</a:t>
            </a:r>
            <a:r>
              <a:rPr lang="en-CA" sz="1600" b="1" dirty="0"/>
              <a:t> </a:t>
            </a:r>
            <a:r>
              <a:rPr lang="en-CA" sz="1600" b="1" dirty="0" err="1"/>
              <a:t>chacun</a:t>
            </a:r>
            <a:r>
              <a:rPr lang="en-CA" sz="1600" b="1" dirty="0"/>
              <a:t>". (5A)</a:t>
            </a:r>
            <a:endParaRPr lang="fr-CA"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25" name="Rectangle 24">
            <a:extLst>
              <a:ext uri="{FF2B5EF4-FFF2-40B4-BE49-F238E27FC236}">
                <a16:creationId xmlns:a16="http://schemas.microsoft.com/office/drawing/2014/main" id="{B449FB32-F6C8-010E-5567-AE90BD0A4D79}"/>
              </a:ext>
            </a:extLst>
          </p:cNvPr>
          <p:cNvSpPr/>
          <p:nvPr/>
        </p:nvSpPr>
        <p:spPr>
          <a:xfrm>
            <a:off x="8423564" y="1046670"/>
            <a:ext cx="3657600" cy="2343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p>
          <a:p>
            <a:pPr lvl="0" algn="ctr">
              <a:defRPr/>
            </a:pPr>
            <a:r>
              <a:rPr lang="fr-CA" sz="1600" b="1" i="1" dirty="0">
                <a:solidFill>
                  <a:schemeClr val="bg1"/>
                </a:solidFill>
              </a:rPr>
              <a:t>" Avec les ateliers de coordination BIM, toutes les parties prenantes sont présentes ; nous collaborons tous ensemble sur un problème " (2A). </a:t>
            </a:r>
            <a:endParaRPr lang="fr-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27" name="Rectangle 26">
            <a:extLst>
              <a:ext uri="{FF2B5EF4-FFF2-40B4-BE49-F238E27FC236}">
                <a16:creationId xmlns:a16="http://schemas.microsoft.com/office/drawing/2014/main" id="{79765318-02A4-F836-23D9-254112DAF03D}"/>
              </a:ext>
            </a:extLst>
          </p:cNvPr>
          <p:cNvSpPr/>
          <p:nvPr/>
        </p:nvSpPr>
        <p:spPr>
          <a:xfrm>
            <a:off x="4331857" y="1046669"/>
            <a:ext cx="3657600" cy="109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endParaRPr lang="en-CA" b="1" i="1" dirty="0">
              <a:solidFill>
                <a:schemeClr val="tx1"/>
              </a:solidFill>
            </a:endParaRPr>
          </a:p>
          <a:p>
            <a:pPr algn="ctr"/>
            <a:r>
              <a:rPr lang="fr-CA" b="1" i="1" dirty="0">
                <a:solidFill>
                  <a:schemeClr val="tx1"/>
                </a:solidFill>
              </a:rPr>
              <a:t>Redéfinition des rôles et responsabilités</a:t>
            </a:r>
          </a:p>
          <a:p>
            <a:pPr algn="ctr"/>
            <a:endParaRPr lang="en-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28" name="Rectangle 27">
            <a:extLst>
              <a:ext uri="{FF2B5EF4-FFF2-40B4-BE49-F238E27FC236}">
                <a16:creationId xmlns:a16="http://schemas.microsoft.com/office/drawing/2014/main" id="{AABB8BEB-1C5F-DFB0-D0CF-4202C51801B7}"/>
              </a:ext>
            </a:extLst>
          </p:cNvPr>
          <p:cNvSpPr/>
          <p:nvPr/>
        </p:nvSpPr>
        <p:spPr>
          <a:xfrm>
            <a:off x="8423564" y="1046670"/>
            <a:ext cx="3657600" cy="109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endParaRPr lang="en-CA" dirty="0"/>
          </a:p>
          <a:p>
            <a:pPr algn="ctr"/>
            <a:r>
              <a:rPr lang="fr-CA" b="1" i="1" dirty="0">
                <a:solidFill>
                  <a:schemeClr val="tx1"/>
                </a:solidFill>
              </a:rPr>
              <a:t>Développement de l’expertise et des compétences interpersonnelles</a:t>
            </a:r>
            <a:endParaRPr lang="fr-CA"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29" name="Rectangle 28">
            <a:extLst>
              <a:ext uri="{FF2B5EF4-FFF2-40B4-BE49-F238E27FC236}">
                <a16:creationId xmlns:a16="http://schemas.microsoft.com/office/drawing/2014/main" id="{AF549669-44F6-754A-010A-19C89B7B5D02}"/>
              </a:ext>
            </a:extLst>
          </p:cNvPr>
          <p:cNvSpPr/>
          <p:nvPr/>
        </p:nvSpPr>
        <p:spPr>
          <a:xfrm>
            <a:off x="1789548" y="4009604"/>
            <a:ext cx="3657600" cy="2343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b="1" dirty="0"/>
          </a:p>
          <a:p>
            <a:pPr algn="ctr"/>
            <a:r>
              <a:rPr lang="en-CA" sz="1600" b="1" dirty="0"/>
              <a:t>"Il y a </a:t>
            </a:r>
            <a:r>
              <a:rPr lang="en-CA" sz="1600" b="1" dirty="0" err="1"/>
              <a:t>tellement</a:t>
            </a:r>
            <a:r>
              <a:rPr lang="en-CA" sz="1600" b="1" dirty="0"/>
              <a:t> </a:t>
            </a:r>
            <a:r>
              <a:rPr lang="en-CA" sz="1600" b="1" dirty="0" err="1"/>
              <a:t>d'éléments</a:t>
            </a:r>
            <a:r>
              <a:rPr lang="en-CA" sz="1600" b="1" dirty="0"/>
              <a:t> dans un </a:t>
            </a:r>
            <a:r>
              <a:rPr lang="en-CA" sz="1600" b="1" dirty="0" err="1"/>
              <a:t>projet</a:t>
            </a:r>
            <a:r>
              <a:rPr lang="en-CA" sz="1600" b="1" dirty="0"/>
              <a:t>. On ne </a:t>
            </a:r>
            <a:r>
              <a:rPr lang="en-CA" sz="1600" b="1" dirty="0" err="1"/>
              <a:t>peut</a:t>
            </a:r>
            <a:r>
              <a:rPr lang="en-CA" sz="1600" b="1" dirty="0"/>
              <a:t> pas tout </a:t>
            </a:r>
            <a:r>
              <a:rPr lang="en-CA" sz="1600" b="1" dirty="0" err="1"/>
              <a:t>mettre</a:t>
            </a:r>
            <a:r>
              <a:rPr lang="en-CA" sz="1600" b="1" dirty="0"/>
              <a:t> dans un </a:t>
            </a:r>
            <a:r>
              <a:rPr lang="en-CA" sz="1600" b="1" dirty="0" err="1"/>
              <a:t>modèle</a:t>
            </a:r>
            <a:r>
              <a:rPr lang="en-CA" sz="1600" b="1" dirty="0"/>
              <a:t> et ensuite faire des séances </a:t>
            </a:r>
            <a:r>
              <a:rPr lang="en-CA" sz="1600" b="1" dirty="0" err="1"/>
              <a:t>d'interférence</a:t>
            </a:r>
            <a:r>
              <a:rPr lang="en-CA" sz="1600" b="1" dirty="0"/>
              <a:t> avec </a:t>
            </a:r>
            <a:r>
              <a:rPr lang="en-CA" sz="1600" b="1" dirty="0" err="1"/>
              <a:t>tous</a:t>
            </a:r>
            <a:r>
              <a:rPr lang="en-CA" sz="1600" b="1" dirty="0"/>
              <a:t> les </a:t>
            </a:r>
            <a:r>
              <a:rPr lang="en-CA" sz="1600" b="1" dirty="0" err="1"/>
              <a:t>éléments</a:t>
            </a:r>
            <a:r>
              <a:rPr lang="en-CA" sz="1600" b="1" dirty="0"/>
              <a:t>." (1B)</a:t>
            </a:r>
          </a:p>
          <a:p>
            <a:pPr algn="ctr"/>
            <a:endParaRPr lang="fr-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30" name="Rectangle 29">
            <a:extLst>
              <a:ext uri="{FF2B5EF4-FFF2-40B4-BE49-F238E27FC236}">
                <a16:creationId xmlns:a16="http://schemas.microsoft.com/office/drawing/2014/main" id="{5A2B3D3B-0BF7-1FA6-BF84-97F12A32FC3B}"/>
              </a:ext>
            </a:extLst>
          </p:cNvPr>
          <p:cNvSpPr/>
          <p:nvPr/>
        </p:nvSpPr>
        <p:spPr>
          <a:xfrm>
            <a:off x="1789548" y="4021522"/>
            <a:ext cx="3657600" cy="109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endParaRPr lang="en-CA" dirty="0"/>
          </a:p>
          <a:p>
            <a:pPr algn="ctr"/>
            <a:r>
              <a:rPr lang="fr-CA" b="1" i="1" dirty="0">
                <a:solidFill>
                  <a:schemeClr val="tx1"/>
                </a:solidFill>
              </a:rPr>
              <a:t>Accroissement du temps et de l’effort</a:t>
            </a:r>
            <a:endParaRPr lang="fr-CA"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31" name="Rectangle 30">
            <a:extLst>
              <a:ext uri="{FF2B5EF4-FFF2-40B4-BE49-F238E27FC236}">
                <a16:creationId xmlns:a16="http://schemas.microsoft.com/office/drawing/2014/main" id="{CFBFEFB5-F90E-0045-FA81-1D3313D11F1C}"/>
              </a:ext>
            </a:extLst>
          </p:cNvPr>
          <p:cNvSpPr/>
          <p:nvPr/>
        </p:nvSpPr>
        <p:spPr>
          <a:xfrm>
            <a:off x="6096000" y="4001343"/>
            <a:ext cx="3657600" cy="2351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cs typeface="Times New Roman" panose="02020603050405020304" pitchFamily="18" charset="0"/>
            </a:endParaRPr>
          </a:p>
          <a:p>
            <a:pPr algn="ctr"/>
            <a:r>
              <a:rPr lang="en-CA" sz="1600" b="1" dirty="0"/>
              <a:t>" Au début de la </a:t>
            </a:r>
            <a:r>
              <a:rPr lang="en-CA" sz="1600" b="1" dirty="0" err="1"/>
              <a:t>modélisation</a:t>
            </a:r>
            <a:r>
              <a:rPr lang="en-CA" sz="1600" b="1" dirty="0"/>
              <a:t>, il faut savoir qui </a:t>
            </a:r>
            <a:r>
              <a:rPr lang="en-CA" sz="1600" b="1" dirty="0" err="1"/>
              <a:t>est</a:t>
            </a:r>
            <a:r>
              <a:rPr lang="en-CA" sz="1600" b="1" dirty="0"/>
              <a:t> chargé de </a:t>
            </a:r>
            <a:r>
              <a:rPr lang="en-CA" sz="1600" b="1" dirty="0" err="1"/>
              <a:t>résoudre</a:t>
            </a:r>
            <a:r>
              <a:rPr lang="en-CA" sz="1600" b="1" dirty="0"/>
              <a:t> les </a:t>
            </a:r>
            <a:r>
              <a:rPr lang="en-CA" sz="1600" b="1" dirty="0" err="1"/>
              <a:t>interférences</a:t>
            </a:r>
            <a:r>
              <a:rPr lang="en-CA" sz="1600" b="1" dirty="0"/>
              <a:t> de </a:t>
            </a:r>
            <a:r>
              <a:rPr lang="en-CA" sz="1600" b="1" dirty="0" err="1"/>
              <a:t>tel</a:t>
            </a:r>
            <a:r>
              <a:rPr lang="en-CA" sz="1600" b="1" dirty="0"/>
              <a:t> </a:t>
            </a:r>
            <a:r>
              <a:rPr lang="en-CA" sz="1600" b="1" dirty="0" err="1"/>
              <a:t>ou</a:t>
            </a:r>
            <a:r>
              <a:rPr lang="en-CA" sz="1600" b="1" dirty="0"/>
              <a:t> </a:t>
            </a:r>
            <a:r>
              <a:rPr lang="en-CA" sz="1600" b="1" dirty="0" err="1"/>
              <a:t>tel</a:t>
            </a:r>
            <a:r>
              <a:rPr lang="en-CA" sz="1600" b="1" dirty="0"/>
              <a:t> </a:t>
            </a:r>
            <a:r>
              <a:rPr lang="en-CA" sz="1600" b="1" dirty="0" err="1"/>
              <a:t>élément</a:t>
            </a:r>
            <a:r>
              <a:rPr lang="en-CA" sz="1600" b="1" dirty="0"/>
              <a:t> avec </a:t>
            </a:r>
            <a:r>
              <a:rPr lang="en-CA" sz="1600" b="1" dirty="0" err="1"/>
              <a:t>tel</a:t>
            </a:r>
            <a:r>
              <a:rPr lang="en-CA" sz="1600" b="1" dirty="0"/>
              <a:t> </a:t>
            </a:r>
            <a:r>
              <a:rPr lang="en-CA" sz="1600" b="1" dirty="0" err="1"/>
              <a:t>ou</a:t>
            </a:r>
            <a:r>
              <a:rPr lang="en-CA" sz="1600" b="1" dirty="0"/>
              <a:t> </a:t>
            </a:r>
            <a:r>
              <a:rPr lang="en-CA" sz="1600" b="1" dirty="0" err="1"/>
              <a:t>tel</a:t>
            </a:r>
            <a:r>
              <a:rPr lang="en-CA" sz="1600" b="1" dirty="0"/>
              <a:t> </a:t>
            </a:r>
            <a:r>
              <a:rPr lang="en-CA" sz="1600" b="1" dirty="0" err="1"/>
              <a:t>autre</a:t>
            </a:r>
            <a:r>
              <a:rPr lang="en-CA" sz="1600" b="1" dirty="0"/>
              <a:t>. "(3B)</a:t>
            </a:r>
            <a:endParaRPr lang="fr-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34" name="Rectangle 33">
            <a:extLst>
              <a:ext uri="{FF2B5EF4-FFF2-40B4-BE49-F238E27FC236}">
                <a16:creationId xmlns:a16="http://schemas.microsoft.com/office/drawing/2014/main" id="{642C3A45-9CA4-87E8-F94E-F2EE259DC08B}"/>
              </a:ext>
            </a:extLst>
          </p:cNvPr>
          <p:cNvSpPr/>
          <p:nvPr/>
        </p:nvSpPr>
        <p:spPr>
          <a:xfrm>
            <a:off x="6096000" y="4009605"/>
            <a:ext cx="3657600" cy="109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fr-CA" b="1" i="1" dirty="0">
                <a:solidFill>
                  <a:schemeClr val="tx1"/>
                </a:solidFill>
              </a:rPr>
              <a:t>Collaboration de plus en plus complexe</a:t>
            </a:r>
            <a:endParaRPr lang="fr-CA"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36" name="Rectangle 35">
            <a:extLst>
              <a:ext uri="{FF2B5EF4-FFF2-40B4-BE49-F238E27FC236}">
                <a16:creationId xmlns:a16="http://schemas.microsoft.com/office/drawing/2014/main" id="{FB3FA9C9-1A0F-C95F-9E50-910CF8324F8C}"/>
              </a:ext>
            </a:extLst>
          </p:cNvPr>
          <p:cNvSpPr/>
          <p:nvPr/>
        </p:nvSpPr>
        <p:spPr>
          <a:xfrm>
            <a:off x="9753600" y="721622"/>
            <a:ext cx="1528073" cy="320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2600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89EDC6CD-88A2-B5C5-1DAC-9E545F964193}"/>
              </a:ext>
            </a:extLst>
          </p:cNvPr>
          <p:cNvSpPr txBox="1"/>
          <p:nvPr/>
        </p:nvSpPr>
        <p:spPr>
          <a:xfrm>
            <a:off x="7370618" y="1868738"/>
            <a:ext cx="184731" cy="369332"/>
          </a:xfrm>
          <a:prstGeom prst="rect">
            <a:avLst/>
          </a:prstGeom>
          <a:noFill/>
        </p:spPr>
        <p:txBody>
          <a:bodyPr wrap="none" rtlCol="0">
            <a:spAutoFit/>
          </a:bodyPr>
          <a:lstStyle/>
          <a:p>
            <a:endParaRPr lang="fr-FR" dirty="0"/>
          </a:p>
        </p:txBody>
      </p:sp>
      <p:sp>
        <p:nvSpPr>
          <p:cNvPr id="17" name="ZoneTexte 16">
            <a:extLst>
              <a:ext uri="{FF2B5EF4-FFF2-40B4-BE49-F238E27FC236}">
                <a16:creationId xmlns:a16="http://schemas.microsoft.com/office/drawing/2014/main" id="{8D18B2B0-6967-9C9E-0FF9-A5B66FC403AE}"/>
              </a:ext>
            </a:extLst>
          </p:cNvPr>
          <p:cNvSpPr txBox="1"/>
          <p:nvPr/>
        </p:nvSpPr>
        <p:spPr>
          <a:xfrm>
            <a:off x="0" y="211544"/>
            <a:ext cx="12261273" cy="584775"/>
          </a:xfrm>
          <a:prstGeom prst="rect">
            <a:avLst/>
          </a:prstGeom>
          <a:noFill/>
        </p:spPr>
        <p:txBody>
          <a:bodyPr wrap="square" rtlCol="0">
            <a:spAutoFit/>
          </a:bodyPr>
          <a:lstStyle/>
          <a:p>
            <a:r>
              <a:rPr lang="fr-FR" sz="3200" b="1" dirty="0"/>
              <a:t>Résultats principaux : impacts sur la prise de décision collaborative</a:t>
            </a:r>
          </a:p>
        </p:txBody>
      </p:sp>
      <p:sp>
        <p:nvSpPr>
          <p:cNvPr id="19" name="Rectangle 18">
            <a:extLst>
              <a:ext uri="{FF2B5EF4-FFF2-40B4-BE49-F238E27FC236}">
                <a16:creationId xmlns:a16="http://schemas.microsoft.com/office/drawing/2014/main" id="{0C54D0B1-F672-4AE1-D782-885016E0E2AB}"/>
              </a:ext>
            </a:extLst>
          </p:cNvPr>
          <p:cNvSpPr/>
          <p:nvPr/>
        </p:nvSpPr>
        <p:spPr>
          <a:xfrm>
            <a:off x="240149" y="1085392"/>
            <a:ext cx="3657600" cy="2446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CA" sz="1600" b="1" dirty="0"/>
              <a:t>« </a:t>
            </a:r>
            <a:r>
              <a:rPr lang="fr-CA" sz="1600" b="1" dirty="0">
                <a:effectLst/>
              </a:rPr>
              <a:t>L’information, je pense que c’est le principal enjeu dans la prise de </a:t>
            </a:r>
            <a:r>
              <a:rPr lang="fr-CA" sz="1600" b="1" dirty="0" err="1">
                <a:effectLst/>
              </a:rPr>
              <a:t>décision</a:t>
            </a:r>
            <a:r>
              <a:rPr lang="fr-CA" sz="1600" b="1" dirty="0">
                <a:effectLst/>
              </a:rPr>
              <a:t> et le BIM apporte un meilleur </a:t>
            </a:r>
            <a:r>
              <a:rPr lang="fr-CA" sz="1600" b="1" dirty="0" err="1">
                <a:effectLst/>
              </a:rPr>
              <a:t>accès</a:t>
            </a:r>
            <a:r>
              <a:rPr lang="fr-CA" sz="1600" b="1" dirty="0">
                <a:effectLst/>
              </a:rPr>
              <a:t> à cette information-là. » (2A) </a:t>
            </a:r>
            <a:endParaRPr lang="fr-CA" sz="1600" b="1" dirty="0"/>
          </a:p>
          <a:p>
            <a:pPr algn="ctr"/>
            <a:endParaRPr lang="fr-FR" dirty="0"/>
          </a:p>
        </p:txBody>
      </p:sp>
      <p:sp>
        <p:nvSpPr>
          <p:cNvPr id="20" name="Rectangle 19">
            <a:extLst>
              <a:ext uri="{FF2B5EF4-FFF2-40B4-BE49-F238E27FC236}">
                <a16:creationId xmlns:a16="http://schemas.microsoft.com/office/drawing/2014/main" id="{626AD4E1-2ACE-4E5F-C9C4-D8F0DE4E8F44}"/>
              </a:ext>
            </a:extLst>
          </p:cNvPr>
          <p:cNvSpPr/>
          <p:nvPr/>
        </p:nvSpPr>
        <p:spPr>
          <a:xfrm>
            <a:off x="240149" y="1085392"/>
            <a:ext cx="3657600" cy="109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endParaRPr lang="en-CA" dirty="0"/>
          </a:p>
          <a:p>
            <a:pPr algn="ctr"/>
            <a:r>
              <a:rPr lang="en-CA" b="1" i="1" dirty="0" err="1">
                <a:solidFill>
                  <a:schemeClr val="tx1"/>
                </a:solidFill>
              </a:rPr>
              <a:t>Disponibilité</a:t>
            </a:r>
            <a:r>
              <a:rPr lang="en-CA" b="1" i="1" dirty="0">
                <a:solidFill>
                  <a:schemeClr val="tx1"/>
                </a:solidFill>
              </a:rPr>
              <a:t> et visualisation de </a:t>
            </a:r>
            <a:r>
              <a:rPr lang="en-CA" b="1" i="1" dirty="0" err="1">
                <a:solidFill>
                  <a:schemeClr val="tx1"/>
                </a:solidFill>
              </a:rPr>
              <a:t>l’information</a:t>
            </a:r>
            <a:endParaRPr lang="en-CA" b="1" i="1" dirty="0">
              <a:solidFill>
                <a:schemeClr val="tx1"/>
              </a:solidFill>
            </a:endParaRPr>
          </a:p>
          <a:p>
            <a:pPr algn="ctr"/>
            <a:endParaRPr lang="en-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24" name="Rectangle 23">
            <a:extLst>
              <a:ext uri="{FF2B5EF4-FFF2-40B4-BE49-F238E27FC236}">
                <a16:creationId xmlns:a16="http://schemas.microsoft.com/office/drawing/2014/main" id="{6D5D57EF-B205-B423-B44C-7F2E82EC7F26}"/>
              </a:ext>
            </a:extLst>
          </p:cNvPr>
          <p:cNvSpPr/>
          <p:nvPr/>
        </p:nvSpPr>
        <p:spPr>
          <a:xfrm>
            <a:off x="4202482" y="3544826"/>
            <a:ext cx="3787036" cy="253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b="1" dirty="0"/>
          </a:p>
          <a:p>
            <a:pPr algn="ctr"/>
            <a:endParaRPr lang="fr-CA" sz="1600" b="1" dirty="0"/>
          </a:p>
          <a:p>
            <a:pPr algn="ctr"/>
            <a:endParaRPr lang="fr-CA" sz="1600" b="1" dirty="0"/>
          </a:p>
          <a:p>
            <a:pPr algn="ctr"/>
            <a:endParaRPr lang="fr-CA" sz="1600" b="1" dirty="0"/>
          </a:p>
          <a:p>
            <a:pPr algn="ctr"/>
            <a:r>
              <a:rPr lang="fr-CA" sz="1600" b="1" dirty="0"/>
              <a:t>« </a:t>
            </a:r>
            <a:r>
              <a:rPr lang="fr-CA" sz="1600" b="1" dirty="0" err="1">
                <a:effectLst/>
              </a:rPr>
              <a:t>Ça</a:t>
            </a:r>
            <a:r>
              <a:rPr lang="fr-CA" sz="1600" b="1" dirty="0">
                <a:effectLst/>
              </a:rPr>
              <a:t> nous permet de venir faire une </a:t>
            </a:r>
            <a:r>
              <a:rPr lang="fr-CA" sz="1600" b="1" dirty="0" err="1">
                <a:effectLst/>
              </a:rPr>
              <a:t>première</a:t>
            </a:r>
            <a:r>
              <a:rPr lang="fr-CA" sz="1600" b="1" dirty="0">
                <a:effectLst/>
              </a:rPr>
              <a:t> </a:t>
            </a:r>
            <a:r>
              <a:rPr lang="fr-CA" sz="1600" b="1" dirty="0" err="1">
                <a:effectLst/>
              </a:rPr>
              <a:t>vérification</a:t>
            </a:r>
            <a:r>
              <a:rPr lang="fr-CA" sz="1600" b="1" dirty="0">
                <a:effectLst/>
              </a:rPr>
              <a:t> pour voir si cette </a:t>
            </a:r>
            <a:r>
              <a:rPr lang="fr-CA" sz="1600" b="1" dirty="0" err="1">
                <a:effectLst/>
              </a:rPr>
              <a:t>décision</a:t>
            </a:r>
            <a:r>
              <a:rPr lang="fr-CA" sz="1600" b="1" dirty="0">
                <a:effectLst/>
              </a:rPr>
              <a:t> ou ce changement-là va impliquer des choses trop importantes de leur </a:t>
            </a:r>
            <a:r>
              <a:rPr lang="fr-CA" sz="1600" b="1" dirty="0" err="1">
                <a:effectLst/>
              </a:rPr>
              <a:t>côte</a:t>
            </a:r>
            <a:r>
              <a:rPr lang="fr-CA" sz="1600" b="1" dirty="0">
                <a:effectLst/>
              </a:rPr>
              <a:t>́. » (3B) </a:t>
            </a:r>
            <a:endParaRPr lang="fr-CA" sz="1600" b="1" dirty="0"/>
          </a:p>
        </p:txBody>
      </p:sp>
      <p:sp>
        <p:nvSpPr>
          <p:cNvPr id="25" name="Rectangle 24">
            <a:extLst>
              <a:ext uri="{FF2B5EF4-FFF2-40B4-BE49-F238E27FC236}">
                <a16:creationId xmlns:a16="http://schemas.microsoft.com/office/drawing/2014/main" id="{B449FB32-F6C8-010E-5567-AE90BD0A4D79}"/>
              </a:ext>
            </a:extLst>
          </p:cNvPr>
          <p:cNvSpPr/>
          <p:nvPr/>
        </p:nvSpPr>
        <p:spPr>
          <a:xfrm>
            <a:off x="8423564" y="1292891"/>
            <a:ext cx="3657600" cy="2239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600" b="1" dirty="0"/>
          </a:p>
          <a:p>
            <a:pPr algn="ctr">
              <a:defRPr/>
            </a:pPr>
            <a:r>
              <a:rPr lang="fr-CA" sz="1600" b="1" dirty="0">
                <a:effectLst/>
              </a:rPr>
              <a:t>« Pour prendre des </a:t>
            </a:r>
            <a:r>
              <a:rPr lang="fr-CA" sz="1600" b="1" dirty="0" err="1">
                <a:effectLst/>
              </a:rPr>
              <a:t>décisions</a:t>
            </a:r>
            <a:r>
              <a:rPr lang="fr-CA" sz="1600" b="1" dirty="0">
                <a:effectLst/>
              </a:rPr>
              <a:t> en fonction des maquettes du BIM, il faut bien </a:t>
            </a:r>
            <a:r>
              <a:rPr lang="fr-CA" sz="1600" b="1" dirty="0" err="1">
                <a:effectLst/>
              </a:rPr>
              <a:t>connaître</a:t>
            </a:r>
            <a:r>
              <a:rPr lang="fr-CA" sz="1600" b="1" dirty="0">
                <a:effectLst/>
              </a:rPr>
              <a:t> l’outil de travail bien </a:t>
            </a:r>
            <a:r>
              <a:rPr lang="fr-CA" sz="1600" b="1" dirty="0" err="1">
                <a:effectLst/>
              </a:rPr>
              <a:t>sûr</a:t>
            </a:r>
            <a:r>
              <a:rPr lang="fr-CA" sz="1600" b="1" dirty="0">
                <a:effectLst/>
              </a:rPr>
              <a:t>. J’ai trouvé que ce n’</a:t>
            </a:r>
            <a:r>
              <a:rPr lang="fr-CA" sz="1600" b="1" dirty="0" err="1">
                <a:effectLst/>
              </a:rPr>
              <a:t>était</a:t>
            </a:r>
            <a:r>
              <a:rPr lang="fr-CA" sz="1600" b="1" dirty="0">
                <a:effectLst/>
              </a:rPr>
              <a:t> pas le cas pour la </a:t>
            </a:r>
            <a:r>
              <a:rPr lang="fr-CA" sz="1600" b="1" dirty="0" err="1">
                <a:effectLst/>
              </a:rPr>
              <a:t>majorite</a:t>
            </a:r>
            <a:r>
              <a:rPr lang="fr-CA" sz="1600" b="1" dirty="0">
                <a:effectLst/>
              </a:rPr>
              <a:t>́ des usagers. » (2B)</a:t>
            </a:r>
            <a:endParaRPr lang="fr-CA" sz="1600" b="1" dirty="0">
              <a:ea typeface="Times New Roman" panose="02020603050405020304" pitchFamily="18" charset="0"/>
              <a:cs typeface="Times New Roman" panose="02020603050405020304" pitchFamily="18" charset="0"/>
            </a:endParaRPr>
          </a:p>
          <a:p>
            <a:pPr algn="ctr"/>
            <a:endParaRPr lang="fr-FR" dirty="0"/>
          </a:p>
        </p:txBody>
      </p:sp>
      <p:sp>
        <p:nvSpPr>
          <p:cNvPr id="27" name="Rectangle 26">
            <a:extLst>
              <a:ext uri="{FF2B5EF4-FFF2-40B4-BE49-F238E27FC236}">
                <a16:creationId xmlns:a16="http://schemas.microsoft.com/office/drawing/2014/main" id="{79765318-02A4-F836-23D9-254112DAF03D}"/>
              </a:ext>
            </a:extLst>
          </p:cNvPr>
          <p:cNvSpPr/>
          <p:nvPr/>
        </p:nvSpPr>
        <p:spPr>
          <a:xfrm>
            <a:off x="4202482" y="3507248"/>
            <a:ext cx="3787036" cy="109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endParaRPr lang="en-CA" b="1" i="1" dirty="0">
              <a:solidFill>
                <a:schemeClr val="tx1"/>
              </a:solidFill>
            </a:endParaRPr>
          </a:p>
          <a:p>
            <a:pPr algn="ctr"/>
            <a:r>
              <a:rPr lang="fr-CA" b="1" i="1" dirty="0">
                <a:solidFill>
                  <a:schemeClr val="tx1"/>
                </a:solidFill>
              </a:rPr>
              <a:t>Décisions préventives et vérification de l’impact des décisions</a:t>
            </a:r>
            <a:endParaRPr lang="en-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28" name="Rectangle 27">
            <a:extLst>
              <a:ext uri="{FF2B5EF4-FFF2-40B4-BE49-F238E27FC236}">
                <a16:creationId xmlns:a16="http://schemas.microsoft.com/office/drawing/2014/main" id="{AABB8BEB-1C5F-DFB0-D0CF-4202C51801B7}"/>
              </a:ext>
            </a:extLst>
          </p:cNvPr>
          <p:cNvSpPr/>
          <p:nvPr/>
        </p:nvSpPr>
        <p:spPr>
          <a:xfrm>
            <a:off x="8423564" y="1046670"/>
            <a:ext cx="3657600" cy="109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fr-CA" b="1" i="1" dirty="0">
                <a:solidFill>
                  <a:schemeClr val="tx1"/>
                </a:solidFill>
              </a:rPr>
              <a:t>Différents niveaux de compréhension des informations du BIM</a:t>
            </a:r>
            <a:endParaRPr lang="en-CA"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dirty="0"/>
          </a:p>
        </p:txBody>
      </p:sp>
      <p:sp>
        <p:nvSpPr>
          <p:cNvPr id="36" name="Rectangle 35">
            <a:extLst>
              <a:ext uri="{FF2B5EF4-FFF2-40B4-BE49-F238E27FC236}">
                <a16:creationId xmlns:a16="http://schemas.microsoft.com/office/drawing/2014/main" id="{FB3FA9C9-1A0F-C95F-9E50-910CF8324F8C}"/>
              </a:ext>
            </a:extLst>
          </p:cNvPr>
          <p:cNvSpPr/>
          <p:nvPr/>
        </p:nvSpPr>
        <p:spPr>
          <a:xfrm>
            <a:off x="9753600" y="721622"/>
            <a:ext cx="1528073" cy="320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0157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A45DFBF3-D04F-2AD1-CE54-8D57D8C7D7E0}"/>
              </a:ext>
            </a:extLst>
          </p:cNvPr>
          <p:cNvSpPr txBox="1"/>
          <p:nvPr/>
        </p:nvSpPr>
        <p:spPr>
          <a:xfrm>
            <a:off x="241176" y="0"/>
            <a:ext cx="10601135" cy="2722164"/>
          </a:xfrm>
          <a:prstGeom prst="rect">
            <a:avLst/>
          </a:prstGeom>
        </p:spPr>
        <p:txBody>
          <a:bodyPr vert="horz" lIns="91440" tIns="45720" rIns="91440" bIns="45720" rtlCol="0" anchor="t">
            <a:normAutofit/>
          </a:bodyPr>
          <a:lstStyle/>
          <a:p>
            <a:pPr>
              <a:spcBef>
                <a:spcPct val="0"/>
              </a:spcBef>
              <a:spcAft>
                <a:spcPts val="600"/>
              </a:spcAft>
            </a:pPr>
            <a:r>
              <a:rPr lang="en-US" sz="4800" spc="-150" dirty="0" err="1">
                <a:latin typeface="+mj-lt"/>
                <a:ea typeface="+mj-ea"/>
                <a:cs typeface="+mj-cs"/>
              </a:rPr>
              <a:t>Bénéfices</a:t>
            </a:r>
            <a:r>
              <a:rPr lang="en-US" sz="4800" spc="-150" dirty="0">
                <a:latin typeface="+mj-lt"/>
                <a:ea typeface="+mj-ea"/>
                <a:cs typeface="+mj-cs"/>
              </a:rPr>
              <a:t> et </a:t>
            </a:r>
            <a:r>
              <a:rPr lang="en-US" sz="4800" spc="-150" dirty="0" err="1">
                <a:latin typeface="+mj-lt"/>
                <a:ea typeface="+mj-ea"/>
                <a:cs typeface="+mj-cs"/>
              </a:rPr>
              <a:t>incovénients</a:t>
            </a:r>
            <a:r>
              <a:rPr lang="en-US" sz="4800" spc="-150" dirty="0">
                <a:latin typeface="+mj-lt"/>
                <a:ea typeface="+mj-ea"/>
                <a:cs typeface="+mj-cs"/>
              </a:rPr>
              <a:t> </a:t>
            </a:r>
            <a:r>
              <a:rPr lang="en-US" sz="4800" spc="-150" dirty="0" err="1">
                <a:latin typeface="+mj-lt"/>
                <a:ea typeface="+mj-ea"/>
                <a:cs typeface="+mj-cs"/>
              </a:rPr>
              <a:t>perçus</a:t>
            </a:r>
            <a:endParaRPr lang="en-US" sz="4800" kern="1200" spc="-150" dirty="0">
              <a:solidFill>
                <a:schemeClr val="tx1"/>
              </a:solidFill>
              <a:latin typeface="+mj-lt"/>
              <a:ea typeface="+mj-ea"/>
              <a:cs typeface="+mj-cs"/>
            </a:endParaRPr>
          </a:p>
        </p:txBody>
      </p:sp>
      <p:sp>
        <p:nvSpPr>
          <p:cNvPr id="17" name="Rectangle 16">
            <a:extLst>
              <a:ext uri="{FF2B5EF4-FFF2-40B4-BE49-F238E27FC236}">
                <a16:creationId xmlns:a16="http://schemas.microsoft.com/office/drawing/2014/main" id="{2D5E326D-D15A-0D40-BABF-2A29ADCB1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9" name="Cross 18">
            <a:extLst>
              <a:ext uri="{FF2B5EF4-FFF2-40B4-BE49-F238E27FC236}">
                <a16:creationId xmlns:a16="http://schemas.microsoft.com/office/drawing/2014/main" id="{808C1E48-F1CD-1641-A6AA-F05D6E4CB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au 3">
            <a:extLst>
              <a:ext uri="{FF2B5EF4-FFF2-40B4-BE49-F238E27FC236}">
                <a16:creationId xmlns:a16="http://schemas.microsoft.com/office/drawing/2014/main" id="{D4D9C15B-D36F-5426-4424-C6745F74FBD0}"/>
              </a:ext>
            </a:extLst>
          </p:cNvPr>
          <p:cNvGraphicFramePr>
            <a:graphicFrameLocks noGrp="1"/>
          </p:cNvGraphicFramePr>
          <p:nvPr>
            <p:extLst>
              <p:ext uri="{D42A27DB-BD31-4B8C-83A1-F6EECF244321}">
                <p14:modId xmlns:p14="http://schemas.microsoft.com/office/powerpoint/2010/main" val="3070458229"/>
              </p:ext>
            </p:extLst>
          </p:nvPr>
        </p:nvGraphicFramePr>
        <p:xfrm>
          <a:off x="216123" y="1049345"/>
          <a:ext cx="5425333" cy="3114040"/>
        </p:xfrm>
        <a:graphic>
          <a:graphicData uri="http://schemas.openxmlformats.org/drawingml/2006/table">
            <a:tbl>
              <a:tblPr firstRow="1" bandRow="1">
                <a:tableStyleId>{5C22544A-7EE6-4342-B048-85BDC9FD1C3A}</a:tableStyleId>
              </a:tblPr>
              <a:tblGrid>
                <a:gridCol w="5425333">
                  <a:extLst>
                    <a:ext uri="{9D8B030D-6E8A-4147-A177-3AD203B41FA5}">
                      <a16:colId xmlns:a16="http://schemas.microsoft.com/office/drawing/2014/main" val="1938642076"/>
                    </a:ext>
                  </a:extLst>
                </a:gridCol>
              </a:tblGrid>
              <a:tr h="370840">
                <a:tc>
                  <a:txBody>
                    <a:bodyPr/>
                    <a:lstStyle/>
                    <a:p>
                      <a:pPr algn="ctr"/>
                      <a:r>
                        <a:rPr lang="fr-FR" dirty="0"/>
                        <a:t>Bénéfices perçus</a:t>
                      </a:r>
                    </a:p>
                  </a:txBody>
                  <a:tcPr/>
                </a:tc>
                <a:extLst>
                  <a:ext uri="{0D108BD9-81ED-4DB2-BD59-A6C34878D82A}">
                    <a16:rowId xmlns:a16="http://schemas.microsoft.com/office/drawing/2014/main" val="280090475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mn-lt"/>
                          <a:ea typeface="+mn-ea"/>
                          <a:cs typeface="+mn-cs"/>
                        </a:rPr>
                        <a:t>Facilite le transfert du savoir entre les parties prenantes. </a:t>
                      </a:r>
                      <a:endParaRPr lang="fr-CA" dirty="0"/>
                    </a:p>
                    <a:p>
                      <a:endParaRPr lang="fr-FR" dirty="0"/>
                    </a:p>
                  </a:txBody>
                  <a:tcPr/>
                </a:tc>
                <a:extLst>
                  <a:ext uri="{0D108BD9-81ED-4DB2-BD59-A6C34878D82A}">
                    <a16:rowId xmlns:a16="http://schemas.microsoft.com/office/drawing/2014/main" val="196075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mn-lt"/>
                          <a:ea typeface="+mn-ea"/>
                          <a:cs typeface="+mn-cs"/>
                        </a:rPr>
                        <a:t>Hausse de la transparence entre les parties prenantes impliqués dans la conception.</a:t>
                      </a:r>
                      <a:endParaRPr lang="fr-CA" dirty="0"/>
                    </a:p>
                    <a:p>
                      <a:endParaRPr lang="fr-FR" dirty="0"/>
                    </a:p>
                  </a:txBody>
                  <a:tcPr/>
                </a:tc>
                <a:extLst>
                  <a:ext uri="{0D108BD9-81ED-4DB2-BD59-A6C34878D82A}">
                    <a16:rowId xmlns:a16="http://schemas.microsoft.com/office/drawing/2014/main" val="9044662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mn-lt"/>
                          <a:ea typeface="+mn-ea"/>
                          <a:cs typeface="+mn-cs"/>
                        </a:rPr>
                        <a:t>L’utilisation du BIM augmente la communication entre les parties prenantes</a:t>
                      </a:r>
                      <a:endParaRPr lang="fr-CA" dirty="0"/>
                    </a:p>
                    <a:p>
                      <a:endParaRPr lang="fr-FR" dirty="0"/>
                    </a:p>
                  </a:txBody>
                  <a:tcPr/>
                </a:tc>
                <a:extLst>
                  <a:ext uri="{0D108BD9-81ED-4DB2-BD59-A6C34878D82A}">
                    <a16:rowId xmlns:a16="http://schemas.microsoft.com/office/drawing/2014/main" val="1842579890"/>
                  </a:ext>
                </a:extLst>
              </a:tr>
            </a:tbl>
          </a:graphicData>
        </a:graphic>
      </p:graphicFrame>
      <p:graphicFrame>
        <p:nvGraphicFramePr>
          <p:cNvPr id="12" name="Tableau 3">
            <a:extLst>
              <a:ext uri="{FF2B5EF4-FFF2-40B4-BE49-F238E27FC236}">
                <a16:creationId xmlns:a16="http://schemas.microsoft.com/office/drawing/2014/main" id="{9C6F6376-B2F4-DF52-D61E-C38E6AB27909}"/>
              </a:ext>
            </a:extLst>
          </p:cNvPr>
          <p:cNvGraphicFramePr>
            <a:graphicFrameLocks noGrp="1"/>
          </p:cNvGraphicFramePr>
          <p:nvPr>
            <p:extLst>
              <p:ext uri="{D42A27DB-BD31-4B8C-83A1-F6EECF244321}">
                <p14:modId xmlns:p14="http://schemas.microsoft.com/office/powerpoint/2010/main" val="2621254566"/>
              </p:ext>
            </p:extLst>
          </p:nvPr>
        </p:nvGraphicFramePr>
        <p:xfrm>
          <a:off x="5964651" y="1096772"/>
          <a:ext cx="5444981" cy="3045266"/>
        </p:xfrm>
        <a:graphic>
          <a:graphicData uri="http://schemas.openxmlformats.org/drawingml/2006/table">
            <a:tbl>
              <a:tblPr firstRow="1" bandRow="1">
                <a:tableStyleId>{5C22544A-7EE6-4342-B048-85BDC9FD1C3A}</a:tableStyleId>
              </a:tblPr>
              <a:tblGrid>
                <a:gridCol w="5444981">
                  <a:extLst>
                    <a:ext uri="{9D8B030D-6E8A-4147-A177-3AD203B41FA5}">
                      <a16:colId xmlns:a16="http://schemas.microsoft.com/office/drawing/2014/main" val="1938642076"/>
                    </a:ext>
                  </a:extLst>
                </a:gridCol>
              </a:tblGrid>
              <a:tr h="452044">
                <a:tc>
                  <a:txBody>
                    <a:bodyPr/>
                    <a:lstStyle/>
                    <a:p>
                      <a:pPr algn="ctr"/>
                      <a:r>
                        <a:rPr lang="fr-FR" dirty="0"/>
                        <a:t>Inconvénients perçus</a:t>
                      </a:r>
                    </a:p>
                  </a:txBody>
                  <a:tcPr/>
                </a:tc>
                <a:extLst>
                  <a:ext uri="{0D108BD9-81ED-4DB2-BD59-A6C34878D82A}">
                    <a16:rowId xmlns:a16="http://schemas.microsoft.com/office/drawing/2014/main" val="2800904753"/>
                  </a:ext>
                </a:extLst>
              </a:tr>
              <a:tr h="698354">
                <a:tc>
                  <a:txBody>
                    <a:bodyPr/>
                    <a:lstStyle/>
                    <a:p>
                      <a:r>
                        <a:rPr lang="fr-FR" dirty="0"/>
                        <a:t>La portée de la conception augmente, sans ajustement dans le temps.</a:t>
                      </a:r>
                    </a:p>
                  </a:txBody>
                  <a:tcPr/>
                </a:tc>
                <a:extLst>
                  <a:ext uri="{0D108BD9-81ED-4DB2-BD59-A6C34878D82A}">
                    <a16:rowId xmlns:a16="http://schemas.microsoft.com/office/drawing/2014/main" val="196075009"/>
                  </a:ext>
                </a:extLst>
              </a:tr>
              <a:tr h="1114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mn-lt"/>
                          <a:ea typeface="+mn-ea"/>
                          <a:cs typeface="+mn-cs"/>
                        </a:rPr>
                        <a:t>Redéfinitions des rôles et responsabilités pour certains professionnels. </a:t>
                      </a:r>
                      <a:endParaRPr lang="fr-CA" dirty="0"/>
                    </a:p>
                    <a:p>
                      <a:endParaRPr lang="fr-FR" dirty="0"/>
                    </a:p>
                  </a:txBody>
                  <a:tcPr/>
                </a:tc>
                <a:extLst>
                  <a:ext uri="{0D108BD9-81ED-4DB2-BD59-A6C34878D82A}">
                    <a16:rowId xmlns:a16="http://schemas.microsoft.com/office/drawing/2014/main" val="904466246"/>
                  </a:ext>
                </a:extLst>
              </a:tr>
              <a:tr h="780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mn-lt"/>
                          <a:ea typeface="+mn-ea"/>
                          <a:cs typeface="+mn-cs"/>
                        </a:rPr>
                        <a:t>Exigences irréalistes pour la conception de projet.</a:t>
                      </a:r>
                      <a:endParaRPr lang="fr-CA" dirty="0"/>
                    </a:p>
                    <a:p>
                      <a:endParaRPr lang="fr-FR" dirty="0"/>
                    </a:p>
                  </a:txBody>
                  <a:tcPr/>
                </a:tc>
                <a:extLst>
                  <a:ext uri="{0D108BD9-81ED-4DB2-BD59-A6C34878D82A}">
                    <a16:rowId xmlns:a16="http://schemas.microsoft.com/office/drawing/2014/main" val="1842579890"/>
                  </a:ext>
                </a:extLst>
              </a:tr>
            </a:tbl>
          </a:graphicData>
        </a:graphic>
      </p:graphicFrame>
      <p:sp>
        <p:nvSpPr>
          <p:cNvPr id="4" name="Rectangle 3">
            <a:extLst>
              <a:ext uri="{FF2B5EF4-FFF2-40B4-BE49-F238E27FC236}">
                <a16:creationId xmlns:a16="http://schemas.microsoft.com/office/drawing/2014/main" id="{EA6A7F23-5F27-6C39-15FF-50459A265FCE}"/>
              </a:ext>
            </a:extLst>
          </p:cNvPr>
          <p:cNvSpPr/>
          <p:nvPr/>
        </p:nvSpPr>
        <p:spPr>
          <a:xfrm>
            <a:off x="5857241" y="4474782"/>
            <a:ext cx="5880990" cy="2062103"/>
          </a:xfrm>
          <a:prstGeom prst="rect">
            <a:avLst/>
          </a:prstGeom>
          <a:solidFill>
            <a:schemeClr val="accent1"/>
          </a:solidFill>
          <a:ln w="41275">
            <a:solidFill>
              <a:schemeClr val="tx1"/>
            </a:solidFill>
          </a:ln>
        </p:spPr>
        <p:txBody>
          <a:bodyPr wrap="square">
            <a:spAutoFit/>
          </a:bodyPr>
          <a:lstStyle/>
          <a:p>
            <a:pPr algn="just"/>
            <a:r>
              <a:rPr lang="fr-CA" sz="1600" b="1" dirty="0">
                <a:solidFill>
                  <a:schemeClr val="bg2"/>
                </a:solidFill>
                <a:latin typeface="TimesNewRomanPSMT"/>
              </a:rPr>
              <a:t>En ne définissant pas les rôles et les responsabilités, les organisations n'optimisent pas pleinement leurs technologies (Janssen, van der </a:t>
            </a:r>
            <a:r>
              <a:rPr lang="fr-CA" sz="1600" b="1" dirty="0" err="1">
                <a:solidFill>
                  <a:schemeClr val="bg2"/>
                </a:solidFill>
                <a:latin typeface="TimesNewRomanPSMT"/>
              </a:rPr>
              <a:t>Voort</a:t>
            </a:r>
            <a:r>
              <a:rPr lang="fr-CA" sz="1600" b="1" dirty="0">
                <a:solidFill>
                  <a:schemeClr val="bg2"/>
                </a:solidFill>
                <a:latin typeface="TimesNewRomanPSMT"/>
              </a:rPr>
              <a:t>, &amp; </a:t>
            </a:r>
            <a:r>
              <a:rPr lang="fr-CA" sz="1600" b="1" dirty="0" err="1">
                <a:solidFill>
                  <a:schemeClr val="bg2"/>
                </a:solidFill>
                <a:latin typeface="TimesNewRomanPSMT"/>
              </a:rPr>
              <a:t>Wahyudi</a:t>
            </a:r>
            <a:r>
              <a:rPr lang="fr-CA" sz="1600" b="1" dirty="0">
                <a:solidFill>
                  <a:schemeClr val="bg2"/>
                </a:solidFill>
                <a:latin typeface="TimesNewRomanPSMT"/>
              </a:rPr>
              <a:t>, 2017) et notre recherche démontre que l'utilisation du BIM est conditionnée par le contexte social dans lequel la technologie est exploitée, et ce contexte est en même temps façonné par le processus de communication et de coordination entre les parties prenantes (Murphy, 2014).</a:t>
            </a:r>
            <a:endParaRPr lang="fr-CA" sz="1600" b="1" dirty="0">
              <a:solidFill>
                <a:schemeClr val="bg2"/>
              </a:solidFill>
            </a:endParaRPr>
          </a:p>
        </p:txBody>
      </p:sp>
      <p:sp>
        <p:nvSpPr>
          <p:cNvPr id="14" name="Rectangle 13">
            <a:extLst>
              <a:ext uri="{FF2B5EF4-FFF2-40B4-BE49-F238E27FC236}">
                <a16:creationId xmlns:a16="http://schemas.microsoft.com/office/drawing/2014/main" id="{A1FA5525-E3FD-E314-9B44-BF91C1E52416}"/>
              </a:ext>
            </a:extLst>
          </p:cNvPr>
          <p:cNvSpPr/>
          <p:nvPr/>
        </p:nvSpPr>
        <p:spPr>
          <a:xfrm>
            <a:off x="216122" y="4470288"/>
            <a:ext cx="5425333" cy="2308324"/>
          </a:xfrm>
          <a:prstGeom prst="rect">
            <a:avLst/>
          </a:prstGeom>
          <a:solidFill>
            <a:schemeClr val="accent1"/>
          </a:solidFill>
          <a:ln w="41275">
            <a:solidFill>
              <a:schemeClr val="tx1"/>
            </a:solidFill>
          </a:ln>
        </p:spPr>
        <p:txBody>
          <a:bodyPr wrap="square">
            <a:spAutoFit/>
          </a:bodyPr>
          <a:lstStyle/>
          <a:p>
            <a:pPr algn="just"/>
            <a:r>
              <a:rPr lang="fr-CA" sz="1600" b="1" dirty="0">
                <a:solidFill>
                  <a:schemeClr val="bg2"/>
                </a:solidFill>
                <a:latin typeface="Times New Roman" panose="02020603050405020304" pitchFamily="18" charset="0"/>
                <a:cs typeface="Times New Roman" panose="02020603050405020304" pitchFamily="18" charset="0"/>
              </a:rPr>
              <a:t>La représentation numérique des infrastructures physiques et techniques donne lieu à un partage des données de conception entre les parties prenantes, tant au niveau organisationnel qu'au sein de l'équipe de projet (</a:t>
            </a:r>
            <a:r>
              <a:rPr lang="fr-CA" sz="1600" b="1" dirty="0" err="1">
                <a:solidFill>
                  <a:schemeClr val="bg2"/>
                </a:solidFill>
                <a:latin typeface="Times New Roman" panose="02020603050405020304" pitchFamily="18" charset="0"/>
                <a:cs typeface="Times New Roman" panose="02020603050405020304" pitchFamily="18" charset="0"/>
              </a:rPr>
              <a:t>Fazli</a:t>
            </a:r>
            <a:r>
              <a:rPr lang="fr-CA" sz="1600" b="1" dirty="0">
                <a:solidFill>
                  <a:schemeClr val="bg2"/>
                </a:solidFill>
                <a:latin typeface="Times New Roman" panose="02020603050405020304" pitchFamily="18" charset="0"/>
                <a:cs typeface="Times New Roman" panose="02020603050405020304" pitchFamily="18" charset="0"/>
              </a:rPr>
              <a:t> et al, 2014). Winch (2013) affirme que dans les projets de construction, de nombreux comportements opportunistes proviennent d'un manque de transparence ou d'informations incomplètes. Le BIM a le potentiel de réduire certains de ces risques moraux.</a:t>
            </a:r>
          </a:p>
        </p:txBody>
      </p:sp>
      <p:sp>
        <p:nvSpPr>
          <p:cNvPr id="5" name="Rectangle 4">
            <a:extLst>
              <a:ext uri="{FF2B5EF4-FFF2-40B4-BE49-F238E27FC236}">
                <a16:creationId xmlns:a16="http://schemas.microsoft.com/office/drawing/2014/main" id="{582968D0-A59B-3D15-569C-C8FEB51348E5}"/>
              </a:ext>
            </a:extLst>
          </p:cNvPr>
          <p:cNvSpPr/>
          <p:nvPr/>
        </p:nvSpPr>
        <p:spPr>
          <a:xfrm>
            <a:off x="9881559" y="775855"/>
            <a:ext cx="1528073" cy="320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0935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2178B-1166-5A26-BBB1-0F8684F687DA}"/>
              </a:ext>
            </a:extLst>
          </p:cNvPr>
          <p:cNvSpPr>
            <a:spLocks noGrp="1"/>
          </p:cNvSpPr>
          <p:nvPr>
            <p:ph type="title"/>
          </p:nvPr>
        </p:nvSpPr>
        <p:spPr>
          <a:xfrm>
            <a:off x="282926" y="110212"/>
            <a:ext cx="8267296" cy="1446550"/>
          </a:xfrm>
        </p:spPr>
        <p:txBody>
          <a:bodyPr/>
          <a:lstStyle/>
          <a:p>
            <a:r>
              <a:rPr lang="fr-FR" dirty="0"/>
              <a:t>Disparités entre les acteurs</a:t>
            </a:r>
          </a:p>
        </p:txBody>
      </p:sp>
      <p:sp>
        <p:nvSpPr>
          <p:cNvPr id="7" name="Espace réservé du contenu 6">
            <a:extLst>
              <a:ext uri="{FF2B5EF4-FFF2-40B4-BE49-F238E27FC236}">
                <a16:creationId xmlns:a16="http://schemas.microsoft.com/office/drawing/2014/main" id="{7FA1D3E4-D9F1-3996-A4A0-B66C1664A44E}"/>
              </a:ext>
            </a:extLst>
          </p:cNvPr>
          <p:cNvSpPr>
            <a:spLocks noGrp="1"/>
          </p:cNvSpPr>
          <p:nvPr>
            <p:ph sz="half" idx="1"/>
          </p:nvPr>
        </p:nvSpPr>
        <p:spPr>
          <a:xfrm>
            <a:off x="386580" y="1361601"/>
            <a:ext cx="4946643" cy="3189733"/>
          </a:xfrm>
          <a:solidFill>
            <a:schemeClr val="accent1"/>
          </a:solidFill>
          <a:ln w="25400">
            <a:solidFill>
              <a:schemeClr val="tx1"/>
            </a:solidFill>
          </a:ln>
        </p:spPr>
        <p:txBody>
          <a:bodyPr>
            <a:normAutofit fontScale="92500" lnSpcReduction="20000"/>
          </a:bodyPr>
          <a:lstStyle/>
          <a:p>
            <a:pPr marL="0" indent="0" algn="just">
              <a:buNone/>
            </a:pPr>
            <a:r>
              <a:rPr lang="fr-CA" dirty="0">
                <a:solidFill>
                  <a:schemeClr val="bg2"/>
                </a:solidFill>
                <a:latin typeface="Times New Roman" panose="02020603050405020304" pitchFamily="18" charset="0"/>
                <a:cs typeface="Times New Roman" panose="02020603050405020304" pitchFamily="18" charset="0"/>
              </a:rPr>
              <a:t>L'ingénieur en chef (6A), le chef de projet (1A) et le responsable du client (5A) ont des rôles transversaux de coordination et d'arrimage, ce qui signifie qu'ils collaborent avec une multitude de professionnels issus d'un large éventail de disciplines. Par conséquent, ils sont plus susceptibles de remarquer les effets de la BIM, tant positifs que négatifs, sur les autres parties prenantes. </a:t>
            </a:r>
            <a:endParaRPr lang="fr-FR" dirty="0"/>
          </a:p>
        </p:txBody>
      </p:sp>
      <p:sp>
        <p:nvSpPr>
          <p:cNvPr id="8" name="Espace réservé du contenu 7">
            <a:extLst>
              <a:ext uri="{FF2B5EF4-FFF2-40B4-BE49-F238E27FC236}">
                <a16:creationId xmlns:a16="http://schemas.microsoft.com/office/drawing/2014/main" id="{5825C62B-8AC8-13C6-A348-929BBA93B8C0}"/>
              </a:ext>
            </a:extLst>
          </p:cNvPr>
          <p:cNvSpPr>
            <a:spLocks noGrp="1"/>
          </p:cNvSpPr>
          <p:nvPr>
            <p:ph sz="half" idx="2"/>
          </p:nvPr>
        </p:nvSpPr>
        <p:spPr>
          <a:xfrm>
            <a:off x="6096000" y="1361601"/>
            <a:ext cx="4946639" cy="3189733"/>
          </a:xfrm>
          <a:solidFill>
            <a:schemeClr val="accent1"/>
          </a:solidFill>
          <a:ln w="25400">
            <a:solidFill>
              <a:schemeClr val="tx1"/>
            </a:solidFill>
          </a:ln>
        </p:spPr>
        <p:txBody>
          <a:bodyPr>
            <a:normAutofit fontScale="92500" lnSpcReduction="20000"/>
          </a:bodyPr>
          <a:lstStyle/>
          <a:p>
            <a:pPr marL="0" indent="0" algn="just">
              <a:buNone/>
            </a:pPr>
            <a:r>
              <a:rPr lang="fr-CA" dirty="0">
                <a:solidFill>
                  <a:schemeClr val="bg2"/>
                </a:solidFill>
                <a:latin typeface="Times New Roman" panose="02020603050405020304" pitchFamily="18" charset="0"/>
                <a:cs typeface="Times New Roman" panose="02020603050405020304" pitchFamily="18" charset="0"/>
              </a:rPr>
              <a:t>L'ingénieur (1B) est responsable des plans d'ingénierie structurelle. Bien qu'il participe aux réunions statutaires, il est moins susceptible d'interagir avec des professionnels ayant des responsabilités importantes. En revanche, le coordinateur BIM senior (6B) perçoit que les effets négatifs de l'utilisation de la BIM sont bénéfiques à long terme, car elle peut augmenter la précision de la productivité pour la conception du projet.</a:t>
            </a:r>
          </a:p>
          <a:p>
            <a:endParaRPr lang="fr-FR" dirty="0"/>
          </a:p>
        </p:txBody>
      </p:sp>
      <p:sp>
        <p:nvSpPr>
          <p:cNvPr id="9" name="Rectangle 8">
            <a:extLst>
              <a:ext uri="{FF2B5EF4-FFF2-40B4-BE49-F238E27FC236}">
                <a16:creationId xmlns:a16="http://schemas.microsoft.com/office/drawing/2014/main" id="{DCA90ADD-605C-1FE6-73AB-CDD41101DC60}"/>
              </a:ext>
            </a:extLst>
          </p:cNvPr>
          <p:cNvSpPr/>
          <p:nvPr/>
        </p:nvSpPr>
        <p:spPr>
          <a:xfrm>
            <a:off x="2550288" y="4910074"/>
            <a:ext cx="5846952" cy="1785297"/>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200" dirty="0">
                <a:latin typeface="Times New Roman" panose="02020603050405020304" pitchFamily="18" charset="0"/>
                <a:cs typeface="Times New Roman" panose="02020603050405020304" pitchFamily="18" charset="0"/>
              </a:rPr>
              <a:t>Cet exemple met en lumière l'étude de Forsythe, </a:t>
            </a:r>
            <a:r>
              <a:rPr lang="fr-CA" sz="2200" dirty="0" err="1">
                <a:latin typeface="Times New Roman" panose="02020603050405020304" pitchFamily="18" charset="0"/>
                <a:cs typeface="Times New Roman" panose="02020603050405020304" pitchFamily="18" charset="0"/>
              </a:rPr>
              <a:t>Sankaran</a:t>
            </a:r>
            <a:r>
              <a:rPr lang="fr-CA" sz="2200" dirty="0">
                <a:latin typeface="Times New Roman" panose="02020603050405020304" pitchFamily="18" charset="0"/>
                <a:cs typeface="Times New Roman" panose="02020603050405020304" pitchFamily="18" charset="0"/>
              </a:rPr>
              <a:t> et </a:t>
            </a:r>
            <a:r>
              <a:rPr lang="fr-CA" sz="2200" dirty="0" err="1">
                <a:latin typeface="Times New Roman" panose="02020603050405020304" pitchFamily="18" charset="0"/>
                <a:cs typeface="Times New Roman" panose="02020603050405020304" pitchFamily="18" charset="0"/>
              </a:rPr>
              <a:t>Biesenthal</a:t>
            </a:r>
            <a:r>
              <a:rPr lang="fr-CA" sz="2200" dirty="0">
                <a:latin typeface="Times New Roman" panose="02020603050405020304" pitchFamily="18" charset="0"/>
                <a:cs typeface="Times New Roman" panose="02020603050405020304" pitchFamily="18" charset="0"/>
              </a:rPr>
              <a:t> (2015) où ils concluent que le BIM, ainsi que les avantages qui en découlent, sont bien mieux adaptés à certaines disciplines qu'à d'autres.</a:t>
            </a:r>
          </a:p>
        </p:txBody>
      </p:sp>
    </p:spTree>
    <p:extLst>
      <p:ext uri="{BB962C8B-B14F-4D97-AF65-F5344CB8AC3E}">
        <p14:creationId xmlns:p14="http://schemas.microsoft.com/office/powerpoint/2010/main" val="2439662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89EDC6CD-88A2-B5C5-1DAC-9E545F964193}"/>
              </a:ext>
            </a:extLst>
          </p:cNvPr>
          <p:cNvSpPr txBox="1"/>
          <p:nvPr/>
        </p:nvSpPr>
        <p:spPr>
          <a:xfrm>
            <a:off x="7370618" y="1868738"/>
            <a:ext cx="184731" cy="369332"/>
          </a:xfrm>
          <a:prstGeom prst="rect">
            <a:avLst/>
          </a:prstGeom>
          <a:noFill/>
        </p:spPr>
        <p:txBody>
          <a:bodyPr wrap="none" rtlCol="0">
            <a:spAutoFit/>
          </a:bodyPr>
          <a:lstStyle/>
          <a:p>
            <a:endParaRPr lang="fr-FR" dirty="0"/>
          </a:p>
        </p:txBody>
      </p:sp>
      <p:sp>
        <p:nvSpPr>
          <p:cNvPr id="17" name="ZoneTexte 16">
            <a:extLst>
              <a:ext uri="{FF2B5EF4-FFF2-40B4-BE49-F238E27FC236}">
                <a16:creationId xmlns:a16="http://schemas.microsoft.com/office/drawing/2014/main" id="{8D18B2B0-6967-9C9E-0FF9-A5B66FC403AE}"/>
              </a:ext>
            </a:extLst>
          </p:cNvPr>
          <p:cNvSpPr txBox="1"/>
          <p:nvPr/>
        </p:nvSpPr>
        <p:spPr>
          <a:xfrm>
            <a:off x="0" y="211544"/>
            <a:ext cx="12261273" cy="584775"/>
          </a:xfrm>
          <a:prstGeom prst="rect">
            <a:avLst/>
          </a:prstGeom>
          <a:noFill/>
        </p:spPr>
        <p:txBody>
          <a:bodyPr wrap="square" rtlCol="0">
            <a:spAutoFit/>
          </a:bodyPr>
          <a:lstStyle/>
          <a:p>
            <a:r>
              <a:rPr lang="fr-FR" sz="3200" b="1" dirty="0"/>
              <a:t>Contributions pratiques</a:t>
            </a:r>
          </a:p>
        </p:txBody>
      </p:sp>
      <p:sp>
        <p:nvSpPr>
          <p:cNvPr id="19" name="Rectangle 18">
            <a:extLst>
              <a:ext uri="{FF2B5EF4-FFF2-40B4-BE49-F238E27FC236}">
                <a16:creationId xmlns:a16="http://schemas.microsoft.com/office/drawing/2014/main" id="{0C54D0B1-F672-4AE1-D782-885016E0E2AB}"/>
              </a:ext>
            </a:extLst>
          </p:cNvPr>
          <p:cNvSpPr/>
          <p:nvPr/>
        </p:nvSpPr>
        <p:spPr>
          <a:xfrm>
            <a:off x="217306" y="821371"/>
            <a:ext cx="4329641" cy="26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CA" sz="2400" b="1" dirty="0">
                <a:latin typeface="TimesNewRomanPSMT"/>
              </a:rPr>
              <a:t>La </a:t>
            </a:r>
            <a:r>
              <a:rPr lang="fr-CA" sz="2400" b="1" dirty="0">
                <a:effectLst/>
                <a:latin typeface="TimesNewRomanPSMT"/>
              </a:rPr>
              <a:t>redéfinition des </a:t>
            </a:r>
            <a:r>
              <a:rPr lang="fr-CA" sz="2400" b="1" dirty="0" err="1">
                <a:effectLst/>
                <a:latin typeface="TimesNewRomanPSMT"/>
              </a:rPr>
              <a:t>rôles</a:t>
            </a:r>
            <a:r>
              <a:rPr lang="fr-CA" sz="2400" b="1" dirty="0">
                <a:effectLst/>
                <a:latin typeface="TimesNewRomanPSMT"/>
              </a:rPr>
              <a:t> et responsabilités en amont est un facteur critique influençant l’atteinte des bénéfices envisagés de l’utilisation du BIM. </a:t>
            </a:r>
            <a:endParaRPr lang="fr-CA" sz="2400" b="1" dirty="0"/>
          </a:p>
          <a:p>
            <a:pPr algn="ctr"/>
            <a:endParaRPr lang="fr-FR" dirty="0"/>
          </a:p>
        </p:txBody>
      </p:sp>
      <p:sp>
        <p:nvSpPr>
          <p:cNvPr id="24" name="Rectangle 23">
            <a:extLst>
              <a:ext uri="{FF2B5EF4-FFF2-40B4-BE49-F238E27FC236}">
                <a16:creationId xmlns:a16="http://schemas.microsoft.com/office/drawing/2014/main" id="{6D5D57EF-B205-B423-B44C-7F2E82EC7F26}"/>
              </a:ext>
            </a:extLst>
          </p:cNvPr>
          <p:cNvSpPr/>
          <p:nvPr/>
        </p:nvSpPr>
        <p:spPr>
          <a:xfrm>
            <a:off x="3937632" y="4051936"/>
            <a:ext cx="4386007" cy="269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TimesNewRomanPSMT"/>
              </a:rPr>
              <a:t>L</a:t>
            </a:r>
            <a:r>
              <a:rPr lang="fr-CA" sz="2400" b="1" dirty="0">
                <a:effectLst/>
                <a:latin typeface="TimesNewRomanPSMT"/>
              </a:rPr>
              <a:t>’</a:t>
            </a:r>
            <a:r>
              <a:rPr lang="fr-CA" sz="2400" b="1" dirty="0" err="1">
                <a:effectLst/>
                <a:latin typeface="TimesNewRomanPSMT"/>
              </a:rPr>
              <a:t>adéquation</a:t>
            </a:r>
            <a:r>
              <a:rPr lang="fr-CA" sz="2400" b="1" dirty="0">
                <a:effectLst/>
                <a:latin typeface="TimesNewRomanPSMT"/>
              </a:rPr>
              <a:t> des exigences des parties prenantes influence grandement les relations que celles-ci entretiennent </a:t>
            </a:r>
            <a:endParaRPr lang="fr-CA" sz="2400" b="1" dirty="0"/>
          </a:p>
        </p:txBody>
      </p:sp>
      <p:sp>
        <p:nvSpPr>
          <p:cNvPr id="25" name="Rectangle 24">
            <a:extLst>
              <a:ext uri="{FF2B5EF4-FFF2-40B4-BE49-F238E27FC236}">
                <a16:creationId xmlns:a16="http://schemas.microsoft.com/office/drawing/2014/main" id="{B449FB32-F6C8-010E-5567-AE90BD0A4D79}"/>
              </a:ext>
            </a:extLst>
          </p:cNvPr>
          <p:cNvSpPr/>
          <p:nvPr/>
        </p:nvSpPr>
        <p:spPr>
          <a:xfrm>
            <a:off x="7645053" y="749013"/>
            <a:ext cx="4329641" cy="2765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C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defRPr/>
            </a:pPr>
            <a:r>
              <a:rPr lang="fr-CA" sz="2400" b="1" dirty="0">
                <a:effectLst/>
                <a:latin typeface="TimesNewRomanPSMT"/>
              </a:rPr>
              <a:t>Cette </a:t>
            </a:r>
            <a:r>
              <a:rPr lang="fr-CA" sz="2400" b="1" dirty="0" err="1">
                <a:effectLst/>
                <a:latin typeface="TimesNewRomanPSMT"/>
              </a:rPr>
              <a:t>réorganisation</a:t>
            </a:r>
            <a:r>
              <a:rPr lang="fr-CA" sz="2400" b="1" dirty="0">
                <a:effectLst/>
                <a:latin typeface="TimesNewRomanPSMT"/>
              </a:rPr>
              <a:t> requiert que les professionnels aient </a:t>
            </a:r>
            <a:r>
              <a:rPr lang="fr-CA" sz="2400" b="1" dirty="0" err="1">
                <a:effectLst/>
                <a:latin typeface="TimesNewRomanPSMT"/>
              </a:rPr>
              <a:t>préalablement</a:t>
            </a:r>
            <a:r>
              <a:rPr lang="fr-CA" sz="2400" b="1" dirty="0">
                <a:effectLst/>
                <a:latin typeface="TimesNewRomanPSMT"/>
              </a:rPr>
              <a:t> des connaissances et </a:t>
            </a:r>
            <a:r>
              <a:rPr lang="fr-CA" sz="2400" b="1" dirty="0" err="1">
                <a:effectLst/>
                <a:latin typeface="TimesNewRomanPSMT"/>
              </a:rPr>
              <a:t>compétences</a:t>
            </a:r>
            <a:r>
              <a:rPr lang="fr-CA" sz="2400" b="1" dirty="0">
                <a:effectLst/>
                <a:latin typeface="TimesNewRomanPSMT"/>
              </a:rPr>
              <a:t> </a:t>
            </a:r>
            <a:r>
              <a:rPr lang="fr-CA" sz="2400" b="1" dirty="0" err="1">
                <a:effectLst/>
                <a:latin typeface="TimesNewRomanPSMT"/>
              </a:rPr>
              <a:t>adéquates</a:t>
            </a:r>
            <a:r>
              <a:rPr lang="fr-CA" sz="2400" b="1" dirty="0">
                <a:effectLst/>
                <a:latin typeface="TimesNewRomanPSMT"/>
              </a:rPr>
              <a:t> afin de bien remplir leur nouvelles </a:t>
            </a:r>
            <a:r>
              <a:rPr lang="fr-CA" sz="2400" b="1" dirty="0" err="1">
                <a:effectLst/>
                <a:latin typeface="TimesNewRomanPSMT"/>
              </a:rPr>
              <a:t>responsabilités</a:t>
            </a:r>
            <a:r>
              <a:rPr lang="fr-CA" sz="2400" b="1" dirty="0">
                <a:latin typeface="TimesNewRomanPSMT"/>
              </a:rPr>
              <a:t>.</a:t>
            </a:r>
            <a:endParaRPr lang="fr-CA" sz="2400" b="1" dirty="0">
              <a:ea typeface="Times New Roman" panose="02020603050405020304" pitchFamily="18" charset="0"/>
              <a:cs typeface="Times New Roman" panose="02020603050405020304" pitchFamily="18" charset="0"/>
            </a:endParaRPr>
          </a:p>
          <a:p>
            <a:pPr algn="ctr"/>
            <a:endParaRPr lang="fr-FR" dirty="0"/>
          </a:p>
        </p:txBody>
      </p:sp>
    </p:spTree>
    <p:extLst>
      <p:ext uri="{BB962C8B-B14F-4D97-AF65-F5344CB8AC3E}">
        <p14:creationId xmlns:p14="http://schemas.microsoft.com/office/powerpoint/2010/main" val="207304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1" name="Rectangle 13320">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Weighing in the difference between Project Management to Construction  Management | Manage Construction Project The Easy, Fast and Smart Way!">
            <a:extLst>
              <a:ext uri="{FF2B5EF4-FFF2-40B4-BE49-F238E27FC236}">
                <a16:creationId xmlns:a16="http://schemas.microsoft.com/office/drawing/2014/main" id="{096171F5-F40D-601F-D731-18FDC34CA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32"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3333" name="Rectangle 13324">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883CFB-57BD-B303-69AE-11C044B82928}"/>
              </a:ext>
            </a:extLst>
          </p:cNvPr>
          <p:cNvSpPr>
            <a:spLocks noGrp="1"/>
          </p:cNvSpPr>
          <p:nvPr>
            <p:ph type="title"/>
          </p:nvPr>
        </p:nvSpPr>
        <p:spPr>
          <a:xfrm>
            <a:off x="1230366" y="318653"/>
            <a:ext cx="8651173" cy="2392013"/>
          </a:xfrm>
        </p:spPr>
        <p:txBody>
          <a:bodyPr vert="horz" lIns="91440" tIns="45720" rIns="91440" bIns="45720" rtlCol="0">
            <a:normAutofit fontScale="90000"/>
          </a:bodyPr>
          <a:lstStyle/>
          <a:p>
            <a:pPr algn="ctr">
              <a:lnSpc>
                <a:spcPct val="90000"/>
              </a:lnSpc>
            </a:pPr>
            <a:r>
              <a:rPr lang="en-US" sz="2700" b="1" kern="1200" spc="-150" dirty="0">
                <a:latin typeface="+mj-lt"/>
                <a:ea typeface="+mj-ea"/>
                <a:cs typeface="+mj-cs"/>
              </a:rPr>
              <a:t>Conclusion : </a:t>
            </a:r>
            <a:br>
              <a:rPr lang="en-US" sz="2700" kern="1200" spc="-150" dirty="0">
                <a:latin typeface="+mj-lt"/>
                <a:ea typeface="+mj-ea"/>
                <a:cs typeface="+mj-cs"/>
              </a:rPr>
            </a:br>
            <a:r>
              <a:rPr lang="fr-CA" sz="2700" dirty="0"/>
              <a:t>Pour obtenir des résultats positifs de l'utilisation de la BIM, les organisations et les acteurs impliqués dans la conception du projet doivent mettre à jour leurs pratiques de conception, changer la culture organisationnelle, développer les compétences interpersonnelles et d'équipe et augmenter la visibilité des avantages de la BIM.</a:t>
            </a:r>
            <a:br>
              <a:rPr lang="fr-CA" sz="1800" dirty="0"/>
            </a:br>
            <a:br>
              <a:rPr lang="fr-CA" sz="1800" dirty="0"/>
            </a:br>
            <a:br>
              <a:rPr lang="fr-CA" sz="1800" dirty="0"/>
            </a:br>
            <a:r>
              <a:rPr lang="fr-CA" sz="1800" dirty="0"/>
              <a:t> </a:t>
            </a:r>
            <a:br>
              <a:rPr lang="fr-CA" sz="1800" dirty="0"/>
            </a:br>
            <a:endParaRPr lang="en-US" sz="1800" kern="1200" spc="-150" dirty="0">
              <a:latin typeface="+mj-lt"/>
              <a:ea typeface="+mj-ea"/>
              <a:cs typeface="+mj-cs"/>
            </a:endParaRPr>
          </a:p>
        </p:txBody>
      </p:sp>
      <p:sp>
        <p:nvSpPr>
          <p:cNvPr id="13335" name="Cross 13326">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re 1">
            <a:extLst>
              <a:ext uri="{FF2B5EF4-FFF2-40B4-BE49-F238E27FC236}">
                <a16:creationId xmlns:a16="http://schemas.microsoft.com/office/drawing/2014/main" id="{A1589265-6248-4BFF-DFE2-EA02227226C8}"/>
              </a:ext>
            </a:extLst>
          </p:cNvPr>
          <p:cNvSpPr txBox="1">
            <a:spLocks/>
          </p:cNvSpPr>
          <p:nvPr/>
        </p:nvSpPr>
        <p:spPr>
          <a:xfrm>
            <a:off x="1193978" y="3368643"/>
            <a:ext cx="8794642" cy="2392012"/>
          </a:xfrm>
          <a:prstGeom prst="rect">
            <a:avLst/>
          </a:prstGeom>
        </p:spPr>
        <p:txBody>
          <a:bodyPr vert="horz" lIns="91440" tIns="45720" rIns="91440" bIns="45720" rtlCol="0" anchor="t">
            <a:normAutofit fontScale="25000" lnSpcReduction="20000"/>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lnSpc>
                <a:spcPct val="90000"/>
              </a:lnSpc>
            </a:pPr>
            <a:endParaRPr lang="fr-CA" sz="9600" b="1" spc="-150" dirty="0"/>
          </a:p>
          <a:p>
            <a:pPr algn="ctr">
              <a:lnSpc>
                <a:spcPct val="90000"/>
              </a:lnSpc>
            </a:pPr>
            <a:r>
              <a:rPr lang="fr-CA" sz="9600" b="1" spc="-150" dirty="0"/>
              <a:t>Contributions  :</a:t>
            </a:r>
          </a:p>
          <a:p>
            <a:pPr algn="ctr">
              <a:lnSpc>
                <a:spcPct val="90000"/>
              </a:lnSpc>
            </a:pPr>
            <a:br>
              <a:rPr lang="fr-CA" sz="9600" dirty="0"/>
            </a:br>
            <a:r>
              <a:rPr lang="fr-CA" sz="9600" dirty="0"/>
              <a:t> Les résultats générés par cette recherche donnent un aperçu des impacts des outils numériques dans la gestion de projet, en particulier pour le cycle de vie du projet. Cette recherche contribue également à identifier les acteurs qui ont tendance à être plus affectés par le BIM dans la phase de conception. </a:t>
            </a:r>
          </a:p>
          <a:p>
            <a:pPr algn="ctr">
              <a:lnSpc>
                <a:spcPct val="90000"/>
              </a:lnSpc>
            </a:pPr>
            <a:endParaRPr lang="fr-CA" dirty="0"/>
          </a:p>
          <a:p>
            <a:pPr algn="ctr">
              <a:lnSpc>
                <a:spcPct val="90000"/>
              </a:lnSpc>
            </a:pPr>
            <a:br>
              <a:rPr lang="fr-CA" sz="1800" dirty="0"/>
            </a:br>
            <a:br>
              <a:rPr lang="fr-CA" sz="1800" dirty="0"/>
            </a:br>
            <a:r>
              <a:rPr lang="fr-CA" sz="1800" dirty="0"/>
              <a:t> </a:t>
            </a:r>
            <a:br>
              <a:rPr lang="fr-CA" sz="1800" dirty="0"/>
            </a:br>
            <a:endParaRPr lang="en-US" sz="1800" spc="-150" dirty="0"/>
          </a:p>
        </p:txBody>
      </p:sp>
      <p:pic>
        <p:nvPicPr>
          <p:cNvPr id="23" name="Image 22">
            <a:extLst>
              <a:ext uri="{FF2B5EF4-FFF2-40B4-BE49-F238E27FC236}">
                <a16:creationId xmlns:a16="http://schemas.microsoft.com/office/drawing/2014/main" id="{454AB6C7-B34A-C591-F5D7-0DAE0174FD69}"/>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b="42477"/>
          <a:stretch/>
        </p:blipFill>
        <p:spPr>
          <a:xfrm>
            <a:off x="233389" y="5632188"/>
            <a:ext cx="2817341" cy="534694"/>
          </a:xfrm>
          <a:prstGeom prst="rect">
            <a:avLst/>
          </a:prstGeom>
        </p:spPr>
      </p:pic>
      <p:pic>
        <p:nvPicPr>
          <p:cNvPr id="24" name="Image 23">
            <a:extLst>
              <a:ext uri="{FF2B5EF4-FFF2-40B4-BE49-F238E27FC236}">
                <a16:creationId xmlns:a16="http://schemas.microsoft.com/office/drawing/2014/main" id="{72B7CBBF-FAFC-454B-4825-BC0DB390E935}"/>
              </a:ext>
            </a:extLst>
          </p:cNvPr>
          <p:cNvPicPr>
            <a:picLocks noChangeAspect="1"/>
          </p:cNvPicPr>
          <p:nvPr/>
        </p:nvPicPr>
        <p:blipFill rotWithShape="1">
          <a:blip r:embed="rId6"/>
          <a:srcRect l="5394" t="22086" r="72571" b="24631"/>
          <a:stretch/>
        </p:blipFill>
        <p:spPr>
          <a:xfrm>
            <a:off x="9139747" y="5618902"/>
            <a:ext cx="2698345" cy="534694"/>
          </a:xfrm>
          <a:prstGeom prst="rect">
            <a:avLst/>
          </a:prstGeom>
        </p:spPr>
      </p:pic>
    </p:spTree>
    <p:extLst>
      <p:ext uri="{BB962C8B-B14F-4D97-AF65-F5344CB8AC3E}">
        <p14:creationId xmlns:p14="http://schemas.microsoft.com/office/powerpoint/2010/main" val="298415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63" name="Content Placeholder 2060">
            <a:extLst>
              <a:ext uri="{FF2B5EF4-FFF2-40B4-BE49-F238E27FC236}">
                <a16:creationId xmlns:a16="http://schemas.microsoft.com/office/drawing/2014/main" id="{6E03DF62-424F-35AA-8F41-21B60B019F5C}"/>
              </a:ext>
            </a:extLst>
          </p:cNvPr>
          <p:cNvGraphicFramePr>
            <a:graphicFrameLocks noGrp="1"/>
          </p:cNvGraphicFramePr>
          <p:nvPr>
            <p:ph idx="1"/>
            <p:extLst>
              <p:ext uri="{D42A27DB-BD31-4B8C-83A1-F6EECF244321}">
                <p14:modId xmlns:p14="http://schemas.microsoft.com/office/powerpoint/2010/main" val="3020549585"/>
              </p:ext>
            </p:extLst>
          </p:nvPr>
        </p:nvGraphicFramePr>
        <p:xfrm>
          <a:off x="7153693" y="221044"/>
          <a:ext cx="4959676" cy="566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Top 10 benefits of having smart buildings - World Construction Today">
            <a:extLst>
              <a:ext uri="{FF2B5EF4-FFF2-40B4-BE49-F238E27FC236}">
                <a16:creationId xmlns:a16="http://schemas.microsoft.com/office/drawing/2014/main" id="{7FD2CD3B-5403-4889-9174-E2B2FDE85FD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422" r="19904" b="-1"/>
          <a:stretch/>
        </p:blipFill>
        <p:spPr bwMode="auto">
          <a:xfrm>
            <a:off x="1224" y="10"/>
            <a:ext cx="6967738" cy="6857990"/>
          </a:xfrm>
          <a:prstGeom prst="rect">
            <a:avLst/>
          </a:prstGeom>
          <a:noFill/>
          <a:extLst>
            <a:ext uri="{909E8E84-426E-40DD-AFC4-6F175D3DCCD1}">
              <a14:hiddenFill xmlns:a14="http://schemas.microsoft.com/office/drawing/2010/main">
                <a:solidFill>
                  <a:srgbClr val="FFFFFF"/>
                </a:solidFill>
              </a14:hiddenFill>
            </a:ext>
          </a:extLst>
        </p:spPr>
      </p:pic>
      <p:sp>
        <p:nvSpPr>
          <p:cNvPr id="82" name="Cross 81">
            <a:extLst>
              <a:ext uri="{FF2B5EF4-FFF2-40B4-BE49-F238E27FC236}">
                <a16:creationId xmlns:a16="http://schemas.microsoft.com/office/drawing/2014/main" id="{A12C7CBA-A034-9548-BC45-D37C25C00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032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449ED22-D9F5-F848-A98A-7181D4EE7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B77F00D0-5982-4757-C173-CDDA415E11BC}"/>
              </a:ext>
            </a:extLst>
          </p:cNvPr>
          <p:cNvSpPr txBox="1"/>
          <p:nvPr/>
        </p:nvSpPr>
        <p:spPr>
          <a:xfrm>
            <a:off x="9448800" y="3840480"/>
            <a:ext cx="184731" cy="369332"/>
          </a:xfrm>
          <a:prstGeom prst="rect">
            <a:avLst/>
          </a:prstGeom>
          <a:noFill/>
        </p:spPr>
        <p:txBody>
          <a:bodyPr wrap="none" rtlCol="0">
            <a:spAutoFit/>
          </a:bodyPr>
          <a:lstStyle/>
          <a:p>
            <a:endParaRPr lang="fr-FR" dirty="0"/>
          </a:p>
        </p:txBody>
      </p:sp>
      <p:grpSp>
        <p:nvGrpSpPr>
          <p:cNvPr id="10" name="Groupe 9">
            <a:extLst>
              <a:ext uri="{FF2B5EF4-FFF2-40B4-BE49-F238E27FC236}">
                <a16:creationId xmlns:a16="http://schemas.microsoft.com/office/drawing/2014/main" id="{5EF3EADB-1203-11D8-F6C3-B9DBBEFBD95E}"/>
              </a:ext>
            </a:extLst>
          </p:cNvPr>
          <p:cNvGrpSpPr/>
          <p:nvPr/>
        </p:nvGrpSpPr>
        <p:grpSpPr>
          <a:xfrm>
            <a:off x="8151018" y="5912711"/>
            <a:ext cx="3893345" cy="1066838"/>
            <a:chOff x="1066330" y="4534064"/>
            <a:chExt cx="3893345" cy="1066838"/>
          </a:xfrm>
        </p:grpSpPr>
        <p:sp>
          <p:nvSpPr>
            <p:cNvPr id="11" name="Rectangle 10">
              <a:extLst>
                <a:ext uri="{FF2B5EF4-FFF2-40B4-BE49-F238E27FC236}">
                  <a16:creationId xmlns:a16="http://schemas.microsoft.com/office/drawing/2014/main" id="{D9DE2A9D-3182-66A0-5296-6E0AA935048C}"/>
                </a:ext>
              </a:extLst>
            </p:cNvPr>
            <p:cNvSpPr/>
            <p:nvPr/>
          </p:nvSpPr>
          <p:spPr>
            <a:xfrm>
              <a:off x="1066330" y="4534064"/>
              <a:ext cx="3893345" cy="10668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ZoneTexte 11">
              <a:extLst>
                <a:ext uri="{FF2B5EF4-FFF2-40B4-BE49-F238E27FC236}">
                  <a16:creationId xmlns:a16="http://schemas.microsoft.com/office/drawing/2014/main" id="{4054E8C6-443D-8FB7-EDAE-D2B0ABF80407}"/>
                </a:ext>
              </a:extLst>
            </p:cNvPr>
            <p:cNvSpPr txBox="1"/>
            <p:nvPr/>
          </p:nvSpPr>
          <p:spPr>
            <a:xfrm>
              <a:off x="1066330" y="4534064"/>
              <a:ext cx="3893345" cy="10668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dirty="0"/>
                <a:t>Discussion et conclusion</a:t>
              </a:r>
              <a:endParaRPr lang="en-US" sz="3000" kern="1200" dirty="0"/>
            </a:p>
          </p:txBody>
        </p:sp>
      </p:grpSp>
    </p:spTree>
    <p:extLst>
      <p:ext uri="{BB962C8B-B14F-4D97-AF65-F5344CB8AC3E}">
        <p14:creationId xmlns:p14="http://schemas.microsoft.com/office/powerpoint/2010/main" val="1337467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3" name="Picture 5132" descr="Sunset silhouette of scaffolding in construction site">
            <a:extLst>
              <a:ext uri="{FF2B5EF4-FFF2-40B4-BE49-F238E27FC236}">
                <a16:creationId xmlns:a16="http://schemas.microsoft.com/office/drawing/2014/main" id="{DFF912FB-22A4-AFBD-0CE8-508A6E6C08D9}"/>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5140"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5142" name="Rectangle 5141">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E12563-0B54-DFD5-D6D6-A8BF6D84C2D6}"/>
              </a:ext>
            </a:extLst>
          </p:cNvPr>
          <p:cNvSpPr>
            <a:spLocks noGrp="1"/>
          </p:cNvSpPr>
          <p:nvPr>
            <p:ph type="title"/>
          </p:nvPr>
        </p:nvSpPr>
        <p:spPr>
          <a:xfrm>
            <a:off x="282584" y="240415"/>
            <a:ext cx="9316411" cy="1983865"/>
          </a:xfrm>
        </p:spPr>
        <p:txBody>
          <a:bodyPr vert="horz" lIns="91440" tIns="45720" rIns="91440" bIns="45720" rtlCol="0" anchor="t">
            <a:normAutofit fontScale="90000"/>
          </a:bodyPr>
          <a:lstStyle/>
          <a:p>
            <a:pPr algn="just"/>
            <a:r>
              <a:rPr lang="en-US" kern="1200" spc="-150" dirty="0" err="1">
                <a:solidFill>
                  <a:schemeClr val="tx1"/>
                </a:solidFill>
                <a:latin typeface="+mj-lt"/>
                <a:ea typeface="+mj-ea"/>
                <a:cs typeface="+mj-cs"/>
              </a:rPr>
              <a:t>Contexte</a:t>
            </a:r>
            <a:r>
              <a:rPr lang="en-US" kern="1200" spc="-150" dirty="0">
                <a:solidFill>
                  <a:schemeClr val="tx1"/>
                </a:solidFill>
                <a:latin typeface="+mj-lt"/>
                <a:ea typeface="+mj-ea"/>
                <a:cs typeface="+mj-cs"/>
              </a:rPr>
              <a:t> de la recherche : </a:t>
            </a:r>
            <a:r>
              <a:rPr lang="en-US" kern="1200" spc="-150" dirty="0" err="1">
                <a:solidFill>
                  <a:schemeClr val="tx1"/>
                </a:solidFill>
                <a:latin typeface="+mj-lt"/>
                <a:ea typeface="+mj-ea"/>
                <a:cs typeface="+mj-cs"/>
              </a:rPr>
              <a:t>outils</a:t>
            </a:r>
            <a:r>
              <a:rPr lang="en-US" kern="1200" spc="-150" dirty="0">
                <a:solidFill>
                  <a:schemeClr val="tx1"/>
                </a:solidFill>
                <a:latin typeface="+mj-lt"/>
                <a:ea typeface="+mj-ea"/>
                <a:cs typeface="+mj-cs"/>
              </a:rPr>
              <a:t> </a:t>
            </a:r>
            <a:r>
              <a:rPr lang="en-US" kern="1200" spc="-150" dirty="0" err="1">
                <a:solidFill>
                  <a:schemeClr val="tx1"/>
                </a:solidFill>
                <a:latin typeface="+mj-lt"/>
                <a:ea typeface="+mj-ea"/>
                <a:cs typeface="+mj-cs"/>
              </a:rPr>
              <a:t>numériques</a:t>
            </a:r>
            <a:r>
              <a:rPr lang="en-US" kern="1200" spc="-150" dirty="0">
                <a:solidFill>
                  <a:schemeClr val="tx1"/>
                </a:solidFill>
                <a:latin typeface="+mj-lt"/>
                <a:ea typeface="+mj-ea"/>
                <a:cs typeface="+mj-cs"/>
              </a:rPr>
              <a:t>, </a:t>
            </a:r>
            <a:r>
              <a:rPr lang="en-US" kern="1200" spc="-150" dirty="0" err="1">
                <a:solidFill>
                  <a:schemeClr val="tx1"/>
                </a:solidFill>
                <a:latin typeface="+mj-lt"/>
                <a:ea typeface="+mj-ea"/>
                <a:cs typeface="+mj-cs"/>
              </a:rPr>
              <a:t>utilisation</a:t>
            </a:r>
            <a:r>
              <a:rPr lang="en-US" kern="1200" spc="-150" dirty="0">
                <a:solidFill>
                  <a:schemeClr val="tx1"/>
                </a:solidFill>
                <a:latin typeface="+mj-lt"/>
                <a:ea typeface="+mj-ea"/>
                <a:cs typeface="+mj-cs"/>
              </a:rPr>
              <a:t> du BIM et la collaboration </a:t>
            </a:r>
            <a:r>
              <a:rPr lang="en-US" kern="1200" spc="-150" dirty="0" err="1">
                <a:solidFill>
                  <a:schemeClr val="tx1"/>
                </a:solidFill>
                <a:latin typeface="+mj-lt"/>
                <a:ea typeface="+mj-ea"/>
                <a:cs typeface="+mj-cs"/>
              </a:rPr>
              <a:t>en</a:t>
            </a:r>
            <a:r>
              <a:rPr lang="en-US" kern="1200" spc="-150" dirty="0">
                <a:solidFill>
                  <a:schemeClr val="tx1"/>
                </a:solidFill>
                <a:latin typeface="+mj-lt"/>
                <a:ea typeface="+mj-ea"/>
                <a:cs typeface="+mj-cs"/>
              </a:rPr>
              <a:t> </a:t>
            </a:r>
            <a:r>
              <a:rPr lang="en-US" kern="1200" spc="-150" dirty="0" err="1">
                <a:solidFill>
                  <a:schemeClr val="tx1"/>
                </a:solidFill>
                <a:latin typeface="+mj-lt"/>
                <a:ea typeface="+mj-ea"/>
                <a:cs typeface="+mj-cs"/>
              </a:rPr>
              <a:t>amont</a:t>
            </a:r>
            <a:r>
              <a:rPr lang="en-US" kern="1200" spc="-150" dirty="0">
                <a:solidFill>
                  <a:schemeClr val="tx1"/>
                </a:solidFill>
                <a:latin typeface="+mj-lt"/>
                <a:ea typeface="+mj-ea"/>
                <a:cs typeface="+mj-cs"/>
              </a:rPr>
              <a:t> du </a:t>
            </a:r>
            <a:r>
              <a:rPr lang="en-US" kern="1200" spc="-150" dirty="0" err="1">
                <a:solidFill>
                  <a:schemeClr val="tx1"/>
                </a:solidFill>
                <a:latin typeface="+mj-lt"/>
                <a:ea typeface="+mj-ea"/>
                <a:cs typeface="+mj-cs"/>
              </a:rPr>
              <a:t>projet</a:t>
            </a:r>
            <a:r>
              <a:rPr lang="en-US" kern="1200" spc="-150" dirty="0">
                <a:solidFill>
                  <a:schemeClr val="tx1"/>
                </a:solidFill>
                <a:latin typeface="+mj-lt"/>
                <a:ea typeface="+mj-ea"/>
                <a:cs typeface="+mj-cs"/>
              </a:rPr>
              <a:t>.</a:t>
            </a:r>
          </a:p>
        </p:txBody>
      </p:sp>
      <p:sp>
        <p:nvSpPr>
          <p:cNvPr id="3" name="ZoneTexte 2">
            <a:extLst>
              <a:ext uri="{FF2B5EF4-FFF2-40B4-BE49-F238E27FC236}">
                <a16:creationId xmlns:a16="http://schemas.microsoft.com/office/drawing/2014/main" id="{025D71BA-D652-74FB-95F3-2A9180F98B7D}"/>
              </a:ext>
            </a:extLst>
          </p:cNvPr>
          <p:cNvSpPr txBox="1"/>
          <p:nvPr/>
        </p:nvSpPr>
        <p:spPr>
          <a:xfrm>
            <a:off x="453336" y="3428999"/>
            <a:ext cx="8267296" cy="3188586"/>
          </a:xfrm>
          <a:prstGeom prst="rect">
            <a:avLst/>
          </a:prstGeom>
        </p:spPr>
        <p:txBody>
          <a:bodyPr vert="horz" lIns="91440" tIns="45720" rIns="91440" bIns="45720" rtlCol="0">
            <a:normAutofit/>
          </a:bodyPr>
          <a:lstStyle/>
          <a:p>
            <a:pPr indent="-228600" algn="just">
              <a:spcAft>
                <a:spcPts val="600"/>
              </a:spcAft>
              <a:buFont typeface="System Font Regular"/>
              <a:buChar char="–"/>
            </a:pPr>
            <a:r>
              <a:rPr lang="en-US" dirty="0"/>
              <a:t>BIM is a set of "parametric tools and processes for the creation and maintenance of an integrated collaborative database of multidimensional information regarding the design, construction and operations of a building, with the purpose of improving collaboration between stakeholders [...]" (</a:t>
            </a:r>
            <a:r>
              <a:rPr lang="en-US" dirty="0" err="1"/>
              <a:t>Fazli</a:t>
            </a:r>
            <a:r>
              <a:rPr lang="en-US" dirty="0"/>
              <a:t> &amp; al, 2014, p. 1117). </a:t>
            </a:r>
          </a:p>
          <a:p>
            <a:pPr indent="-228600">
              <a:spcAft>
                <a:spcPts val="600"/>
              </a:spcAft>
              <a:buFont typeface="System Font Regular"/>
              <a:buChar char="–"/>
            </a:pPr>
            <a:endParaRPr lang="en-US" dirty="0"/>
          </a:p>
        </p:txBody>
      </p:sp>
      <p:sp>
        <p:nvSpPr>
          <p:cNvPr id="5144" name="Cross 5143">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8387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4171A-C102-0FF5-8083-53D630A28C6D}"/>
              </a:ext>
            </a:extLst>
          </p:cNvPr>
          <p:cNvSpPr>
            <a:spLocks noGrp="1"/>
          </p:cNvSpPr>
          <p:nvPr>
            <p:ph type="title"/>
          </p:nvPr>
        </p:nvSpPr>
        <p:spPr>
          <a:xfrm>
            <a:off x="127802" y="14288"/>
            <a:ext cx="11579614" cy="1446550"/>
          </a:xfrm>
        </p:spPr>
        <p:txBody>
          <a:bodyPr>
            <a:normAutofit/>
          </a:bodyPr>
          <a:lstStyle/>
          <a:p>
            <a:pPr algn="just"/>
            <a:r>
              <a:rPr lang="fr-FR" sz="3200" dirty="0"/>
              <a:t>Contexte de la recherche: </a:t>
            </a:r>
            <a:r>
              <a:rPr lang="en-US" sz="3200" spc="-150" dirty="0" err="1"/>
              <a:t>outils</a:t>
            </a:r>
            <a:r>
              <a:rPr lang="en-US" sz="3200" spc="-150" dirty="0"/>
              <a:t> </a:t>
            </a:r>
            <a:r>
              <a:rPr lang="en-US" sz="3200" spc="-150" dirty="0" err="1"/>
              <a:t>digitaux</a:t>
            </a:r>
            <a:r>
              <a:rPr lang="en-US" sz="3200" spc="-150" dirty="0"/>
              <a:t>, </a:t>
            </a:r>
            <a:r>
              <a:rPr lang="en-US" sz="3200" spc="-150" dirty="0" err="1"/>
              <a:t>l’utilisation</a:t>
            </a:r>
            <a:r>
              <a:rPr lang="en-US" sz="3200" spc="-150" dirty="0"/>
              <a:t> du BIM, la </a:t>
            </a:r>
            <a:r>
              <a:rPr lang="en-US" sz="3200" spc="-150" dirty="0" err="1"/>
              <a:t>prise</a:t>
            </a:r>
            <a:r>
              <a:rPr lang="en-US" sz="3200" spc="-150" dirty="0"/>
              <a:t> de decision et la gestion des parties </a:t>
            </a:r>
            <a:r>
              <a:rPr lang="en-US" sz="3200" spc="-150" dirty="0" err="1"/>
              <a:t>prenantes</a:t>
            </a:r>
            <a:endParaRPr lang="fr-FR" sz="3200" dirty="0"/>
          </a:p>
        </p:txBody>
      </p:sp>
      <p:sp>
        <p:nvSpPr>
          <p:cNvPr id="5" name="Ellipse 4">
            <a:extLst>
              <a:ext uri="{FF2B5EF4-FFF2-40B4-BE49-F238E27FC236}">
                <a16:creationId xmlns:a16="http://schemas.microsoft.com/office/drawing/2014/main" id="{55F6F4F4-494C-D24D-4C80-38520D51FDD9}"/>
              </a:ext>
            </a:extLst>
          </p:cNvPr>
          <p:cNvSpPr/>
          <p:nvPr/>
        </p:nvSpPr>
        <p:spPr>
          <a:xfrm>
            <a:off x="409311" y="1154767"/>
            <a:ext cx="3219635"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sz="2000" b="1" dirty="0" err="1"/>
              <a:t>Outils</a:t>
            </a:r>
            <a:r>
              <a:rPr lang="en-CA" sz="2000" b="1" dirty="0"/>
              <a:t> </a:t>
            </a:r>
            <a:r>
              <a:rPr lang="en-CA" sz="2000" b="1" dirty="0" err="1"/>
              <a:t>digitaux</a:t>
            </a:r>
            <a:r>
              <a:rPr lang="en-CA" sz="2000" b="1" dirty="0"/>
              <a:t> et utilisation du BIM</a:t>
            </a:r>
          </a:p>
        </p:txBody>
      </p:sp>
      <p:sp>
        <p:nvSpPr>
          <p:cNvPr id="6" name="Ellipse 5">
            <a:extLst>
              <a:ext uri="{FF2B5EF4-FFF2-40B4-BE49-F238E27FC236}">
                <a16:creationId xmlns:a16="http://schemas.microsoft.com/office/drawing/2014/main" id="{87224CB5-86CA-276F-C54E-C89F30D5A180}"/>
              </a:ext>
            </a:extLst>
          </p:cNvPr>
          <p:cNvSpPr/>
          <p:nvPr/>
        </p:nvSpPr>
        <p:spPr>
          <a:xfrm>
            <a:off x="8323447" y="1154767"/>
            <a:ext cx="3219635" cy="10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2000" b="1" dirty="0"/>
              <a:t>Collaboration </a:t>
            </a:r>
            <a:r>
              <a:rPr lang="en-CA" sz="2000" b="1" dirty="0" err="1"/>
              <a:t>lors</a:t>
            </a:r>
            <a:r>
              <a:rPr lang="en-CA" sz="2000" b="1" dirty="0"/>
              <a:t> de la conception</a:t>
            </a:r>
          </a:p>
        </p:txBody>
      </p:sp>
      <p:sp>
        <p:nvSpPr>
          <p:cNvPr id="7" name="Rectangle 6">
            <a:extLst>
              <a:ext uri="{FF2B5EF4-FFF2-40B4-BE49-F238E27FC236}">
                <a16:creationId xmlns:a16="http://schemas.microsoft.com/office/drawing/2014/main" id="{12E31E0A-CD91-6E11-3447-F14425A710C2}"/>
              </a:ext>
            </a:extLst>
          </p:cNvPr>
          <p:cNvSpPr/>
          <p:nvPr/>
        </p:nvSpPr>
        <p:spPr>
          <a:xfrm>
            <a:off x="127802" y="2379343"/>
            <a:ext cx="5184010" cy="2862322"/>
          </a:xfrm>
          <a:prstGeom prst="rect">
            <a:avLst/>
          </a:prstGeom>
        </p:spPr>
        <p:txBody>
          <a:bodyPr wrap="square">
            <a:spAutoFit/>
          </a:bodyPr>
          <a:lstStyle/>
          <a:p>
            <a:pPr marL="285750" indent="-285750" algn="just">
              <a:buFont typeface="Arial" panose="020B0604020202020204" pitchFamily="34" charset="0"/>
              <a:buChar char="•"/>
            </a:pPr>
            <a:r>
              <a:rPr lang="fr-CA" sz="1500" dirty="0"/>
              <a:t>Les données fournies par ces technologies numériques ont un fort potentiel pour mieux comprendre et maîtriser les défis du projet et créer plus de valeur (Pan et Zhang, 2021). </a:t>
            </a:r>
          </a:p>
          <a:p>
            <a:pPr marL="285750" indent="-285750" algn="just">
              <a:buFont typeface="Arial" panose="020B0604020202020204" pitchFamily="34" charset="0"/>
              <a:buChar char="•"/>
            </a:pPr>
            <a:r>
              <a:rPr lang="fr-CA" sz="1500" dirty="0"/>
              <a:t>En offrant divers ensembles de données liés au projet et au livrable, le BIM encourage l'implication des parties prenantes issues de différents domaines d'expertise (Zanni, </a:t>
            </a:r>
            <a:r>
              <a:rPr lang="fr-CA" sz="1500" dirty="0" err="1"/>
              <a:t>Ruikar</a:t>
            </a:r>
            <a:r>
              <a:rPr lang="fr-CA" sz="1500" dirty="0"/>
              <a:t>, &amp; </a:t>
            </a:r>
            <a:r>
              <a:rPr lang="fr-CA" sz="1500" dirty="0" err="1"/>
              <a:t>Soetanto</a:t>
            </a:r>
            <a:r>
              <a:rPr lang="fr-CA" sz="1500" dirty="0"/>
              <a:t>, 2020). </a:t>
            </a:r>
          </a:p>
          <a:p>
            <a:pPr marL="285750" indent="-285750" algn="just">
              <a:buFont typeface="Arial" panose="020B0604020202020204" pitchFamily="34" charset="0"/>
              <a:buChar char="•"/>
            </a:pPr>
            <a:r>
              <a:rPr lang="fr-CA" sz="1500" dirty="0"/>
              <a:t>L'utilisation croissante des outils numériques nécessite de revoir les pratiques et d'actualiser les compétences et les aptitudes des équipes de projet (Poirier, Forgues, &amp; Staub- French, 2017). </a:t>
            </a:r>
          </a:p>
        </p:txBody>
      </p:sp>
      <p:sp>
        <p:nvSpPr>
          <p:cNvPr id="8" name="Rectangle 7">
            <a:extLst>
              <a:ext uri="{FF2B5EF4-FFF2-40B4-BE49-F238E27FC236}">
                <a16:creationId xmlns:a16="http://schemas.microsoft.com/office/drawing/2014/main" id="{97F6A6B9-A36B-402E-5365-823FDFCC290F}"/>
              </a:ext>
            </a:extLst>
          </p:cNvPr>
          <p:cNvSpPr/>
          <p:nvPr/>
        </p:nvSpPr>
        <p:spPr>
          <a:xfrm>
            <a:off x="6292312" y="2379343"/>
            <a:ext cx="5415104" cy="3093154"/>
          </a:xfrm>
          <a:prstGeom prst="rect">
            <a:avLst/>
          </a:prstGeom>
        </p:spPr>
        <p:txBody>
          <a:bodyPr wrap="square">
            <a:spAutoFit/>
          </a:bodyPr>
          <a:lstStyle/>
          <a:p>
            <a:pPr marL="285750" indent="-285750" algn="just">
              <a:buFont typeface="Arial" panose="020B0604020202020204" pitchFamily="34" charset="0"/>
              <a:buChar char="•"/>
            </a:pPr>
            <a:r>
              <a:rPr lang="fr-CA" sz="1500" dirty="0"/>
              <a:t>Il est impossible pour les décideurs de répondre à tous les besoins et préoccupations des parties prenantes (Winch, 2013). </a:t>
            </a:r>
          </a:p>
          <a:p>
            <a:pPr marL="285750" indent="-285750" algn="just">
              <a:buFont typeface="Arial" panose="020B0604020202020204" pitchFamily="34" charset="0"/>
              <a:buChar char="•"/>
            </a:pPr>
            <a:r>
              <a:rPr lang="fr-CA" sz="1500" dirty="0"/>
              <a:t>La phase de conception doit viser à obtenir un consensus sur l'interprétation du projet grâce à l'engagement et à la collaboration des parties prenantes. Si ce n'est pas le cas, la complexité de la conception peut être accentuée (</a:t>
            </a:r>
            <a:r>
              <a:rPr lang="fr-CA" sz="1500" dirty="0" err="1"/>
              <a:t>Priemus</a:t>
            </a:r>
            <a:r>
              <a:rPr lang="fr-CA" sz="1500" dirty="0"/>
              <a:t>, 2008). </a:t>
            </a:r>
          </a:p>
          <a:p>
            <a:pPr marL="285750" indent="-285750" algn="just">
              <a:buFont typeface="Arial" panose="020B0604020202020204" pitchFamily="34" charset="0"/>
              <a:buChar char="•"/>
            </a:pPr>
            <a:r>
              <a:rPr lang="fr-CA" sz="1500" dirty="0" err="1"/>
              <a:t>Sörenson</a:t>
            </a:r>
            <a:r>
              <a:rPr lang="fr-CA" sz="1500" dirty="0"/>
              <a:t> (2005) souligne que les solutions du projet ne correspondent généralement pas aux besoins du projet parce que les parties prenantes ont été négligées ou que le besoin initial du projet a été formulé de manière inadéquate (</a:t>
            </a:r>
            <a:r>
              <a:rPr lang="fr-CA" sz="1500" dirty="0" err="1"/>
              <a:t>Priemus</a:t>
            </a:r>
            <a:r>
              <a:rPr lang="fr-CA" sz="1500" dirty="0"/>
              <a:t>, </a:t>
            </a:r>
            <a:r>
              <a:rPr lang="fr-CA" sz="1500" dirty="0" err="1"/>
              <a:t>Flyvbjerg</a:t>
            </a:r>
            <a:r>
              <a:rPr lang="fr-CA" sz="1500" dirty="0"/>
              <a:t> et van </a:t>
            </a:r>
            <a:r>
              <a:rPr lang="fr-CA" sz="1500" dirty="0" err="1"/>
              <a:t>Wee</a:t>
            </a:r>
            <a:r>
              <a:rPr lang="fr-CA" sz="1500" dirty="0"/>
              <a:t>, 2008). </a:t>
            </a:r>
          </a:p>
        </p:txBody>
      </p:sp>
      <p:sp>
        <p:nvSpPr>
          <p:cNvPr id="9" name="Rectangle 8">
            <a:extLst>
              <a:ext uri="{FF2B5EF4-FFF2-40B4-BE49-F238E27FC236}">
                <a16:creationId xmlns:a16="http://schemas.microsoft.com/office/drawing/2014/main" id="{2EBB6F11-B699-3DE2-C338-BF483DBE3B1A}"/>
              </a:ext>
            </a:extLst>
          </p:cNvPr>
          <p:cNvSpPr/>
          <p:nvPr/>
        </p:nvSpPr>
        <p:spPr>
          <a:xfrm>
            <a:off x="1647413" y="5386241"/>
            <a:ext cx="8897174" cy="1938992"/>
          </a:xfrm>
          <a:prstGeom prst="rect">
            <a:avLst/>
          </a:prstGeom>
        </p:spPr>
        <p:txBody>
          <a:bodyPr wrap="square">
            <a:spAutoFit/>
          </a:bodyPr>
          <a:lstStyle/>
          <a:p>
            <a:pPr marL="285750" indent="-285750" algn="just">
              <a:buFont typeface="Arial" panose="020B0604020202020204" pitchFamily="34" charset="0"/>
              <a:buChar char="•"/>
            </a:pPr>
            <a:r>
              <a:rPr lang="fr-CA" sz="1500" dirty="0"/>
              <a:t>Les technologies numériques refondent les relations entre les parties prenantes car elles peuvent toutes partager des données pour soutenir le processus de prise de décision (Wu, 2021). </a:t>
            </a:r>
          </a:p>
          <a:p>
            <a:pPr marL="285750" indent="-285750" algn="just">
              <a:buFont typeface="Arial" panose="020B0604020202020204" pitchFamily="34" charset="0"/>
              <a:buChar char="•"/>
            </a:pPr>
            <a:r>
              <a:rPr lang="fr-CA" sz="1500" dirty="0"/>
              <a:t>Avec l'introduction des nouvelles technologies dans la gestion de projet, certaines parties prenantes ne sont pas en mesure de comprendre pleinement les tenants et aboutissants de la transformation numérique (Olsson et Bull-Berg, 2014).</a:t>
            </a:r>
          </a:p>
          <a:p>
            <a:pPr marL="285750" indent="-285750" algn="just">
              <a:buFont typeface="Arial" panose="020B0604020202020204" pitchFamily="34" charset="0"/>
              <a:buChar char="•"/>
            </a:pPr>
            <a:r>
              <a:rPr lang="fr-CA" sz="1500" dirty="0"/>
              <a:t>Le BIM transforme l'exécution et la conception des projets (Whyte, 2019).</a:t>
            </a:r>
          </a:p>
          <a:p>
            <a:pPr marL="285750" indent="-285750">
              <a:buFont typeface="Arial" panose="020B0604020202020204" pitchFamily="34" charset="0"/>
              <a:buChar char="•"/>
            </a:pPr>
            <a:endParaRPr lang="fr-CA" sz="1500" dirty="0"/>
          </a:p>
          <a:p>
            <a:pPr marL="285750" indent="-285750">
              <a:buFont typeface="Arial" panose="020B0604020202020204" pitchFamily="34" charset="0"/>
              <a:buChar char="•"/>
            </a:pPr>
            <a:endParaRPr lang="fr-CA" sz="1500" dirty="0"/>
          </a:p>
        </p:txBody>
      </p:sp>
      <p:sp>
        <p:nvSpPr>
          <p:cNvPr id="10" name="Rectangle 9">
            <a:extLst>
              <a:ext uri="{FF2B5EF4-FFF2-40B4-BE49-F238E27FC236}">
                <a16:creationId xmlns:a16="http://schemas.microsoft.com/office/drawing/2014/main" id="{B25D1C29-87B2-CC67-8A68-F245C8493C14}"/>
              </a:ext>
            </a:extLst>
          </p:cNvPr>
          <p:cNvSpPr/>
          <p:nvPr/>
        </p:nvSpPr>
        <p:spPr>
          <a:xfrm>
            <a:off x="9881559" y="775855"/>
            <a:ext cx="1528073" cy="320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51E8FD9-56C4-E31A-B0AB-5BFB1EFD42E7}"/>
              </a:ext>
            </a:extLst>
          </p:cNvPr>
          <p:cNvSpPr/>
          <p:nvPr/>
        </p:nvSpPr>
        <p:spPr>
          <a:xfrm>
            <a:off x="10642847" y="5542774"/>
            <a:ext cx="1528073" cy="719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10949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M | Guide Bâtiment Durable">
            <a:extLst>
              <a:ext uri="{FF2B5EF4-FFF2-40B4-BE49-F238E27FC236}">
                <a16:creationId xmlns:a16="http://schemas.microsoft.com/office/drawing/2014/main" id="{7D93024F-85BD-6420-E62B-5BB7E98F92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6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044" name="Rectangle 1043">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E2614B-F9D9-6486-7059-665F9CB6233A}"/>
              </a:ext>
            </a:extLst>
          </p:cNvPr>
          <p:cNvSpPr>
            <a:spLocks noGrp="1"/>
          </p:cNvSpPr>
          <p:nvPr>
            <p:ph type="title"/>
          </p:nvPr>
        </p:nvSpPr>
        <p:spPr>
          <a:xfrm>
            <a:off x="565149" y="1204721"/>
            <a:ext cx="8267296" cy="1446550"/>
          </a:xfrm>
        </p:spPr>
        <p:txBody>
          <a:bodyPr>
            <a:normAutofit/>
          </a:bodyPr>
          <a:lstStyle/>
          <a:p>
            <a:r>
              <a:rPr lang="fr-FR" dirty="0"/>
              <a:t>Objectif</a:t>
            </a:r>
          </a:p>
        </p:txBody>
      </p:sp>
      <p:sp>
        <p:nvSpPr>
          <p:cNvPr id="3" name="Espace réservé du contenu 2">
            <a:extLst>
              <a:ext uri="{FF2B5EF4-FFF2-40B4-BE49-F238E27FC236}">
                <a16:creationId xmlns:a16="http://schemas.microsoft.com/office/drawing/2014/main" id="{F3E73904-6556-91EB-1A2C-A5CA8A1B3EC4}"/>
              </a:ext>
            </a:extLst>
          </p:cNvPr>
          <p:cNvSpPr>
            <a:spLocks noGrp="1"/>
          </p:cNvSpPr>
          <p:nvPr>
            <p:ph idx="1"/>
          </p:nvPr>
        </p:nvSpPr>
        <p:spPr>
          <a:xfrm>
            <a:off x="565149" y="2691637"/>
            <a:ext cx="8594349" cy="2453799"/>
          </a:xfrm>
        </p:spPr>
        <p:txBody>
          <a:bodyPr>
            <a:normAutofit/>
          </a:bodyPr>
          <a:lstStyle/>
          <a:p>
            <a:pPr marL="0" indent="0" algn="just">
              <a:buNone/>
            </a:pPr>
            <a:r>
              <a:rPr lang="fr-CA" dirty="0"/>
              <a:t>Comprendre comment les acteurs impliqués dans les projets de construction perçoivent l'utilisation du BIM pendant la phase conception. Plus précisément, nous avons cherché à identifier les changements liés à l'utilisation de la BIM pendant cette phase. </a:t>
            </a:r>
            <a:endParaRPr lang="fr-FR" dirty="0"/>
          </a:p>
        </p:txBody>
      </p:sp>
      <p:sp>
        <p:nvSpPr>
          <p:cNvPr id="1046" name="Cross 1045">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399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6" name="Rectangle 150">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Content Placeholder 6161">
            <a:extLst>
              <a:ext uri="{FF2B5EF4-FFF2-40B4-BE49-F238E27FC236}">
                <a16:creationId xmlns:a16="http://schemas.microsoft.com/office/drawing/2014/main" id="{3BF6D706-E24F-2EE7-4F1A-89F94A3E1A6D}"/>
              </a:ext>
            </a:extLst>
          </p:cNvPr>
          <p:cNvSpPr>
            <a:spLocks noGrp="1"/>
          </p:cNvSpPr>
          <p:nvPr>
            <p:ph idx="1"/>
          </p:nvPr>
        </p:nvSpPr>
        <p:spPr>
          <a:xfrm>
            <a:off x="236538" y="557213"/>
            <a:ext cx="7985111" cy="3188586"/>
          </a:xfrm>
        </p:spPr>
        <p:txBody>
          <a:bodyPr>
            <a:normAutofit/>
          </a:bodyPr>
          <a:lstStyle/>
          <a:p>
            <a:pPr marL="0" indent="0">
              <a:buNone/>
            </a:pPr>
            <a:r>
              <a:rPr lang="en-US" dirty="0"/>
              <a:t>Cadre </a:t>
            </a:r>
            <a:r>
              <a:rPr lang="en-US" dirty="0" err="1"/>
              <a:t>conceptuel</a:t>
            </a:r>
            <a:r>
              <a:rPr lang="en-US" dirty="0"/>
              <a:t>: Sciences </a:t>
            </a:r>
            <a:r>
              <a:rPr lang="en-US" dirty="0" err="1"/>
              <a:t>sociales</a:t>
            </a:r>
            <a:r>
              <a:rPr lang="en-US" dirty="0"/>
              <a:t> </a:t>
            </a:r>
            <a:r>
              <a:rPr lang="en-US" dirty="0" err="1"/>
              <a:t>informatiques</a:t>
            </a:r>
            <a:endParaRPr lang="en-US" dirty="0"/>
          </a:p>
        </p:txBody>
      </p:sp>
      <p:sp>
        <p:nvSpPr>
          <p:cNvPr id="6167" name="Cross 152">
            <a:extLst>
              <a:ext uri="{FF2B5EF4-FFF2-40B4-BE49-F238E27FC236}">
                <a16:creationId xmlns:a16="http://schemas.microsoft.com/office/drawing/2014/main" id="{EAB1217A-7C36-3A41-8536-BC68C4521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8" name="Rectangle 154">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4" descr="The Social Data Scientist. In the past decade or so, the term… | by Eddie  Pognon | Medium">
            <a:extLst>
              <a:ext uri="{FF2B5EF4-FFF2-40B4-BE49-F238E27FC236}">
                <a16:creationId xmlns:a16="http://schemas.microsoft.com/office/drawing/2014/main" id="{2C84DE9D-112A-10FB-EE62-2BBD4220A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469" y="1476798"/>
            <a:ext cx="4330995" cy="39044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FAF5D45-46A0-D935-ABC8-72BEF22EA26D}"/>
              </a:ext>
            </a:extLst>
          </p:cNvPr>
          <p:cNvSpPr/>
          <p:nvPr/>
        </p:nvSpPr>
        <p:spPr>
          <a:xfrm>
            <a:off x="203329" y="1596959"/>
            <a:ext cx="5305204" cy="1914337"/>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dirty="0"/>
              <a:t>Un domaine d'étude qui "applique des méthodes informatiques à de nouvelles sources de données numériques telles que les médias sociaux, les dossiers administratifs et les archives historiques pour élaborer des théories sur le comportement humain" (</a:t>
            </a:r>
            <a:r>
              <a:rPr lang="fr-CA" dirty="0" err="1"/>
              <a:t>Edelmann</a:t>
            </a:r>
            <a:r>
              <a:rPr lang="fr-CA" dirty="0"/>
              <a:t>, Wolff, Montagne et Bail, 2020, p. 62).</a:t>
            </a:r>
          </a:p>
        </p:txBody>
      </p:sp>
      <p:sp>
        <p:nvSpPr>
          <p:cNvPr id="4" name="Rectangle 3">
            <a:extLst>
              <a:ext uri="{FF2B5EF4-FFF2-40B4-BE49-F238E27FC236}">
                <a16:creationId xmlns:a16="http://schemas.microsoft.com/office/drawing/2014/main" id="{4644E010-1F2A-0A2B-7BCC-386A3C38DFAF}"/>
              </a:ext>
            </a:extLst>
          </p:cNvPr>
          <p:cNvSpPr/>
          <p:nvPr/>
        </p:nvSpPr>
        <p:spPr>
          <a:xfrm>
            <a:off x="203328" y="3745799"/>
            <a:ext cx="5305205" cy="1785297"/>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t>" Les grands ensembles de données qui décrivent le fonctionnement interne de systèmes sociaux complexes [...] ne peuvent être compris de manière adéquate à partir d'une seule perspective disciplinaire " (Chang, </a:t>
            </a:r>
            <a:r>
              <a:rPr lang="fr-CA" dirty="0" err="1"/>
              <a:t>Kauffman</a:t>
            </a:r>
            <a:r>
              <a:rPr lang="fr-CA" dirty="0"/>
              <a:t>, &amp; </a:t>
            </a:r>
            <a:r>
              <a:rPr lang="fr-CA" dirty="0" err="1"/>
              <a:t>Kwon</a:t>
            </a:r>
            <a:r>
              <a:rPr lang="fr-CA" dirty="0"/>
              <a:t>, 2014, p. 71).</a:t>
            </a:r>
          </a:p>
        </p:txBody>
      </p:sp>
      <p:sp>
        <p:nvSpPr>
          <p:cNvPr id="10" name="Rectangle 9">
            <a:extLst>
              <a:ext uri="{FF2B5EF4-FFF2-40B4-BE49-F238E27FC236}">
                <a16:creationId xmlns:a16="http://schemas.microsoft.com/office/drawing/2014/main" id="{F21F9FAD-5C75-0E3A-ACDD-1EA1F9BE6F46}"/>
              </a:ext>
            </a:extLst>
          </p:cNvPr>
          <p:cNvSpPr/>
          <p:nvPr/>
        </p:nvSpPr>
        <p:spPr>
          <a:xfrm>
            <a:off x="9881559" y="775855"/>
            <a:ext cx="1528073" cy="320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C039E7F-2F27-0BCD-EBCB-32765D2DDB9F}"/>
              </a:ext>
            </a:extLst>
          </p:cNvPr>
          <p:cNvSpPr/>
          <p:nvPr/>
        </p:nvSpPr>
        <p:spPr>
          <a:xfrm>
            <a:off x="4567927" y="5588777"/>
            <a:ext cx="1528073" cy="712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8845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4F048CC-17C9-B246-BF2A-29E51AD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Espace réservé du contenu 4">
            <a:extLst>
              <a:ext uri="{FF2B5EF4-FFF2-40B4-BE49-F238E27FC236}">
                <a16:creationId xmlns:a16="http://schemas.microsoft.com/office/drawing/2014/main" id="{35B181FB-3BDA-5402-7BB8-016E2F5D9560}"/>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1918" b="13812"/>
          <a:stretch/>
        </p:blipFill>
        <p:spPr>
          <a:xfrm>
            <a:off x="20" y="10"/>
            <a:ext cx="12191980" cy="6857990"/>
          </a:xfrm>
          <a:prstGeom prst="rect">
            <a:avLst/>
          </a:prstGeom>
        </p:spPr>
      </p:pic>
      <p:sp>
        <p:nvSpPr>
          <p:cNvPr id="19" name="Rectangle">
            <a:extLst>
              <a:ext uri="{FF2B5EF4-FFF2-40B4-BE49-F238E27FC236}">
                <a16:creationId xmlns:a16="http://schemas.microsoft.com/office/drawing/2014/main" id="{86E439A5-A7E3-5047-A686-06C27A818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7506"/>
            <a:ext cx="10549940" cy="2374362"/>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1" name="Cross 20">
            <a:extLst>
              <a:ext uri="{FF2B5EF4-FFF2-40B4-BE49-F238E27FC236}">
                <a16:creationId xmlns:a16="http://schemas.microsoft.com/office/drawing/2014/main" id="{24124FF1-775D-AC4A-81D0-73FC0F54A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53E2C7F-F4FF-A94D-ACAE-82823EC88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F734000-027E-4772-33E0-01C8715C4830}"/>
              </a:ext>
            </a:extLst>
          </p:cNvPr>
          <p:cNvSpPr>
            <a:spLocks noGrp="1"/>
          </p:cNvSpPr>
          <p:nvPr>
            <p:ph type="title"/>
          </p:nvPr>
        </p:nvSpPr>
        <p:spPr>
          <a:xfrm>
            <a:off x="565149" y="4162776"/>
            <a:ext cx="9316409" cy="1453896"/>
          </a:xfrm>
        </p:spPr>
        <p:txBody>
          <a:bodyPr vert="horz" lIns="91440" tIns="45720" rIns="91440" bIns="45720" rtlCol="0" anchor="b">
            <a:normAutofit/>
          </a:bodyPr>
          <a:lstStyle/>
          <a:p>
            <a:r>
              <a:rPr lang="en-US" sz="8000" kern="1200" spc="-150" dirty="0" err="1">
                <a:solidFill>
                  <a:schemeClr val="tx1"/>
                </a:solidFill>
                <a:latin typeface="+mj-lt"/>
                <a:ea typeface="+mj-ea"/>
                <a:cs typeface="+mj-cs"/>
              </a:rPr>
              <a:t>Methodologie</a:t>
            </a:r>
            <a:endParaRPr lang="en-US" sz="8000" kern="1200" spc="-150" dirty="0">
              <a:solidFill>
                <a:schemeClr val="tx1"/>
              </a:solidFill>
              <a:latin typeface="+mj-lt"/>
              <a:ea typeface="+mj-ea"/>
              <a:cs typeface="+mj-cs"/>
            </a:endParaRPr>
          </a:p>
        </p:txBody>
      </p:sp>
    </p:spTree>
    <p:extLst>
      <p:ext uri="{BB962C8B-B14F-4D97-AF65-F5344CB8AC3E}">
        <p14:creationId xmlns:p14="http://schemas.microsoft.com/office/powerpoint/2010/main" val="8494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BED160-A32A-1678-C3E3-8C8A559CB8AB}"/>
              </a:ext>
            </a:extLst>
          </p:cNvPr>
          <p:cNvSpPr>
            <a:spLocks noGrp="1"/>
          </p:cNvSpPr>
          <p:nvPr>
            <p:ph type="title"/>
          </p:nvPr>
        </p:nvSpPr>
        <p:spPr>
          <a:xfrm>
            <a:off x="277890" y="110212"/>
            <a:ext cx="8267296" cy="1446550"/>
          </a:xfrm>
        </p:spPr>
        <p:txBody>
          <a:bodyPr vert="horz" lIns="91440" tIns="45720" rIns="91440" bIns="45720" rtlCol="0">
            <a:normAutofit/>
          </a:bodyPr>
          <a:lstStyle/>
          <a:p>
            <a:r>
              <a:rPr lang="en-US" spc="-150" dirty="0"/>
              <a:t>Étude de </a:t>
            </a:r>
            <a:r>
              <a:rPr lang="en-US" spc="-150" dirty="0" err="1"/>
              <a:t>cas</a:t>
            </a:r>
            <a:r>
              <a:rPr lang="en-US" spc="-150" dirty="0"/>
              <a:t> </a:t>
            </a:r>
            <a:endParaRPr lang="en-US" kern="1200" spc="-150" dirty="0">
              <a:latin typeface="+mj-lt"/>
              <a:ea typeface="+mj-ea"/>
              <a:cs typeface="+mj-cs"/>
            </a:endParaRPr>
          </a:p>
        </p:txBody>
      </p:sp>
      <p:sp>
        <p:nvSpPr>
          <p:cNvPr id="91" name="Rectangle 90">
            <a:extLst>
              <a:ext uri="{FF2B5EF4-FFF2-40B4-BE49-F238E27FC236}">
                <a16:creationId xmlns:a16="http://schemas.microsoft.com/office/drawing/2014/main" id="{FB1CD9BE-93F1-ED44-946B-8354D74B0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3" name="Rectangle 92">
            <a:extLst>
              <a:ext uri="{FF2B5EF4-FFF2-40B4-BE49-F238E27FC236}">
                <a16:creationId xmlns:a16="http://schemas.microsoft.com/office/drawing/2014/main" id="{882E6E09-FCB0-5F41-8BAE-C0581D54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ross 94">
            <a:extLst>
              <a:ext uri="{FF2B5EF4-FFF2-40B4-BE49-F238E27FC236}">
                <a16:creationId xmlns:a16="http://schemas.microsoft.com/office/drawing/2014/main" id="{D269DB01-9C3C-7841-B8E8-6FDFEF70C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 name="Tableau 10">
            <a:extLst>
              <a:ext uri="{FF2B5EF4-FFF2-40B4-BE49-F238E27FC236}">
                <a16:creationId xmlns:a16="http://schemas.microsoft.com/office/drawing/2014/main" id="{34941AD2-D961-7F19-E63F-DB3332A63CA4}"/>
              </a:ext>
            </a:extLst>
          </p:cNvPr>
          <p:cNvGraphicFramePr>
            <a:graphicFrameLocks noGrp="1"/>
          </p:cNvGraphicFramePr>
          <p:nvPr>
            <p:ph idx="1"/>
            <p:extLst>
              <p:ext uri="{D42A27DB-BD31-4B8C-83A1-F6EECF244321}">
                <p14:modId xmlns:p14="http://schemas.microsoft.com/office/powerpoint/2010/main" val="327392527"/>
              </p:ext>
            </p:extLst>
          </p:nvPr>
        </p:nvGraphicFramePr>
        <p:xfrm>
          <a:off x="336640" y="906548"/>
          <a:ext cx="10968902" cy="4214399"/>
        </p:xfrm>
        <a:graphic>
          <a:graphicData uri="http://schemas.openxmlformats.org/drawingml/2006/table">
            <a:tbl>
              <a:tblPr firstRow="1" firstCol="1" bandRow="1">
                <a:tableStyleId>{5C22544A-7EE6-4342-B048-85BDC9FD1C3A}</a:tableStyleId>
              </a:tblPr>
              <a:tblGrid>
                <a:gridCol w="2703123">
                  <a:extLst>
                    <a:ext uri="{9D8B030D-6E8A-4147-A177-3AD203B41FA5}">
                      <a16:colId xmlns:a16="http://schemas.microsoft.com/office/drawing/2014/main" val="3157559026"/>
                    </a:ext>
                  </a:extLst>
                </a:gridCol>
                <a:gridCol w="4109164">
                  <a:extLst>
                    <a:ext uri="{9D8B030D-6E8A-4147-A177-3AD203B41FA5}">
                      <a16:colId xmlns:a16="http://schemas.microsoft.com/office/drawing/2014/main" val="264205879"/>
                    </a:ext>
                  </a:extLst>
                </a:gridCol>
                <a:gridCol w="4156615">
                  <a:extLst>
                    <a:ext uri="{9D8B030D-6E8A-4147-A177-3AD203B41FA5}">
                      <a16:colId xmlns:a16="http://schemas.microsoft.com/office/drawing/2014/main" val="665842247"/>
                    </a:ext>
                  </a:extLst>
                </a:gridCol>
              </a:tblGrid>
              <a:tr h="602057">
                <a:tc>
                  <a:txBody>
                    <a:bodyPr/>
                    <a:lstStyle/>
                    <a:p>
                      <a:pPr algn="ctr">
                        <a:lnSpc>
                          <a:spcPct val="200000"/>
                        </a:lnSpc>
                      </a:pPr>
                      <a:r>
                        <a:rPr lang="en-CA" sz="1500" dirty="0" err="1">
                          <a:effectLst/>
                        </a:rPr>
                        <a:t>Charactéristiques</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err="1">
                          <a:effectLst/>
                        </a:rPr>
                        <a:t>Projet</a:t>
                      </a:r>
                      <a:r>
                        <a:rPr lang="en-CA" sz="1500" dirty="0">
                          <a:effectLst/>
                        </a:rPr>
                        <a:t> A</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err="1">
                          <a:effectLst/>
                        </a:rPr>
                        <a:t>Projet</a:t>
                      </a:r>
                      <a:r>
                        <a:rPr lang="en-CA" sz="1500" dirty="0">
                          <a:effectLst/>
                        </a:rPr>
                        <a:t> B</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extLst>
                  <a:ext uri="{0D108BD9-81ED-4DB2-BD59-A6C34878D82A}">
                    <a16:rowId xmlns:a16="http://schemas.microsoft.com/office/drawing/2014/main" val="2947481302"/>
                  </a:ext>
                </a:extLst>
              </a:tr>
              <a:tr h="602057">
                <a:tc>
                  <a:txBody>
                    <a:bodyPr/>
                    <a:lstStyle/>
                    <a:p>
                      <a:pPr algn="ctr">
                        <a:lnSpc>
                          <a:spcPct val="200000"/>
                        </a:lnSpc>
                        <a:tabLst>
                          <a:tab pos="257810" algn="l"/>
                        </a:tabLst>
                      </a:pPr>
                      <a:r>
                        <a:rPr lang="en-CA" sz="1500" dirty="0">
                          <a:effectLst/>
                          <a:latin typeface="Times New Roman" panose="02020603050405020304" pitchFamily="18" charset="0"/>
                          <a:ea typeface="Times New Roman" panose="02020603050405020304" pitchFamily="18" charset="0"/>
                          <a:cs typeface="Times New Roman" panose="02020603050405020304" pitchFamily="18" charset="0"/>
                        </a:rPr>
                        <a:t>Type </a:t>
                      </a:r>
                      <a:r>
                        <a:rPr lang="en-CA" sz="1500" dirty="0" err="1">
                          <a:effectLst/>
                          <a:latin typeface="Times New Roman" panose="02020603050405020304" pitchFamily="18" charset="0"/>
                          <a:ea typeface="Times New Roman" panose="02020603050405020304" pitchFamily="18" charset="0"/>
                          <a:cs typeface="Times New Roman" panose="02020603050405020304" pitchFamily="18" charset="0"/>
                        </a:rPr>
                        <a:t>d’infrastructure</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err="1">
                          <a:effectLst/>
                          <a:latin typeface="Times New Roman" panose="02020603050405020304" pitchFamily="18" charset="0"/>
                          <a:ea typeface="Times New Roman" panose="02020603050405020304" pitchFamily="18" charset="0"/>
                          <a:cs typeface="Times New Roman" panose="02020603050405020304" pitchFamily="18" charset="0"/>
                        </a:rPr>
                        <a:t>Hôpital</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err="1">
                          <a:effectLst/>
                          <a:latin typeface="Times New Roman" panose="02020603050405020304" pitchFamily="18" charset="0"/>
                          <a:ea typeface="Times New Roman" panose="02020603050405020304" pitchFamily="18" charset="0"/>
                          <a:cs typeface="Times New Roman" panose="02020603050405020304" pitchFamily="18" charset="0"/>
                        </a:rPr>
                        <a:t>Hôpital</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extLst>
                  <a:ext uri="{0D108BD9-81ED-4DB2-BD59-A6C34878D82A}">
                    <a16:rowId xmlns:a16="http://schemas.microsoft.com/office/drawing/2014/main" val="3561262810"/>
                  </a:ext>
                </a:extLst>
              </a:tr>
              <a:tr h="602057">
                <a:tc>
                  <a:txBody>
                    <a:bodyPr/>
                    <a:lstStyle/>
                    <a:p>
                      <a:pPr algn="ctr">
                        <a:lnSpc>
                          <a:spcPct val="200000"/>
                        </a:lnSpc>
                      </a:pPr>
                      <a:r>
                        <a:rPr lang="en-CA" sz="1500" dirty="0">
                          <a:effectLst/>
                          <a:latin typeface="Times New Roman" panose="02020603050405020304" pitchFamily="18" charset="0"/>
                          <a:ea typeface="Times New Roman" panose="02020603050405020304" pitchFamily="18" charset="0"/>
                          <a:cs typeface="Times New Roman" panose="02020603050405020304" pitchFamily="18" charset="0"/>
                        </a:rPr>
                        <a:t>Type de </a:t>
                      </a:r>
                      <a:r>
                        <a:rPr lang="en-CA" sz="1500" dirty="0" err="1">
                          <a:effectLst/>
                          <a:latin typeface="Times New Roman" panose="02020603050405020304" pitchFamily="18" charset="0"/>
                          <a:ea typeface="Times New Roman" panose="02020603050405020304" pitchFamily="18" charset="0"/>
                          <a:cs typeface="Times New Roman" panose="02020603050405020304" pitchFamily="18" charset="0"/>
                        </a:rPr>
                        <a:t>projet</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a:effectLst/>
                        </a:rPr>
                        <a:t>Modernisation et mise </a:t>
                      </a:r>
                      <a:r>
                        <a:rPr lang="en-CA" sz="1500" dirty="0" err="1">
                          <a:effectLst/>
                        </a:rPr>
                        <a:t>à</a:t>
                      </a:r>
                      <a:r>
                        <a:rPr lang="en-CA" sz="1500" dirty="0">
                          <a:effectLst/>
                        </a:rPr>
                        <a:t> </a:t>
                      </a:r>
                      <a:r>
                        <a:rPr lang="en-CA" sz="1500" dirty="0" err="1">
                          <a:effectLst/>
                        </a:rPr>
                        <a:t>niveau</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a:effectLst/>
                          <a:latin typeface="Times New Roman" panose="02020603050405020304" pitchFamily="18" charset="0"/>
                          <a:ea typeface="Times New Roman" panose="02020603050405020304" pitchFamily="18" charset="0"/>
                          <a:cs typeface="Times New Roman" panose="02020603050405020304" pitchFamily="18" charset="0"/>
                        </a:rPr>
                        <a:t>Modernisation et mise </a:t>
                      </a:r>
                      <a:r>
                        <a:rPr lang="en-CA" sz="1500" dirty="0" err="1">
                          <a:effectLst/>
                          <a:latin typeface="Times New Roman" panose="02020603050405020304" pitchFamily="18" charset="0"/>
                          <a:ea typeface="Times New Roman" panose="02020603050405020304" pitchFamily="18" charset="0"/>
                          <a:cs typeface="Times New Roman" panose="02020603050405020304" pitchFamily="18" charset="0"/>
                        </a:rPr>
                        <a:t>à</a:t>
                      </a:r>
                      <a:r>
                        <a:rPr lang="en-CA"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CA" sz="1500" dirty="0" err="1">
                          <a:effectLst/>
                          <a:latin typeface="Times New Roman" panose="02020603050405020304" pitchFamily="18" charset="0"/>
                          <a:ea typeface="Times New Roman" panose="02020603050405020304" pitchFamily="18" charset="0"/>
                          <a:cs typeface="Times New Roman" panose="02020603050405020304" pitchFamily="18" charset="0"/>
                        </a:rPr>
                        <a:t>niveau</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extLst>
                  <a:ext uri="{0D108BD9-81ED-4DB2-BD59-A6C34878D82A}">
                    <a16:rowId xmlns:a16="http://schemas.microsoft.com/office/drawing/2014/main" val="3792037552"/>
                  </a:ext>
                </a:extLst>
              </a:tr>
              <a:tr h="602057">
                <a:tc>
                  <a:txBody>
                    <a:bodyPr/>
                    <a:lstStyle/>
                    <a:p>
                      <a:pPr algn="ctr">
                        <a:lnSpc>
                          <a:spcPct val="200000"/>
                        </a:lnSpc>
                      </a:pPr>
                      <a:r>
                        <a:rPr lang="en-CA" sz="1500">
                          <a:effectLst/>
                        </a:rPr>
                        <a:t>Budget</a:t>
                      </a:r>
                      <a:endParaRPr lang="fr-CA"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a:effectLst/>
                        </a:rPr>
                        <a:t>$ 225 million CAD</a:t>
                      </a:r>
                      <a:endParaRPr lang="fr-CA"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a:effectLst/>
                        </a:rPr>
                        <a:t>$ 260 million CAD</a:t>
                      </a:r>
                      <a:endParaRPr lang="fr-CA"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extLst>
                  <a:ext uri="{0D108BD9-81ED-4DB2-BD59-A6C34878D82A}">
                    <a16:rowId xmlns:a16="http://schemas.microsoft.com/office/drawing/2014/main" val="660405026"/>
                  </a:ext>
                </a:extLst>
              </a:tr>
              <a:tr h="602057">
                <a:tc>
                  <a:txBody>
                    <a:bodyPr/>
                    <a:lstStyle/>
                    <a:p>
                      <a:pPr algn="ctr">
                        <a:lnSpc>
                          <a:spcPct val="200000"/>
                        </a:lnSpc>
                      </a:pPr>
                      <a:r>
                        <a:rPr lang="en-CA" sz="1500" dirty="0">
                          <a:effectLst/>
                        </a:rPr>
                        <a:t>Durée de la conception</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err="1">
                          <a:effectLst/>
                        </a:rPr>
                        <a:t>Février</a:t>
                      </a:r>
                      <a:r>
                        <a:rPr lang="en-CA" sz="1500" dirty="0">
                          <a:effectLst/>
                        </a:rPr>
                        <a:t> 2016 </a:t>
                      </a:r>
                      <a:r>
                        <a:rPr lang="en-CA" sz="1500" dirty="0" err="1">
                          <a:effectLst/>
                        </a:rPr>
                        <a:t>à</a:t>
                      </a:r>
                      <a:r>
                        <a:rPr lang="en-CA" sz="1500" dirty="0">
                          <a:effectLst/>
                        </a:rPr>
                        <a:t> </a:t>
                      </a:r>
                      <a:r>
                        <a:rPr lang="en-CA" sz="1500" dirty="0" err="1">
                          <a:effectLst/>
                        </a:rPr>
                        <a:t>Juin</a:t>
                      </a:r>
                      <a:r>
                        <a:rPr lang="en-CA" sz="1500" dirty="0">
                          <a:effectLst/>
                        </a:rPr>
                        <a:t> 2018</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a:effectLst/>
                        </a:rPr>
                        <a:t>Avril 2019 </a:t>
                      </a:r>
                      <a:r>
                        <a:rPr lang="en-CA" sz="1500" dirty="0" err="1">
                          <a:effectLst/>
                        </a:rPr>
                        <a:t>à</a:t>
                      </a:r>
                      <a:r>
                        <a:rPr lang="en-CA" sz="1500" dirty="0">
                          <a:effectLst/>
                        </a:rPr>
                        <a:t> Mars 2021</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extLst>
                  <a:ext uri="{0D108BD9-81ED-4DB2-BD59-A6C34878D82A}">
                    <a16:rowId xmlns:a16="http://schemas.microsoft.com/office/drawing/2014/main" val="1487829495"/>
                  </a:ext>
                </a:extLst>
              </a:tr>
              <a:tr h="602057">
                <a:tc>
                  <a:txBody>
                    <a:bodyPr/>
                    <a:lstStyle/>
                    <a:p>
                      <a:pPr algn="ctr">
                        <a:lnSpc>
                          <a:spcPct val="200000"/>
                        </a:lnSpc>
                      </a:pPr>
                      <a:r>
                        <a:rPr lang="en-CA" sz="1500" dirty="0">
                          <a:effectLst/>
                        </a:rPr>
                        <a:t>Durée de la construction</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err="1">
                          <a:effectLst/>
                        </a:rPr>
                        <a:t>Juin</a:t>
                      </a:r>
                      <a:r>
                        <a:rPr lang="en-CA" sz="1500" dirty="0">
                          <a:effectLst/>
                        </a:rPr>
                        <a:t> 2018 </a:t>
                      </a:r>
                      <a:r>
                        <a:rPr lang="en-CA" sz="1500" dirty="0" err="1">
                          <a:effectLst/>
                        </a:rPr>
                        <a:t>à</a:t>
                      </a:r>
                      <a:r>
                        <a:rPr lang="en-CA" sz="1500" dirty="0">
                          <a:effectLst/>
                        </a:rPr>
                        <a:t> </a:t>
                      </a:r>
                      <a:r>
                        <a:rPr lang="en-CA" sz="1500" dirty="0" err="1">
                          <a:effectLst/>
                        </a:rPr>
                        <a:t>Décembre</a:t>
                      </a:r>
                      <a:r>
                        <a:rPr lang="en-CA" sz="1500" dirty="0">
                          <a:effectLst/>
                        </a:rPr>
                        <a:t> 2022</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a:effectLst/>
                        </a:rPr>
                        <a:t>Mas 2021 </a:t>
                      </a:r>
                      <a:r>
                        <a:rPr lang="en-CA" sz="1500" dirty="0" err="1">
                          <a:effectLst/>
                        </a:rPr>
                        <a:t>à</a:t>
                      </a:r>
                      <a:r>
                        <a:rPr lang="en-CA" sz="1500" dirty="0">
                          <a:effectLst/>
                        </a:rPr>
                        <a:t> 2025</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extLst>
                  <a:ext uri="{0D108BD9-81ED-4DB2-BD59-A6C34878D82A}">
                    <a16:rowId xmlns:a16="http://schemas.microsoft.com/office/drawing/2014/main" val="3364091484"/>
                  </a:ext>
                </a:extLst>
              </a:tr>
              <a:tr h="602057">
                <a:tc>
                  <a:txBody>
                    <a:bodyPr/>
                    <a:lstStyle/>
                    <a:p>
                      <a:pPr algn="ctr">
                        <a:lnSpc>
                          <a:spcPct val="200000"/>
                        </a:lnSpc>
                      </a:pPr>
                      <a:r>
                        <a:rPr lang="en-CA" sz="1500" dirty="0" err="1">
                          <a:effectLst/>
                        </a:rPr>
                        <a:t>Maturité</a:t>
                      </a:r>
                      <a:r>
                        <a:rPr lang="en-CA" sz="1500" dirty="0">
                          <a:effectLst/>
                        </a:rPr>
                        <a:t> du BIM </a:t>
                      </a:r>
                      <a:r>
                        <a:rPr lang="en-CA" sz="1500" dirty="0" err="1">
                          <a:effectLst/>
                        </a:rPr>
                        <a:t>perçu</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err="1">
                          <a:effectLst/>
                          <a:latin typeface="Times New Roman" panose="02020603050405020304" pitchFamily="18" charset="0"/>
                          <a:ea typeface="Times New Roman" panose="02020603050405020304" pitchFamily="18" charset="0"/>
                          <a:cs typeface="Times New Roman" panose="02020603050405020304" pitchFamily="18" charset="0"/>
                        </a:rPr>
                        <a:t>Élevé</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tc>
                  <a:txBody>
                    <a:bodyPr/>
                    <a:lstStyle/>
                    <a:p>
                      <a:pPr algn="ctr">
                        <a:lnSpc>
                          <a:spcPct val="200000"/>
                        </a:lnSpc>
                      </a:pPr>
                      <a:r>
                        <a:rPr lang="en-CA" sz="1500" dirty="0" err="1">
                          <a:effectLst/>
                          <a:latin typeface="Times New Roman" panose="02020603050405020304" pitchFamily="18" charset="0"/>
                          <a:ea typeface="Times New Roman" panose="02020603050405020304" pitchFamily="18" charset="0"/>
                          <a:cs typeface="Times New Roman" panose="02020603050405020304" pitchFamily="18" charset="0"/>
                        </a:rPr>
                        <a:t>Élevé</a:t>
                      </a:r>
                      <a:endParaRPr lang="fr-CA"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6219" marR="96219" marT="0" marB="0"/>
                </a:tc>
                <a:extLst>
                  <a:ext uri="{0D108BD9-81ED-4DB2-BD59-A6C34878D82A}">
                    <a16:rowId xmlns:a16="http://schemas.microsoft.com/office/drawing/2014/main" val="1297731229"/>
                  </a:ext>
                </a:extLst>
              </a:tr>
            </a:tbl>
          </a:graphicData>
        </a:graphic>
      </p:graphicFrame>
      <p:sp>
        <p:nvSpPr>
          <p:cNvPr id="5" name="ZoneTexte 4">
            <a:extLst>
              <a:ext uri="{FF2B5EF4-FFF2-40B4-BE49-F238E27FC236}">
                <a16:creationId xmlns:a16="http://schemas.microsoft.com/office/drawing/2014/main" id="{99B3BE64-8ED5-0BCC-C026-353F9CC43E62}"/>
              </a:ext>
            </a:extLst>
          </p:cNvPr>
          <p:cNvSpPr txBox="1"/>
          <p:nvPr/>
        </p:nvSpPr>
        <p:spPr>
          <a:xfrm>
            <a:off x="277890" y="5371029"/>
            <a:ext cx="11262653" cy="1200329"/>
          </a:xfrm>
          <a:prstGeom prst="rect">
            <a:avLst/>
          </a:prstGeom>
          <a:noFill/>
          <a:ln w="25400">
            <a:solidFill>
              <a:schemeClr val="accent1">
                <a:shade val="50000"/>
              </a:schemeClr>
            </a:solidFill>
          </a:ln>
        </p:spPr>
        <p:txBody>
          <a:bodyPr wrap="square" rtlCol="0">
            <a:spAutoFit/>
          </a:bodyPr>
          <a:lstStyle/>
          <a:p>
            <a:pPr algn="just"/>
            <a:r>
              <a:rPr lang="fr-FR" dirty="0"/>
              <a:t>Les transcriptions des entretiens ont été importées dans </a:t>
            </a:r>
            <a:r>
              <a:rPr lang="fr-FR" dirty="0" err="1"/>
              <a:t>NVivo</a:t>
            </a:r>
            <a:r>
              <a:rPr lang="fr-FR" dirty="0"/>
              <a:t> pour une analyse qualitative. Le cadre de catégorisation des données recueillies était de nature technique, car nous voulons comprendre les effets du BIM dans les pratiques de gestion de projet. Dans un premier temps, les verbatim ont été codés afin de faire ressortir certains thèmes. Par souci de précision et de concision, les verbatim ont été codés deux fois. </a:t>
            </a:r>
          </a:p>
        </p:txBody>
      </p:sp>
    </p:spTree>
    <p:extLst>
      <p:ext uri="{BB962C8B-B14F-4D97-AF65-F5344CB8AC3E}">
        <p14:creationId xmlns:p14="http://schemas.microsoft.com/office/powerpoint/2010/main" val="1002051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426A7ED-0DEC-7633-E209-1D86BDB31E4E}"/>
              </a:ext>
            </a:extLst>
          </p:cNvPr>
          <p:cNvSpPr>
            <a:spLocks noGrp="1"/>
          </p:cNvSpPr>
          <p:nvPr>
            <p:ph type="title"/>
          </p:nvPr>
        </p:nvSpPr>
        <p:spPr>
          <a:xfrm>
            <a:off x="0" y="0"/>
            <a:ext cx="6413855" cy="668284"/>
          </a:xfrm>
        </p:spPr>
        <p:txBody>
          <a:bodyPr>
            <a:normAutofit fontScale="90000"/>
          </a:bodyPr>
          <a:lstStyle/>
          <a:p>
            <a:r>
              <a:rPr lang="fr-FR" dirty="0"/>
              <a:t>Participants</a:t>
            </a:r>
          </a:p>
        </p:txBody>
      </p:sp>
      <p:sp>
        <p:nvSpPr>
          <p:cNvPr id="25" name="Rectangle 24">
            <a:extLst>
              <a:ext uri="{FF2B5EF4-FFF2-40B4-BE49-F238E27FC236}">
                <a16:creationId xmlns:a16="http://schemas.microsoft.com/office/drawing/2014/main" id="{FB1CD9BE-93F1-ED44-946B-8354D74B0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Rectangle 26">
            <a:extLst>
              <a:ext uri="{FF2B5EF4-FFF2-40B4-BE49-F238E27FC236}">
                <a16:creationId xmlns:a16="http://schemas.microsoft.com/office/drawing/2014/main" id="{882E6E09-FCB0-5F41-8BAE-C0581D54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a:extLst>
              <a:ext uri="{FF2B5EF4-FFF2-40B4-BE49-F238E27FC236}">
                <a16:creationId xmlns:a16="http://schemas.microsoft.com/office/drawing/2014/main" id="{D269DB01-9C3C-7841-B8E8-6FDFEF70C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Espace réservé du contenu 6">
            <a:extLst>
              <a:ext uri="{FF2B5EF4-FFF2-40B4-BE49-F238E27FC236}">
                <a16:creationId xmlns:a16="http://schemas.microsoft.com/office/drawing/2014/main" id="{1D5A0619-D932-9BBA-A056-6FFE31EF8666}"/>
              </a:ext>
            </a:extLst>
          </p:cNvPr>
          <p:cNvGraphicFramePr>
            <a:graphicFrameLocks noGrp="1"/>
          </p:cNvGraphicFramePr>
          <p:nvPr>
            <p:ph idx="1"/>
            <p:extLst>
              <p:ext uri="{D42A27DB-BD31-4B8C-83A1-F6EECF244321}">
                <p14:modId xmlns:p14="http://schemas.microsoft.com/office/powerpoint/2010/main" val="1921050084"/>
              </p:ext>
            </p:extLst>
          </p:nvPr>
        </p:nvGraphicFramePr>
        <p:xfrm>
          <a:off x="264035" y="573108"/>
          <a:ext cx="11131469" cy="5600700"/>
        </p:xfrm>
        <a:graphic>
          <a:graphicData uri="http://schemas.openxmlformats.org/drawingml/2006/table">
            <a:tbl>
              <a:tblPr firstRow="1" firstCol="1" bandRow="1">
                <a:tableStyleId>{5C22544A-7EE6-4342-B048-85BDC9FD1C3A}</a:tableStyleId>
              </a:tblPr>
              <a:tblGrid>
                <a:gridCol w="1264704">
                  <a:extLst>
                    <a:ext uri="{9D8B030D-6E8A-4147-A177-3AD203B41FA5}">
                      <a16:colId xmlns:a16="http://schemas.microsoft.com/office/drawing/2014/main" val="1883968392"/>
                    </a:ext>
                  </a:extLst>
                </a:gridCol>
                <a:gridCol w="1558225">
                  <a:extLst>
                    <a:ext uri="{9D8B030D-6E8A-4147-A177-3AD203B41FA5}">
                      <a16:colId xmlns:a16="http://schemas.microsoft.com/office/drawing/2014/main" val="2579376524"/>
                    </a:ext>
                  </a:extLst>
                </a:gridCol>
                <a:gridCol w="411770">
                  <a:extLst>
                    <a:ext uri="{9D8B030D-6E8A-4147-A177-3AD203B41FA5}">
                      <a16:colId xmlns:a16="http://schemas.microsoft.com/office/drawing/2014/main" val="4123428171"/>
                    </a:ext>
                  </a:extLst>
                </a:gridCol>
                <a:gridCol w="3537182">
                  <a:extLst>
                    <a:ext uri="{9D8B030D-6E8A-4147-A177-3AD203B41FA5}">
                      <a16:colId xmlns:a16="http://schemas.microsoft.com/office/drawing/2014/main" val="4222635859"/>
                    </a:ext>
                  </a:extLst>
                </a:gridCol>
                <a:gridCol w="2245157">
                  <a:extLst>
                    <a:ext uri="{9D8B030D-6E8A-4147-A177-3AD203B41FA5}">
                      <a16:colId xmlns:a16="http://schemas.microsoft.com/office/drawing/2014/main" val="681593702"/>
                    </a:ext>
                  </a:extLst>
                </a:gridCol>
                <a:gridCol w="2114431">
                  <a:extLst>
                    <a:ext uri="{9D8B030D-6E8A-4147-A177-3AD203B41FA5}">
                      <a16:colId xmlns:a16="http://schemas.microsoft.com/office/drawing/2014/main" val="3845379743"/>
                    </a:ext>
                  </a:extLst>
                </a:gridCol>
              </a:tblGrid>
              <a:tr h="312911">
                <a:tc>
                  <a:txBody>
                    <a:bodyPr/>
                    <a:lstStyle/>
                    <a:p>
                      <a:pPr algn="ctr">
                        <a:lnSpc>
                          <a:spcPct val="200000"/>
                        </a:lnSpc>
                      </a:pPr>
                      <a:r>
                        <a:rPr lang="en-CA" sz="1400" dirty="0">
                          <a:effectLst/>
                        </a:rPr>
                        <a:t>Participant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nchor="ctr"/>
                </a:tc>
                <a:tc>
                  <a:txBody>
                    <a:bodyPr/>
                    <a:lstStyle/>
                    <a:p>
                      <a:pPr algn="ctr">
                        <a:lnSpc>
                          <a:spcPct val="200000"/>
                        </a:lnSpc>
                      </a:pP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Rôle</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nchor="ctr"/>
                </a:tc>
                <a:tc gridSpan="2">
                  <a:txBody>
                    <a:bodyPr/>
                    <a:lstStyle/>
                    <a:p>
                      <a:pPr algn="ctr">
                        <a:lnSpc>
                          <a:spcPct val="200000"/>
                        </a:lnSpc>
                      </a:pPr>
                      <a:r>
                        <a:rPr lang="en-CA" sz="1400" dirty="0" err="1">
                          <a:effectLst/>
                        </a:rPr>
                        <a:t>Années</a:t>
                      </a:r>
                      <a:r>
                        <a:rPr lang="en-CA" sz="1400" dirty="0">
                          <a:effectLst/>
                        </a:rPr>
                        <a:t> </a:t>
                      </a:r>
                      <a:r>
                        <a:rPr lang="en-CA" sz="1400" dirty="0" err="1">
                          <a:effectLst/>
                        </a:rPr>
                        <a:t>d’experience</a:t>
                      </a:r>
                      <a:r>
                        <a:rPr lang="en-CA" sz="1400" dirty="0">
                          <a:effectLst/>
                        </a:rPr>
                        <a:t> </a:t>
                      </a:r>
                      <a:r>
                        <a:rPr lang="en-CA" sz="1400" dirty="0" err="1">
                          <a:effectLst/>
                        </a:rPr>
                        <a:t>en</a:t>
                      </a:r>
                      <a:r>
                        <a:rPr lang="en-CA" sz="1400" dirty="0">
                          <a:effectLst/>
                        </a:rPr>
                        <a:t> gestion de </a:t>
                      </a:r>
                      <a:r>
                        <a:rPr lang="en-CA" sz="1400" dirty="0" err="1">
                          <a:effectLst/>
                        </a:rPr>
                        <a:t>projet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nchor="ctr"/>
                </a:tc>
                <a:tc hMerge="1">
                  <a:txBody>
                    <a:bodyPr/>
                    <a:lstStyle/>
                    <a:p>
                      <a:pPr algn="ctr">
                        <a:lnSpc>
                          <a:spcPct val="200000"/>
                        </a:lnSpc>
                      </a:pPr>
                      <a:r>
                        <a:rPr lang="en-CA" sz="1400">
                          <a:effectLst/>
                        </a:rPr>
                        <a:t>Years of project management experience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nchor="ctr"/>
                </a:tc>
                <a:tc>
                  <a:txBody>
                    <a:bodyPr/>
                    <a:lstStyle/>
                    <a:p>
                      <a:pPr algn="ctr">
                        <a:lnSpc>
                          <a:spcPct val="200000"/>
                        </a:lnSpc>
                      </a:pPr>
                      <a:r>
                        <a:rPr lang="en-CA" sz="1400" dirty="0" err="1">
                          <a:effectLst/>
                        </a:rPr>
                        <a:t>Années</a:t>
                      </a:r>
                      <a:r>
                        <a:rPr lang="en-CA" sz="1400" dirty="0">
                          <a:effectLst/>
                        </a:rPr>
                        <a:t> </a:t>
                      </a:r>
                      <a:r>
                        <a:rPr lang="en-CA" sz="1400" dirty="0" err="1">
                          <a:effectLst/>
                        </a:rPr>
                        <a:t>d’experience</a:t>
                      </a:r>
                      <a:r>
                        <a:rPr lang="en-CA" sz="1400" dirty="0">
                          <a:effectLst/>
                        </a:rPr>
                        <a:t> BIM</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nchor="ctr"/>
                </a:tc>
                <a:tc>
                  <a:txBody>
                    <a:bodyPr/>
                    <a:lstStyle/>
                    <a:p>
                      <a:pPr algn="ctr">
                        <a:lnSpc>
                          <a:spcPct val="200000"/>
                        </a:lnSpc>
                      </a:pPr>
                      <a:r>
                        <a:rPr lang="en-CA" sz="1400" dirty="0" err="1">
                          <a:effectLst/>
                        </a:rPr>
                        <a:t>Niveau</a:t>
                      </a:r>
                      <a:r>
                        <a:rPr lang="en-CA" sz="1400" dirty="0">
                          <a:effectLst/>
                        </a:rPr>
                        <a:t> de </a:t>
                      </a:r>
                      <a:r>
                        <a:rPr lang="en-CA" sz="1400" dirty="0" err="1">
                          <a:effectLst/>
                        </a:rPr>
                        <a:t>maturité</a:t>
                      </a:r>
                      <a:r>
                        <a:rPr lang="en-CA" sz="1400" dirty="0">
                          <a:effectLst/>
                        </a:rPr>
                        <a:t> BIM</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nchor="ctr"/>
                </a:tc>
                <a:extLst>
                  <a:ext uri="{0D108BD9-81ED-4DB2-BD59-A6C34878D82A}">
                    <a16:rowId xmlns:a16="http://schemas.microsoft.com/office/drawing/2014/main" val="1053378797"/>
                  </a:ext>
                </a:extLst>
              </a:tr>
              <a:tr h="312911">
                <a:tc gridSpan="6">
                  <a:txBody>
                    <a:bodyPr/>
                    <a:lstStyle/>
                    <a:p>
                      <a:pPr algn="just">
                        <a:lnSpc>
                          <a:spcPct val="200000"/>
                        </a:lnSpc>
                      </a:pPr>
                      <a:r>
                        <a:rPr lang="en-CA" sz="1400" dirty="0">
                          <a:effectLst/>
                        </a:rPr>
                        <a:t>Project A</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74242379"/>
                  </a:ext>
                </a:extLst>
              </a:tr>
              <a:tr h="312911">
                <a:tc>
                  <a:txBody>
                    <a:bodyPr/>
                    <a:lstStyle/>
                    <a:p>
                      <a:pPr algn="ctr">
                        <a:lnSpc>
                          <a:spcPct val="200000"/>
                        </a:lnSpc>
                      </a:pPr>
                      <a:r>
                        <a:rPr lang="en-CA" sz="1400">
                          <a:effectLst/>
                        </a:rPr>
                        <a:t>1A</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rPr>
                        <a:t>Gestionnaire</a:t>
                      </a:r>
                      <a:r>
                        <a:rPr lang="en-CA" sz="1400" dirty="0">
                          <a:effectLst/>
                        </a:rPr>
                        <a:t> de </a:t>
                      </a:r>
                      <a:r>
                        <a:rPr lang="en-CA" sz="1400" dirty="0" err="1">
                          <a:effectLst/>
                        </a:rPr>
                        <a:t>projet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20</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7</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rPr>
                        <a:t>Medium</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2432043700"/>
                  </a:ext>
                </a:extLst>
              </a:tr>
              <a:tr h="312911">
                <a:tc>
                  <a:txBody>
                    <a:bodyPr/>
                    <a:lstStyle/>
                    <a:p>
                      <a:pPr algn="ctr">
                        <a:lnSpc>
                          <a:spcPct val="200000"/>
                        </a:lnSpc>
                      </a:pPr>
                      <a:r>
                        <a:rPr lang="en-CA" sz="1400">
                          <a:effectLst/>
                        </a:rPr>
                        <a:t>2A</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Coordinateur</a:t>
                      </a: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 BIM</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7</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7</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rPr>
                        <a:t>Haut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2579020319"/>
                  </a:ext>
                </a:extLst>
              </a:tr>
              <a:tr h="312911">
                <a:tc>
                  <a:txBody>
                    <a:bodyPr/>
                    <a:lstStyle/>
                    <a:p>
                      <a:pPr algn="ctr">
                        <a:lnSpc>
                          <a:spcPct val="200000"/>
                        </a:lnSpc>
                      </a:pPr>
                      <a:r>
                        <a:rPr lang="en-CA" sz="1400">
                          <a:effectLst/>
                        </a:rPr>
                        <a:t>3A</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rPr>
                        <a:t>Architecte</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40</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5</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Bas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3314566221"/>
                  </a:ext>
                </a:extLst>
              </a:tr>
              <a:tr h="312911">
                <a:tc>
                  <a:txBody>
                    <a:bodyPr/>
                    <a:lstStyle/>
                    <a:p>
                      <a:pPr algn="ctr">
                        <a:lnSpc>
                          <a:spcPct val="200000"/>
                        </a:lnSpc>
                      </a:pPr>
                      <a:r>
                        <a:rPr lang="en-CA" sz="1400">
                          <a:effectLst/>
                        </a:rPr>
                        <a:t>4A</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rPr>
                        <a:t>Architecte</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7</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7</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Medium</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3659816987"/>
                  </a:ext>
                </a:extLst>
              </a:tr>
              <a:tr h="312911">
                <a:tc>
                  <a:txBody>
                    <a:bodyPr/>
                    <a:lstStyle/>
                    <a:p>
                      <a:pPr algn="ctr">
                        <a:lnSpc>
                          <a:spcPct val="200000"/>
                        </a:lnSpc>
                      </a:pPr>
                      <a:r>
                        <a:rPr lang="en-CA" sz="1400">
                          <a:effectLst/>
                        </a:rPr>
                        <a:t>5A</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rPr>
                        <a:t>Représentant</a:t>
                      </a:r>
                      <a:r>
                        <a:rPr lang="en-CA" sz="1400" dirty="0">
                          <a:effectLst/>
                        </a:rPr>
                        <a:t> du client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rPr>
                        <a:t>3</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3</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Bas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2504484553"/>
                  </a:ext>
                </a:extLst>
              </a:tr>
              <a:tr h="312911">
                <a:tc>
                  <a:txBody>
                    <a:bodyPr/>
                    <a:lstStyle/>
                    <a:p>
                      <a:pPr algn="ctr">
                        <a:lnSpc>
                          <a:spcPct val="200000"/>
                        </a:lnSpc>
                      </a:pPr>
                      <a:r>
                        <a:rPr lang="en-CA" sz="1400">
                          <a:effectLst/>
                        </a:rPr>
                        <a:t>6A</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Ingénieur</a:t>
                      </a: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en</a:t>
                      </a: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 chef</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rPr>
                        <a:t>20</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10</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Haut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548641612"/>
                  </a:ext>
                </a:extLst>
              </a:tr>
              <a:tr h="312911">
                <a:tc gridSpan="6">
                  <a:txBody>
                    <a:bodyPr/>
                    <a:lstStyle/>
                    <a:p>
                      <a:pPr algn="just">
                        <a:lnSpc>
                          <a:spcPct val="200000"/>
                        </a:lnSpc>
                      </a:pPr>
                      <a:r>
                        <a:rPr lang="en-CA" sz="1400" dirty="0">
                          <a:effectLst/>
                        </a:rPr>
                        <a:t>Project B</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5010418"/>
                  </a:ext>
                </a:extLst>
              </a:tr>
              <a:tr h="312911">
                <a:tc>
                  <a:txBody>
                    <a:bodyPr/>
                    <a:lstStyle/>
                    <a:p>
                      <a:pPr algn="ctr">
                        <a:lnSpc>
                          <a:spcPct val="200000"/>
                        </a:lnSpc>
                      </a:pPr>
                      <a:r>
                        <a:rPr lang="en-CA" sz="1400">
                          <a:effectLst/>
                        </a:rPr>
                        <a:t>1B</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Ingénieur</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rPr>
                        <a:t>13</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1</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Bas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3018838085"/>
                  </a:ext>
                </a:extLst>
              </a:tr>
              <a:tr h="312911">
                <a:tc>
                  <a:txBody>
                    <a:bodyPr/>
                    <a:lstStyle/>
                    <a:p>
                      <a:pPr algn="ctr">
                        <a:lnSpc>
                          <a:spcPct val="200000"/>
                        </a:lnSpc>
                      </a:pPr>
                      <a:r>
                        <a:rPr lang="en-CA" sz="1400">
                          <a:effectLst/>
                        </a:rPr>
                        <a:t>2B</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Coordinateur</a:t>
                      </a: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 BIM</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5</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5</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rPr>
                        <a:t>Haut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4110774552"/>
                  </a:ext>
                </a:extLst>
              </a:tr>
              <a:tr h="312911">
                <a:tc>
                  <a:txBody>
                    <a:bodyPr/>
                    <a:lstStyle/>
                    <a:p>
                      <a:pPr algn="ctr">
                        <a:lnSpc>
                          <a:spcPct val="200000"/>
                        </a:lnSpc>
                      </a:pPr>
                      <a:r>
                        <a:rPr lang="en-CA" sz="1400">
                          <a:effectLst/>
                        </a:rPr>
                        <a:t>3B</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Ingénieur</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5</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3</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Medium</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4264044907"/>
                  </a:ext>
                </a:extLst>
              </a:tr>
              <a:tr h="312911">
                <a:tc>
                  <a:txBody>
                    <a:bodyPr/>
                    <a:lstStyle/>
                    <a:p>
                      <a:pPr algn="ctr">
                        <a:lnSpc>
                          <a:spcPct val="200000"/>
                        </a:lnSpc>
                      </a:pPr>
                      <a:r>
                        <a:rPr lang="en-CA" sz="1400">
                          <a:effectLst/>
                        </a:rPr>
                        <a:t>4B</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rPr>
                        <a:t>Représentant</a:t>
                      </a:r>
                      <a:r>
                        <a:rPr lang="en-CA" sz="1400" dirty="0">
                          <a:effectLst/>
                        </a:rPr>
                        <a:t> du client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6</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rPr>
                        <a:t>3</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Bas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862394571"/>
                  </a:ext>
                </a:extLst>
              </a:tr>
              <a:tr h="312911">
                <a:tc>
                  <a:txBody>
                    <a:bodyPr/>
                    <a:lstStyle/>
                    <a:p>
                      <a:pPr algn="ctr">
                        <a:lnSpc>
                          <a:spcPct val="200000"/>
                        </a:lnSpc>
                      </a:pPr>
                      <a:r>
                        <a:rPr lang="en-CA" sz="1400">
                          <a:effectLst/>
                        </a:rPr>
                        <a:t>5B</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Directeur du </a:t>
                      </a: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projet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3</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3</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Bas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3621949207"/>
                  </a:ext>
                </a:extLst>
              </a:tr>
              <a:tr h="312911">
                <a:tc>
                  <a:txBody>
                    <a:bodyPr/>
                    <a:lstStyle/>
                    <a:p>
                      <a:pPr algn="ctr">
                        <a:lnSpc>
                          <a:spcPct val="200000"/>
                        </a:lnSpc>
                      </a:pPr>
                      <a:r>
                        <a:rPr lang="en-CA" sz="1400">
                          <a:effectLst/>
                        </a:rPr>
                        <a:t>6B</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gridSpan="2">
                  <a:txBody>
                    <a:bodyPr/>
                    <a:lstStyle/>
                    <a:p>
                      <a:pPr algn="just">
                        <a:lnSpc>
                          <a:spcPct val="200000"/>
                        </a:lnSpc>
                      </a:pPr>
                      <a:r>
                        <a:rPr lang="en-CA" sz="1400" dirty="0" err="1">
                          <a:effectLst/>
                          <a:latin typeface="Times New Roman" panose="02020603050405020304" pitchFamily="18" charset="0"/>
                          <a:ea typeface="Times New Roman" panose="02020603050405020304" pitchFamily="18" charset="0"/>
                          <a:cs typeface="Times New Roman" panose="02020603050405020304" pitchFamily="18" charset="0"/>
                        </a:rPr>
                        <a:t>Coordinateur</a:t>
                      </a: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 BIM senior</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hMerge="1">
                  <a:txBody>
                    <a:bodyPr/>
                    <a:lstStyle/>
                    <a:p>
                      <a:pPr algn="just">
                        <a:lnSpc>
                          <a:spcPct val="200000"/>
                        </a:lnSpc>
                      </a:pP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12</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a:effectLst/>
                        </a:rPr>
                        <a:t>12</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tc>
                  <a:txBody>
                    <a:bodyPr/>
                    <a:lstStyle/>
                    <a:p>
                      <a:pPr algn="ctr">
                        <a:lnSpc>
                          <a:spcPct val="200000"/>
                        </a:lnSpc>
                      </a:pPr>
                      <a:r>
                        <a:rPr lang="en-CA" sz="1400" dirty="0">
                          <a:effectLst/>
                          <a:latin typeface="Times New Roman" panose="02020603050405020304" pitchFamily="18" charset="0"/>
                          <a:ea typeface="Times New Roman" panose="02020603050405020304" pitchFamily="18" charset="0"/>
                          <a:cs typeface="Times New Roman" panose="02020603050405020304" pitchFamily="18" charset="0"/>
                        </a:rPr>
                        <a:t>Haut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717" marR="25717" marT="0" marB="0"/>
                </a:tc>
                <a:extLst>
                  <a:ext uri="{0D108BD9-81ED-4DB2-BD59-A6C34878D82A}">
                    <a16:rowId xmlns:a16="http://schemas.microsoft.com/office/drawing/2014/main" val="549223897"/>
                  </a:ext>
                </a:extLst>
              </a:tr>
            </a:tbl>
          </a:graphicData>
        </a:graphic>
      </p:graphicFrame>
    </p:spTree>
    <p:extLst>
      <p:ext uri="{BB962C8B-B14F-4D97-AF65-F5344CB8AC3E}">
        <p14:creationId xmlns:p14="http://schemas.microsoft.com/office/powerpoint/2010/main" val="2976473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MadridVTI">
  <a:themeElements>
    <a:clrScheme name="Madrid R3">
      <a:dk1>
        <a:srgbClr val="000000"/>
      </a:dk1>
      <a:lt1>
        <a:srgbClr val="FFFFFF"/>
      </a:lt1>
      <a:dk2>
        <a:srgbClr val="3A3C45"/>
      </a:dk2>
      <a:lt2>
        <a:srgbClr val="E9EFF1"/>
      </a:lt2>
      <a:accent1>
        <a:srgbClr val="E24400"/>
      </a:accent1>
      <a:accent2>
        <a:srgbClr val="F38E00"/>
      </a:accent2>
      <a:accent3>
        <a:srgbClr val="89B336"/>
      </a:accent3>
      <a:accent4>
        <a:srgbClr val="30B9B9"/>
      </a:accent4>
      <a:accent5>
        <a:srgbClr val="748CF4"/>
      </a:accent5>
      <a:accent6>
        <a:srgbClr val="A673F4"/>
      </a:accent6>
      <a:hlink>
        <a:srgbClr val="008EE6"/>
      </a:hlink>
      <a:folHlink>
        <a:srgbClr val="C1A187"/>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21730</TotalTime>
  <Words>3759</Words>
  <Application>Microsoft Macintosh PowerPoint</Application>
  <PresentationFormat>Grand écran</PresentationFormat>
  <Paragraphs>366</Paragraphs>
  <Slides>15</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Seaford Display</vt:lpstr>
      <vt:lpstr>System Font Regular</vt:lpstr>
      <vt:lpstr>Tenorite</vt:lpstr>
      <vt:lpstr>Times New Roman</vt:lpstr>
      <vt:lpstr>TimesNewRomanPSMT</vt:lpstr>
      <vt:lpstr>MadridVTI</vt:lpstr>
      <vt:lpstr>Transformation numérique par le BIM : identification des avantages et des désavantages perçus en conception de projet</vt:lpstr>
      <vt:lpstr>Présentation PowerPoint</vt:lpstr>
      <vt:lpstr>Contexte de la recherche : outils numériques, utilisation du BIM et la collaboration en amont du projet.</vt:lpstr>
      <vt:lpstr>Contexte de la recherche: outils digitaux, l’utilisation du BIM, la prise de decision et la gestion des parties prenantes</vt:lpstr>
      <vt:lpstr>Objectif</vt:lpstr>
      <vt:lpstr>Présentation PowerPoint</vt:lpstr>
      <vt:lpstr>Methodologie</vt:lpstr>
      <vt:lpstr>Étude de cas </vt:lpstr>
      <vt:lpstr>Participants</vt:lpstr>
      <vt:lpstr>Présentation PowerPoint</vt:lpstr>
      <vt:lpstr>Présentation PowerPoint</vt:lpstr>
      <vt:lpstr>Présentation PowerPoint</vt:lpstr>
      <vt:lpstr>Disparités entre les acteurs</vt:lpstr>
      <vt:lpstr>Présentation PowerPoint</vt:lpstr>
      <vt:lpstr>Conclusion :  Pour obtenir des résultats positifs de l'utilisation de la BIM, les organisations et les acteurs impliqués dans la conception du projet doivent mettre à jour leurs pratiques de conception, changer la culture organisationnelle, développer les compétences interpersonnelles et d'équipe et augmenter la visibilité des avantages de la BIM.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Morin, Xavier</dc:creator>
  <cp:lastModifiedBy>Gaudreau-Sauvé, Amélie</cp:lastModifiedBy>
  <cp:revision>15</cp:revision>
  <dcterms:created xsi:type="dcterms:W3CDTF">2022-05-22T15:30:27Z</dcterms:created>
  <dcterms:modified xsi:type="dcterms:W3CDTF">2023-03-01T20:36:31Z</dcterms:modified>
</cp:coreProperties>
</file>