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9.xml" ContentType="application/vnd.openxmlformats-officedocument.presentationml.notesSlide+xml"/>
  <Override PartName="/ppt/tags/tag6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42.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59"/>
  </p:notesMasterIdLst>
  <p:sldIdLst>
    <p:sldId id="339" r:id="rId2"/>
    <p:sldId id="320" r:id="rId3"/>
    <p:sldId id="317" r:id="rId4"/>
    <p:sldId id="319" r:id="rId5"/>
    <p:sldId id="371" r:id="rId6"/>
    <p:sldId id="388" r:id="rId7"/>
    <p:sldId id="389" r:id="rId8"/>
    <p:sldId id="369" r:id="rId9"/>
    <p:sldId id="390" r:id="rId10"/>
    <p:sldId id="370" r:id="rId11"/>
    <p:sldId id="367" r:id="rId12"/>
    <p:sldId id="372" r:id="rId13"/>
    <p:sldId id="387" r:id="rId14"/>
    <p:sldId id="353" r:id="rId15"/>
    <p:sldId id="321" r:id="rId16"/>
    <p:sldId id="305" r:id="rId17"/>
    <p:sldId id="373" r:id="rId18"/>
    <p:sldId id="354" r:id="rId19"/>
    <p:sldId id="322" r:id="rId20"/>
    <p:sldId id="271" r:id="rId21"/>
    <p:sldId id="375" r:id="rId22"/>
    <p:sldId id="288" r:id="rId23"/>
    <p:sldId id="377" r:id="rId24"/>
    <p:sldId id="289" r:id="rId25"/>
    <p:sldId id="378" r:id="rId26"/>
    <p:sldId id="335" r:id="rId27"/>
    <p:sldId id="336" r:id="rId28"/>
    <p:sldId id="326" r:id="rId29"/>
    <p:sldId id="379" r:id="rId30"/>
    <p:sldId id="337" r:id="rId31"/>
    <p:sldId id="381" r:id="rId32"/>
    <p:sldId id="382" r:id="rId33"/>
    <p:sldId id="383" r:id="rId34"/>
    <p:sldId id="349" r:id="rId35"/>
    <p:sldId id="338" r:id="rId36"/>
    <p:sldId id="340" r:id="rId37"/>
    <p:sldId id="278" r:id="rId38"/>
    <p:sldId id="277" r:id="rId39"/>
    <p:sldId id="330" r:id="rId40"/>
    <p:sldId id="357" r:id="rId41"/>
    <p:sldId id="386" r:id="rId42"/>
    <p:sldId id="359" r:id="rId43"/>
    <p:sldId id="342" r:id="rId44"/>
    <p:sldId id="343" r:id="rId45"/>
    <p:sldId id="344" r:id="rId46"/>
    <p:sldId id="345" r:id="rId47"/>
    <p:sldId id="350" r:id="rId48"/>
    <p:sldId id="346" r:id="rId49"/>
    <p:sldId id="358" r:id="rId50"/>
    <p:sldId id="366" r:id="rId51"/>
    <p:sldId id="360" r:id="rId52"/>
    <p:sldId id="361" r:id="rId53"/>
    <p:sldId id="362" r:id="rId54"/>
    <p:sldId id="363" r:id="rId55"/>
    <p:sldId id="364" r:id="rId56"/>
    <p:sldId id="365" r:id="rId57"/>
    <p:sldId id="351" r:id="rId58"/>
  </p:sldIdLst>
  <p:sldSz cx="12192000" cy="6858000"/>
  <p:notesSz cx="6858000" cy="9144000"/>
  <p:custDataLst>
    <p:tags r:id="rId6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hallou sonia" initials="b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343"/>
    <a:srgbClr val="FF7C80"/>
    <a:srgbClr val="CCE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8479" autoAdjust="0"/>
  </p:normalViewPr>
  <p:slideViewPr>
    <p:cSldViewPr snapToGrid="0">
      <p:cViewPr>
        <p:scale>
          <a:sx n="94" d="100"/>
          <a:sy n="94" d="100"/>
        </p:scale>
        <p:origin x="-1232" y="-856"/>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tags" Target="tags/tag1.xml"/><Relationship Id="rId62"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7A75E-0474-4ABC-903C-FF179AE374DE}" type="doc">
      <dgm:prSet loTypeId="urn:microsoft.com/office/officeart/2005/8/layout/cycle2" loCatId="cycle" qsTypeId="urn:microsoft.com/office/officeart/2005/8/quickstyle/simple2" qsCatId="simple" csTypeId="urn:microsoft.com/office/officeart/2005/8/colors/accent1_1" csCatId="accent1" phldr="1"/>
      <dgm:spPr/>
      <dgm:t>
        <a:bodyPr/>
        <a:lstStyle/>
        <a:p>
          <a:endParaRPr lang="en-US"/>
        </a:p>
      </dgm:t>
    </dgm:pt>
    <dgm:pt modelId="{5E96109A-38FB-476E-9B2F-CB13DA057A65}">
      <dgm:prSet phldrT="[Text]" custT="1"/>
      <dgm:spPr/>
      <dgm:t>
        <a:bodyPr/>
        <a:lstStyle/>
        <a:p>
          <a:r>
            <a:rPr lang="en-US" sz="900" b="1" dirty="0" err="1" smtClean="0"/>
            <a:t>Collecte</a:t>
          </a:r>
          <a:r>
            <a:rPr lang="en-US" sz="900" b="1" dirty="0" smtClean="0"/>
            <a:t> de </a:t>
          </a:r>
          <a:r>
            <a:rPr lang="en-US" sz="900" b="1" dirty="0" err="1" smtClean="0"/>
            <a:t>données</a:t>
          </a:r>
          <a:endParaRPr lang="en-US" sz="900" b="1" dirty="0"/>
        </a:p>
      </dgm:t>
    </dgm:pt>
    <dgm:pt modelId="{3E2253DC-107D-4A7B-BE32-CCAC08448FF1}" type="parTrans" cxnId="{130764AD-F470-40A2-9039-003FD22ABF93}">
      <dgm:prSet/>
      <dgm:spPr/>
      <dgm:t>
        <a:bodyPr/>
        <a:lstStyle/>
        <a:p>
          <a:endParaRPr lang="en-US"/>
        </a:p>
      </dgm:t>
    </dgm:pt>
    <dgm:pt modelId="{342ADCA8-6357-4093-A04A-36C527CB3C14}" type="sibTrans" cxnId="{130764AD-F470-40A2-9039-003FD22ABF93}">
      <dgm:prSet/>
      <dgm:spPr/>
      <dgm:t>
        <a:bodyPr/>
        <a:lstStyle/>
        <a:p>
          <a:endParaRPr lang="en-US"/>
        </a:p>
      </dgm:t>
    </dgm:pt>
    <dgm:pt modelId="{55440461-599D-4D5B-8D9B-C8194FC5DE67}">
      <dgm:prSet phldrT="[Text]" custT="1"/>
      <dgm:spPr/>
      <dgm:t>
        <a:bodyPr/>
        <a:lstStyle/>
        <a:p>
          <a:pPr algn="ctr"/>
          <a:r>
            <a:rPr lang="en-US" sz="900" b="1" dirty="0" err="1" smtClean="0"/>
            <a:t>Rédaction</a:t>
          </a:r>
          <a:endParaRPr lang="en-US" sz="900" b="1" dirty="0"/>
        </a:p>
      </dgm:t>
    </dgm:pt>
    <dgm:pt modelId="{BE61721D-603D-4C9D-BF78-475D200CE053}" type="parTrans" cxnId="{25FA0553-77F9-4862-9FD2-5CFA00E624B2}">
      <dgm:prSet/>
      <dgm:spPr/>
      <dgm:t>
        <a:bodyPr/>
        <a:lstStyle/>
        <a:p>
          <a:endParaRPr lang="en-US"/>
        </a:p>
      </dgm:t>
    </dgm:pt>
    <dgm:pt modelId="{35B9819D-55C1-4BD3-AF29-3FA9A073A915}" type="sibTrans" cxnId="{25FA0553-77F9-4862-9FD2-5CFA00E624B2}">
      <dgm:prSet/>
      <dgm:spPr/>
      <dgm:t>
        <a:bodyPr/>
        <a:lstStyle/>
        <a:p>
          <a:endParaRPr lang="en-US"/>
        </a:p>
      </dgm:t>
    </dgm:pt>
    <dgm:pt modelId="{B9A74A66-877E-4C01-B352-ED7B6A610147}">
      <dgm:prSet phldrT="[Text]" custT="1"/>
      <dgm:spPr/>
      <dgm:t>
        <a:bodyPr/>
        <a:lstStyle/>
        <a:p>
          <a:r>
            <a:rPr lang="en-US" sz="900" b="1" dirty="0" err="1" smtClean="0"/>
            <a:t>Collecte</a:t>
          </a:r>
          <a:r>
            <a:rPr lang="en-US" sz="900" b="1" dirty="0" smtClean="0"/>
            <a:t> de </a:t>
          </a:r>
          <a:r>
            <a:rPr lang="en-US" sz="900" b="1" dirty="0" err="1" smtClean="0"/>
            <a:t>données</a:t>
          </a:r>
          <a:endParaRPr lang="en-US" sz="900" dirty="0"/>
        </a:p>
      </dgm:t>
    </dgm:pt>
    <dgm:pt modelId="{D506F12D-4A2F-424D-BE0C-2F898A5B3C6D}" type="parTrans" cxnId="{E331FFD4-B5D1-4EE8-9146-449980A9FC3D}">
      <dgm:prSet/>
      <dgm:spPr/>
      <dgm:t>
        <a:bodyPr/>
        <a:lstStyle/>
        <a:p>
          <a:endParaRPr lang="en-US"/>
        </a:p>
      </dgm:t>
    </dgm:pt>
    <dgm:pt modelId="{E8012E54-6FE7-4891-8150-05983FFE7F41}" type="sibTrans" cxnId="{E331FFD4-B5D1-4EE8-9146-449980A9FC3D}">
      <dgm:prSet/>
      <dgm:spPr/>
      <dgm:t>
        <a:bodyPr/>
        <a:lstStyle/>
        <a:p>
          <a:endParaRPr lang="en-US"/>
        </a:p>
      </dgm:t>
    </dgm:pt>
    <dgm:pt modelId="{53BF2C2E-9BBD-4BAD-AF1E-7B3F0094D999}">
      <dgm:prSet phldrT="[Text]" custT="1"/>
      <dgm:spPr/>
      <dgm:t>
        <a:bodyPr/>
        <a:lstStyle/>
        <a:p>
          <a:r>
            <a:rPr lang="en-US" sz="900" b="1" dirty="0" err="1" smtClean="0"/>
            <a:t>Rédaction</a:t>
          </a:r>
          <a:endParaRPr lang="en-US" sz="900" dirty="0"/>
        </a:p>
      </dgm:t>
    </dgm:pt>
    <dgm:pt modelId="{830D4532-CB3B-4B51-900E-33FCA983CD96}" type="parTrans" cxnId="{7D6FE5B7-4986-4DD6-9D5B-89942131A6EC}">
      <dgm:prSet/>
      <dgm:spPr/>
      <dgm:t>
        <a:bodyPr/>
        <a:lstStyle/>
        <a:p>
          <a:endParaRPr lang="en-US"/>
        </a:p>
      </dgm:t>
    </dgm:pt>
    <dgm:pt modelId="{93E52A72-6314-4786-A14B-BC21DB3E8254}" type="sibTrans" cxnId="{7D6FE5B7-4986-4DD6-9D5B-89942131A6EC}">
      <dgm:prSet/>
      <dgm:spPr/>
      <dgm:t>
        <a:bodyPr/>
        <a:lstStyle/>
        <a:p>
          <a:endParaRPr lang="en-US"/>
        </a:p>
      </dgm:t>
    </dgm:pt>
    <dgm:pt modelId="{30EAF193-3C8B-4D3A-BDBE-28B74DD99342}">
      <dgm:prSet phldrT="[Text]" custT="1"/>
      <dgm:spPr/>
      <dgm:t>
        <a:bodyPr/>
        <a:lstStyle/>
        <a:p>
          <a:r>
            <a:rPr lang="en-US" sz="900" b="1" dirty="0" err="1" smtClean="0"/>
            <a:t>Collecte</a:t>
          </a:r>
          <a:r>
            <a:rPr lang="en-US" sz="900" b="1" dirty="0" smtClean="0"/>
            <a:t> de </a:t>
          </a:r>
          <a:r>
            <a:rPr lang="en-US" sz="900" b="1" dirty="0" err="1" smtClean="0"/>
            <a:t>données</a:t>
          </a:r>
          <a:endParaRPr lang="en-US" sz="900" dirty="0"/>
        </a:p>
      </dgm:t>
    </dgm:pt>
    <dgm:pt modelId="{C3D649EC-85A4-4BB4-BE14-273B15D7BCC6}" type="parTrans" cxnId="{5D256C71-0B52-499B-97CC-E83DF47AA1B8}">
      <dgm:prSet/>
      <dgm:spPr/>
      <dgm:t>
        <a:bodyPr/>
        <a:lstStyle/>
        <a:p>
          <a:endParaRPr lang="en-US"/>
        </a:p>
      </dgm:t>
    </dgm:pt>
    <dgm:pt modelId="{1948B589-5265-4182-A78D-9B6331BE8DE8}" type="sibTrans" cxnId="{5D256C71-0B52-499B-97CC-E83DF47AA1B8}">
      <dgm:prSet/>
      <dgm:spPr/>
      <dgm:t>
        <a:bodyPr/>
        <a:lstStyle/>
        <a:p>
          <a:endParaRPr lang="en-US"/>
        </a:p>
      </dgm:t>
    </dgm:pt>
    <dgm:pt modelId="{7ABA0948-9C1E-44E6-9F38-3457ACB4D5B4}">
      <dgm:prSet phldrT="[Text]" custT="1"/>
      <dgm:spPr/>
      <dgm:t>
        <a:bodyPr/>
        <a:lstStyle/>
        <a:p>
          <a:r>
            <a:rPr lang="en-US" sz="900" b="1" dirty="0" err="1" smtClean="0"/>
            <a:t>Rédaction</a:t>
          </a:r>
          <a:endParaRPr lang="en-US" sz="900" b="1" dirty="0"/>
        </a:p>
      </dgm:t>
    </dgm:pt>
    <dgm:pt modelId="{88755F22-C2A3-4FE5-92B7-7EE932A1453D}" type="parTrans" cxnId="{B1242812-A2E0-47E2-A096-B0AAA3FC8803}">
      <dgm:prSet/>
      <dgm:spPr/>
      <dgm:t>
        <a:bodyPr/>
        <a:lstStyle/>
        <a:p>
          <a:endParaRPr lang="en-US"/>
        </a:p>
      </dgm:t>
    </dgm:pt>
    <dgm:pt modelId="{1C3DE4BC-3028-4E74-97C4-AED895E479FA}" type="sibTrans" cxnId="{B1242812-A2E0-47E2-A096-B0AAA3FC8803}">
      <dgm:prSet/>
      <dgm:spPr/>
      <dgm:t>
        <a:bodyPr/>
        <a:lstStyle/>
        <a:p>
          <a:endParaRPr lang="en-US"/>
        </a:p>
      </dgm:t>
    </dgm:pt>
    <dgm:pt modelId="{90B36C82-50DE-4345-900C-9B4E20CC945D}" type="pres">
      <dgm:prSet presAssocID="{A0E7A75E-0474-4ABC-903C-FF179AE374DE}" presName="cycle" presStyleCnt="0">
        <dgm:presLayoutVars>
          <dgm:dir/>
          <dgm:resizeHandles val="exact"/>
        </dgm:presLayoutVars>
      </dgm:prSet>
      <dgm:spPr/>
      <dgm:t>
        <a:bodyPr/>
        <a:lstStyle/>
        <a:p>
          <a:endParaRPr lang="en-US"/>
        </a:p>
      </dgm:t>
    </dgm:pt>
    <dgm:pt modelId="{B7BBD5F3-FB56-4183-86C9-F352674BD7B0}" type="pres">
      <dgm:prSet presAssocID="{5E96109A-38FB-476E-9B2F-CB13DA057A65}" presName="node" presStyleLbl="node1" presStyleIdx="0" presStyleCnt="6">
        <dgm:presLayoutVars>
          <dgm:bulletEnabled val="1"/>
        </dgm:presLayoutVars>
      </dgm:prSet>
      <dgm:spPr/>
      <dgm:t>
        <a:bodyPr/>
        <a:lstStyle/>
        <a:p>
          <a:endParaRPr lang="en-US"/>
        </a:p>
      </dgm:t>
    </dgm:pt>
    <dgm:pt modelId="{850E3236-5379-4029-82DB-92864AC053D4}" type="pres">
      <dgm:prSet presAssocID="{342ADCA8-6357-4093-A04A-36C527CB3C14}" presName="sibTrans" presStyleLbl="sibTrans2D1" presStyleIdx="0" presStyleCnt="6"/>
      <dgm:spPr/>
      <dgm:t>
        <a:bodyPr/>
        <a:lstStyle/>
        <a:p>
          <a:endParaRPr lang="en-US"/>
        </a:p>
      </dgm:t>
    </dgm:pt>
    <dgm:pt modelId="{FB35AB6D-64DD-4525-9274-4543B68AB607}" type="pres">
      <dgm:prSet presAssocID="{342ADCA8-6357-4093-A04A-36C527CB3C14}" presName="connectorText" presStyleLbl="sibTrans2D1" presStyleIdx="0" presStyleCnt="6"/>
      <dgm:spPr/>
      <dgm:t>
        <a:bodyPr/>
        <a:lstStyle/>
        <a:p>
          <a:endParaRPr lang="en-US"/>
        </a:p>
      </dgm:t>
    </dgm:pt>
    <dgm:pt modelId="{A803DF39-64E6-434C-881B-7C90F9BB3CFA}" type="pres">
      <dgm:prSet presAssocID="{55440461-599D-4D5B-8D9B-C8194FC5DE67}" presName="node" presStyleLbl="node1" presStyleIdx="1" presStyleCnt="6">
        <dgm:presLayoutVars>
          <dgm:bulletEnabled val="1"/>
        </dgm:presLayoutVars>
      </dgm:prSet>
      <dgm:spPr/>
      <dgm:t>
        <a:bodyPr/>
        <a:lstStyle/>
        <a:p>
          <a:endParaRPr lang="en-US"/>
        </a:p>
      </dgm:t>
    </dgm:pt>
    <dgm:pt modelId="{14304FFB-6D88-4E24-826E-16080437CEC0}" type="pres">
      <dgm:prSet presAssocID="{35B9819D-55C1-4BD3-AF29-3FA9A073A915}" presName="sibTrans" presStyleLbl="sibTrans2D1" presStyleIdx="1" presStyleCnt="6"/>
      <dgm:spPr/>
      <dgm:t>
        <a:bodyPr/>
        <a:lstStyle/>
        <a:p>
          <a:endParaRPr lang="en-US"/>
        </a:p>
      </dgm:t>
    </dgm:pt>
    <dgm:pt modelId="{836A36F4-63A6-4DFB-A7EE-CD34891FDBD0}" type="pres">
      <dgm:prSet presAssocID="{35B9819D-55C1-4BD3-AF29-3FA9A073A915}" presName="connectorText" presStyleLbl="sibTrans2D1" presStyleIdx="1" presStyleCnt="6"/>
      <dgm:spPr/>
      <dgm:t>
        <a:bodyPr/>
        <a:lstStyle/>
        <a:p>
          <a:endParaRPr lang="en-US"/>
        </a:p>
      </dgm:t>
    </dgm:pt>
    <dgm:pt modelId="{633A1315-7EF5-4F81-9DB3-4B2FF4E14632}" type="pres">
      <dgm:prSet presAssocID="{B9A74A66-877E-4C01-B352-ED7B6A610147}" presName="node" presStyleLbl="node1" presStyleIdx="2" presStyleCnt="6">
        <dgm:presLayoutVars>
          <dgm:bulletEnabled val="1"/>
        </dgm:presLayoutVars>
      </dgm:prSet>
      <dgm:spPr/>
      <dgm:t>
        <a:bodyPr/>
        <a:lstStyle/>
        <a:p>
          <a:endParaRPr lang="en-US"/>
        </a:p>
      </dgm:t>
    </dgm:pt>
    <dgm:pt modelId="{007A1362-C775-4333-A87D-D1D9289CC160}" type="pres">
      <dgm:prSet presAssocID="{E8012E54-6FE7-4891-8150-05983FFE7F41}" presName="sibTrans" presStyleLbl="sibTrans2D1" presStyleIdx="2" presStyleCnt="6"/>
      <dgm:spPr/>
      <dgm:t>
        <a:bodyPr/>
        <a:lstStyle/>
        <a:p>
          <a:endParaRPr lang="en-US"/>
        </a:p>
      </dgm:t>
    </dgm:pt>
    <dgm:pt modelId="{9ED17B94-67A6-45F6-9AC9-AEE74D131949}" type="pres">
      <dgm:prSet presAssocID="{E8012E54-6FE7-4891-8150-05983FFE7F41}" presName="connectorText" presStyleLbl="sibTrans2D1" presStyleIdx="2" presStyleCnt="6"/>
      <dgm:spPr/>
      <dgm:t>
        <a:bodyPr/>
        <a:lstStyle/>
        <a:p>
          <a:endParaRPr lang="en-US"/>
        </a:p>
      </dgm:t>
    </dgm:pt>
    <dgm:pt modelId="{CE12FEEE-A4C4-4C65-B5BD-9D90EFBA3119}" type="pres">
      <dgm:prSet presAssocID="{53BF2C2E-9BBD-4BAD-AF1E-7B3F0094D999}" presName="node" presStyleLbl="node1" presStyleIdx="3" presStyleCnt="6">
        <dgm:presLayoutVars>
          <dgm:bulletEnabled val="1"/>
        </dgm:presLayoutVars>
      </dgm:prSet>
      <dgm:spPr/>
      <dgm:t>
        <a:bodyPr/>
        <a:lstStyle/>
        <a:p>
          <a:endParaRPr lang="en-US"/>
        </a:p>
      </dgm:t>
    </dgm:pt>
    <dgm:pt modelId="{C2DA8D0D-FF46-4BC7-8401-A56E88B85F15}" type="pres">
      <dgm:prSet presAssocID="{93E52A72-6314-4786-A14B-BC21DB3E8254}" presName="sibTrans" presStyleLbl="sibTrans2D1" presStyleIdx="3" presStyleCnt="6"/>
      <dgm:spPr/>
      <dgm:t>
        <a:bodyPr/>
        <a:lstStyle/>
        <a:p>
          <a:endParaRPr lang="en-US"/>
        </a:p>
      </dgm:t>
    </dgm:pt>
    <dgm:pt modelId="{14469176-AEFC-44B6-B72F-DC19FA73E52E}" type="pres">
      <dgm:prSet presAssocID="{93E52A72-6314-4786-A14B-BC21DB3E8254}" presName="connectorText" presStyleLbl="sibTrans2D1" presStyleIdx="3" presStyleCnt="6"/>
      <dgm:spPr/>
      <dgm:t>
        <a:bodyPr/>
        <a:lstStyle/>
        <a:p>
          <a:endParaRPr lang="en-US"/>
        </a:p>
      </dgm:t>
    </dgm:pt>
    <dgm:pt modelId="{EB109A3B-098D-41E9-881E-A59B9751411B}" type="pres">
      <dgm:prSet presAssocID="{30EAF193-3C8B-4D3A-BDBE-28B74DD99342}" presName="node" presStyleLbl="node1" presStyleIdx="4" presStyleCnt="6">
        <dgm:presLayoutVars>
          <dgm:bulletEnabled val="1"/>
        </dgm:presLayoutVars>
      </dgm:prSet>
      <dgm:spPr/>
      <dgm:t>
        <a:bodyPr/>
        <a:lstStyle/>
        <a:p>
          <a:endParaRPr lang="en-US"/>
        </a:p>
      </dgm:t>
    </dgm:pt>
    <dgm:pt modelId="{CA29FB16-D7BC-4118-A91E-8FDB64B4C9A2}" type="pres">
      <dgm:prSet presAssocID="{1948B589-5265-4182-A78D-9B6331BE8DE8}" presName="sibTrans" presStyleLbl="sibTrans2D1" presStyleIdx="4" presStyleCnt="6"/>
      <dgm:spPr/>
      <dgm:t>
        <a:bodyPr/>
        <a:lstStyle/>
        <a:p>
          <a:endParaRPr lang="en-US"/>
        </a:p>
      </dgm:t>
    </dgm:pt>
    <dgm:pt modelId="{C458B366-964C-4894-9C76-0E1DFC99BDEA}" type="pres">
      <dgm:prSet presAssocID="{1948B589-5265-4182-A78D-9B6331BE8DE8}" presName="connectorText" presStyleLbl="sibTrans2D1" presStyleIdx="4" presStyleCnt="6"/>
      <dgm:spPr/>
      <dgm:t>
        <a:bodyPr/>
        <a:lstStyle/>
        <a:p>
          <a:endParaRPr lang="en-US"/>
        </a:p>
      </dgm:t>
    </dgm:pt>
    <dgm:pt modelId="{819BB63A-4D51-4C19-9CF6-2136ADEE45E5}" type="pres">
      <dgm:prSet presAssocID="{7ABA0948-9C1E-44E6-9F38-3457ACB4D5B4}" presName="node" presStyleLbl="node1" presStyleIdx="5" presStyleCnt="6">
        <dgm:presLayoutVars>
          <dgm:bulletEnabled val="1"/>
        </dgm:presLayoutVars>
      </dgm:prSet>
      <dgm:spPr/>
      <dgm:t>
        <a:bodyPr/>
        <a:lstStyle/>
        <a:p>
          <a:endParaRPr lang="en-US"/>
        </a:p>
      </dgm:t>
    </dgm:pt>
    <dgm:pt modelId="{D67D0BD4-0A36-48E5-9159-F886B6F85E93}" type="pres">
      <dgm:prSet presAssocID="{1C3DE4BC-3028-4E74-97C4-AED895E479FA}" presName="sibTrans" presStyleLbl="sibTrans2D1" presStyleIdx="5" presStyleCnt="6"/>
      <dgm:spPr/>
      <dgm:t>
        <a:bodyPr/>
        <a:lstStyle/>
        <a:p>
          <a:endParaRPr lang="en-US"/>
        </a:p>
      </dgm:t>
    </dgm:pt>
    <dgm:pt modelId="{17EA660E-4046-45C6-92D3-B9CC75C976BD}" type="pres">
      <dgm:prSet presAssocID="{1C3DE4BC-3028-4E74-97C4-AED895E479FA}" presName="connectorText" presStyleLbl="sibTrans2D1" presStyleIdx="5" presStyleCnt="6"/>
      <dgm:spPr/>
      <dgm:t>
        <a:bodyPr/>
        <a:lstStyle/>
        <a:p>
          <a:endParaRPr lang="en-US"/>
        </a:p>
      </dgm:t>
    </dgm:pt>
  </dgm:ptLst>
  <dgm:cxnLst>
    <dgm:cxn modelId="{85F44286-8C81-45C3-A5DB-D6E3DB7D7CC5}" type="presOf" srcId="{55440461-599D-4D5B-8D9B-C8194FC5DE67}" destId="{A803DF39-64E6-434C-881B-7C90F9BB3CFA}" srcOrd="0" destOrd="0" presId="urn:microsoft.com/office/officeart/2005/8/layout/cycle2"/>
    <dgm:cxn modelId="{25FA0553-77F9-4862-9FD2-5CFA00E624B2}" srcId="{A0E7A75E-0474-4ABC-903C-FF179AE374DE}" destId="{55440461-599D-4D5B-8D9B-C8194FC5DE67}" srcOrd="1" destOrd="0" parTransId="{BE61721D-603D-4C9D-BF78-475D200CE053}" sibTransId="{35B9819D-55C1-4BD3-AF29-3FA9A073A915}"/>
    <dgm:cxn modelId="{BF164982-6564-4F0A-BF7D-A4362E83F89E}" type="presOf" srcId="{7ABA0948-9C1E-44E6-9F38-3457ACB4D5B4}" destId="{819BB63A-4D51-4C19-9CF6-2136ADEE45E5}" srcOrd="0" destOrd="0" presId="urn:microsoft.com/office/officeart/2005/8/layout/cycle2"/>
    <dgm:cxn modelId="{3F535050-EC96-4D05-81D6-F843FBAC6335}" type="presOf" srcId="{93E52A72-6314-4786-A14B-BC21DB3E8254}" destId="{C2DA8D0D-FF46-4BC7-8401-A56E88B85F15}" srcOrd="0" destOrd="0" presId="urn:microsoft.com/office/officeart/2005/8/layout/cycle2"/>
    <dgm:cxn modelId="{4B948BCF-A5C7-4166-9A96-9D4999B1DEFE}" type="presOf" srcId="{1948B589-5265-4182-A78D-9B6331BE8DE8}" destId="{C458B366-964C-4894-9C76-0E1DFC99BDEA}" srcOrd="1" destOrd="0" presId="urn:microsoft.com/office/officeart/2005/8/layout/cycle2"/>
    <dgm:cxn modelId="{3898CE58-BBE8-4CC4-9710-F7EF31610018}" type="presOf" srcId="{35B9819D-55C1-4BD3-AF29-3FA9A073A915}" destId="{836A36F4-63A6-4DFB-A7EE-CD34891FDBD0}" srcOrd="1" destOrd="0" presId="urn:microsoft.com/office/officeart/2005/8/layout/cycle2"/>
    <dgm:cxn modelId="{FA4FB11E-E986-4B2E-9D03-4753B14C41CF}" type="presOf" srcId="{A0E7A75E-0474-4ABC-903C-FF179AE374DE}" destId="{90B36C82-50DE-4345-900C-9B4E20CC945D}" srcOrd="0" destOrd="0" presId="urn:microsoft.com/office/officeart/2005/8/layout/cycle2"/>
    <dgm:cxn modelId="{ACC5835A-5EBF-487D-8C35-2C2024674D70}" type="presOf" srcId="{B9A74A66-877E-4C01-B352-ED7B6A610147}" destId="{633A1315-7EF5-4F81-9DB3-4B2FF4E14632}" srcOrd="0" destOrd="0" presId="urn:microsoft.com/office/officeart/2005/8/layout/cycle2"/>
    <dgm:cxn modelId="{E331FFD4-B5D1-4EE8-9146-449980A9FC3D}" srcId="{A0E7A75E-0474-4ABC-903C-FF179AE374DE}" destId="{B9A74A66-877E-4C01-B352-ED7B6A610147}" srcOrd="2" destOrd="0" parTransId="{D506F12D-4A2F-424D-BE0C-2F898A5B3C6D}" sibTransId="{E8012E54-6FE7-4891-8150-05983FFE7F41}"/>
    <dgm:cxn modelId="{AFA9CDFA-171C-432C-999A-96201D0348AF}" type="presOf" srcId="{E8012E54-6FE7-4891-8150-05983FFE7F41}" destId="{9ED17B94-67A6-45F6-9AC9-AEE74D131949}" srcOrd="1" destOrd="0" presId="urn:microsoft.com/office/officeart/2005/8/layout/cycle2"/>
    <dgm:cxn modelId="{130764AD-F470-40A2-9039-003FD22ABF93}" srcId="{A0E7A75E-0474-4ABC-903C-FF179AE374DE}" destId="{5E96109A-38FB-476E-9B2F-CB13DA057A65}" srcOrd="0" destOrd="0" parTransId="{3E2253DC-107D-4A7B-BE32-CCAC08448FF1}" sibTransId="{342ADCA8-6357-4093-A04A-36C527CB3C14}"/>
    <dgm:cxn modelId="{12FB508C-5ED3-43EE-B4C9-4AF692A3CC1C}" type="presOf" srcId="{342ADCA8-6357-4093-A04A-36C527CB3C14}" destId="{FB35AB6D-64DD-4525-9274-4543B68AB607}" srcOrd="1" destOrd="0" presId="urn:microsoft.com/office/officeart/2005/8/layout/cycle2"/>
    <dgm:cxn modelId="{44A7EB9B-8155-49F6-95D8-403E3D9B5E61}" type="presOf" srcId="{5E96109A-38FB-476E-9B2F-CB13DA057A65}" destId="{B7BBD5F3-FB56-4183-86C9-F352674BD7B0}" srcOrd="0" destOrd="0" presId="urn:microsoft.com/office/officeart/2005/8/layout/cycle2"/>
    <dgm:cxn modelId="{7D6FE5B7-4986-4DD6-9D5B-89942131A6EC}" srcId="{A0E7A75E-0474-4ABC-903C-FF179AE374DE}" destId="{53BF2C2E-9BBD-4BAD-AF1E-7B3F0094D999}" srcOrd="3" destOrd="0" parTransId="{830D4532-CB3B-4B51-900E-33FCA983CD96}" sibTransId="{93E52A72-6314-4786-A14B-BC21DB3E8254}"/>
    <dgm:cxn modelId="{3594393E-03F0-4190-8B20-4DE0C35D8DFA}" type="presOf" srcId="{93E52A72-6314-4786-A14B-BC21DB3E8254}" destId="{14469176-AEFC-44B6-B72F-DC19FA73E52E}" srcOrd="1" destOrd="0" presId="urn:microsoft.com/office/officeart/2005/8/layout/cycle2"/>
    <dgm:cxn modelId="{3F1B4E6E-B4FF-46EA-B6EB-BB1E21A84270}" type="presOf" srcId="{E8012E54-6FE7-4891-8150-05983FFE7F41}" destId="{007A1362-C775-4333-A87D-D1D9289CC160}" srcOrd="0" destOrd="0" presId="urn:microsoft.com/office/officeart/2005/8/layout/cycle2"/>
    <dgm:cxn modelId="{230B8669-748E-4ED9-8964-4819D947438C}" type="presOf" srcId="{1948B589-5265-4182-A78D-9B6331BE8DE8}" destId="{CA29FB16-D7BC-4118-A91E-8FDB64B4C9A2}" srcOrd="0" destOrd="0" presId="urn:microsoft.com/office/officeart/2005/8/layout/cycle2"/>
    <dgm:cxn modelId="{5D256C71-0B52-499B-97CC-E83DF47AA1B8}" srcId="{A0E7A75E-0474-4ABC-903C-FF179AE374DE}" destId="{30EAF193-3C8B-4D3A-BDBE-28B74DD99342}" srcOrd="4" destOrd="0" parTransId="{C3D649EC-85A4-4BB4-BE14-273B15D7BCC6}" sibTransId="{1948B589-5265-4182-A78D-9B6331BE8DE8}"/>
    <dgm:cxn modelId="{F707BFD4-10AC-483A-ABFC-C09A728D71F3}" type="presOf" srcId="{1C3DE4BC-3028-4E74-97C4-AED895E479FA}" destId="{D67D0BD4-0A36-48E5-9159-F886B6F85E93}" srcOrd="0" destOrd="0" presId="urn:microsoft.com/office/officeart/2005/8/layout/cycle2"/>
    <dgm:cxn modelId="{0D7F68B5-2CB7-40D7-9FA1-859B95182E4E}" type="presOf" srcId="{30EAF193-3C8B-4D3A-BDBE-28B74DD99342}" destId="{EB109A3B-098D-41E9-881E-A59B9751411B}" srcOrd="0" destOrd="0" presId="urn:microsoft.com/office/officeart/2005/8/layout/cycle2"/>
    <dgm:cxn modelId="{11E55519-4889-4409-B8A3-9513516A7B18}" type="presOf" srcId="{1C3DE4BC-3028-4E74-97C4-AED895E479FA}" destId="{17EA660E-4046-45C6-92D3-B9CC75C976BD}" srcOrd="1" destOrd="0" presId="urn:microsoft.com/office/officeart/2005/8/layout/cycle2"/>
    <dgm:cxn modelId="{39691A52-4AB1-4048-9715-317176D9B599}" type="presOf" srcId="{35B9819D-55C1-4BD3-AF29-3FA9A073A915}" destId="{14304FFB-6D88-4E24-826E-16080437CEC0}" srcOrd="0" destOrd="0" presId="urn:microsoft.com/office/officeart/2005/8/layout/cycle2"/>
    <dgm:cxn modelId="{58563928-FCB7-4780-B54F-DB77D5937478}" type="presOf" srcId="{342ADCA8-6357-4093-A04A-36C527CB3C14}" destId="{850E3236-5379-4029-82DB-92864AC053D4}" srcOrd="0" destOrd="0" presId="urn:microsoft.com/office/officeart/2005/8/layout/cycle2"/>
    <dgm:cxn modelId="{5ADA6B10-2258-4C0B-99BD-C84F1AB19CEF}" type="presOf" srcId="{53BF2C2E-9BBD-4BAD-AF1E-7B3F0094D999}" destId="{CE12FEEE-A4C4-4C65-B5BD-9D90EFBA3119}" srcOrd="0" destOrd="0" presId="urn:microsoft.com/office/officeart/2005/8/layout/cycle2"/>
    <dgm:cxn modelId="{B1242812-A2E0-47E2-A096-B0AAA3FC8803}" srcId="{A0E7A75E-0474-4ABC-903C-FF179AE374DE}" destId="{7ABA0948-9C1E-44E6-9F38-3457ACB4D5B4}" srcOrd="5" destOrd="0" parTransId="{88755F22-C2A3-4FE5-92B7-7EE932A1453D}" sibTransId="{1C3DE4BC-3028-4E74-97C4-AED895E479FA}"/>
    <dgm:cxn modelId="{DEA802FC-A5F6-46ED-8809-C87E47ED73E9}" type="presParOf" srcId="{90B36C82-50DE-4345-900C-9B4E20CC945D}" destId="{B7BBD5F3-FB56-4183-86C9-F352674BD7B0}" srcOrd="0" destOrd="0" presId="urn:microsoft.com/office/officeart/2005/8/layout/cycle2"/>
    <dgm:cxn modelId="{042B0C64-8D8F-4F56-8C5E-C4F3A9566629}" type="presParOf" srcId="{90B36C82-50DE-4345-900C-9B4E20CC945D}" destId="{850E3236-5379-4029-82DB-92864AC053D4}" srcOrd="1" destOrd="0" presId="urn:microsoft.com/office/officeart/2005/8/layout/cycle2"/>
    <dgm:cxn modelId="{5ACE21EA-3FD3-4EC8-988F-E3A6DCBCA8C4}" type="presParOf" srcId="{850E3236-5379-4029-82DB-92864AC053D4}" destId="{FB35AB6D-64DD-4525-9274-4543B68AB607}" srcOrd="0" destOrd="0" presId="urn:microsoft.com/office/officeart/2005/8/layout/cycle2"/>
    <dgm:cxn modelId="{CE17E392-89CD-49A0-9A88-21ADFB9FAE84}" type="presParOf" srcId="{90B36C82-50DE-4345-900C-9B4E20CC945D}" destId="{A803DF39-64E6-434C-881B-7C90F9BB3CFA}" srcOrd="2" destOrd="0" presId="urn:microsoft.com/office/officeart/2005/8/layout/cycle2"/>
    <dgm:cxn modelId="{AA8A388D-B568-478F-88AC-BC2588DA2519}" type="presParOf" srcId="{90B36C82-50DE-4345-900C-9B4E20CC945D}" destId="{14304FFB-6D88-4E24-826E-16080437CEC0}" srcOrd="3" destOrd="0" presId="urn:microsoft.com/office/officeart/2005/8/layout/cycle2"/>
    <dgm:cxn modelId="{6DEB4C5C-3FE2-4175-A6A2-4B09167CC237}" type="presParOf" srcId="{14304FFB-6D88-4E24-826E-16080437CEC0}" destId="{836A36F4-63A6-4DFB-A7EE-CD34891FDBD0}" srcOrd="0" destOrd="0" presId="urn:microsoft.com/office/officeart/2005/8/layout/cycle2"/>
    <dgm:cxn modelId="{3A205157-8D23-4E58-9877-DCA90318DA3F}" type="presParOf" srcId="{90B36C82-50DE-4345-900C-9B4E20CC945D}" destId="{633A1315-7EF5-4F81-9DB3-4B2FF4E14632}" srcOrd="4" destOrd="0" presId="urn:microsoft.com/office/officeart/2005/8/layout/cycle2"/>
    <dgm:cxn modelId="{FE678999-45A0-4D5C-B1CD-654B05F8950D}" type="presParOf" srcId="{90B36C82-50DE-4345-900C-9B4E20CC945D}" destId="{007A1362-C775-4333-A87D-D1D9289CC160}" srcOrd="5" destOrd="0" presId="urn:microsoft.com/office/officeart/2005/8/layout/cycle2"/>
    <dgm:cxn modelId="{BA1B481B-8794-4ED8-ABA9-762CE0A917F4}" type="presParOf" srcId="{007A1362-C775-4333-A87D-D1D9289CC160}" destId="{9ED17B94-67A6-45F6-9AC9-AEE74D131949}" srcOrd="0" destOrd="0" presId="urn:microsoft.com/office/officeart/2005/8/layout/cycle2"/>
    <dgm:cxn modelId="{8661A07D-73AB-4AFB-AF96-28EE090E18F1}" type="presParOf" srcId="{90B36C82-50DE-4345-900C-9B4E20CC945D}" destId="{CE12FEEE-A4C4-4C65-B5BD-9D90EFBA3119}" srcOrd="6" destOrd="0" presId="urn:microsoft.com/office/officeart/2005/8/layout/cycle2"/>
    <dgm:cxn modelId="{CB005211-77C5-4FEB-A6AC-BFD22030650E}" type="presParOf" srcId="{90B36C82-50DE-4345-900C-9B4E20CC945D}" destId="{C2DA8D0D-FF46-4BC7-8401-A56E88B85F15}" srcOrd="7" destOrd="0" presId="urn:microsoft.com/office/officeart/2005/8/layout/cycle2"/>
    <dgm:cxn modelId="{FBF0FDEC-8DE5-4C09-8856-89D04B0034E6}" type="presParOf" srcId="{C2DA8D0D-FF46-4BC7-8401-A56E88B85F15}" destId="{14469176-AEFC-44B6-B72F-DC19FA73E52E}" srcOrd="0" destOrd="0" presId="urn:microsoft.com/office/officeart/2005/8/layout/cycle2"/>
    <dgm:cxn modelId="{3D684793-851E-46EA-A677-18C5013C2189}" type="presParOf" srcId="{90B36C82-50DE-4345-900C-9B4E20CC945D}" destId="{EB109A3B-098D-41E9-881E-A59B9751411B}" srcOrd="8" destOrd="0" presId="urn:microsoft.com/office/officeart/2005/8/layout/cycle2"/>
    <dgm:cxn modelId="{AD491BAC-AF8A-4BA3-B25E-CB249AB20D5E}" type="presParOf" srcId="{90B36C82-50DE-4345-900C-9B4E20CC945D}" destId="{CA29FB16-D7BC-4118-A91E-8FDB64B4C9A2}" srcOrd="9" destOrd="0" presId="urn:microsoft.com/office/officeart/2005/8/layout/cycle2"/>
    <dgm:cxn modelId="{2A8F0520-67AE-41CC-BB9B-9D6FAE7ACBB8}" type="presParOf" srcId="{CA29FB16-D7BC-4118-A91E-8FDB64B4C9A2}" destId="{C458B366-964C-4894-9C76-0E1DFC99BDEA}" srcOrd="0" destOrd="0" presId="urn:microsoft.com/office/officeart/2005/8/layout/cycle2"/>
    <dgm:cxn modelId="{57644629-0680-4A39-887B-CBC8BDBF093B}" type="presParOf" srcId="{90B36C82-50DE-4345-900C-9B4E20CC945D}" destId="{819BB63A-4D51-4C19-9CF6-2136ADEE45E5}" srcOrd="10" destOrd="0" presId="urn:microsoft.com/office/officeart/2005/8/layout/cycle2"/>
    <dgm:cxn modelId="{48DA2AAB-32FB-4F00-9259-F7F54A026808}" type="presParOf" srcId="{90B36C82-50DE-4345-900C-9B4E20CC945D}" destId="{D67D0BD4-0A36-48E5-9159-F886B6F85E93}" srcOrd="11" destOrd="0" presId="urn:microsoft.com/office/officeart/2005/8/layout/cycle2"/>
    <dgm:cxn modelId="{5494830F-CF1D-402E-B070-E9F5F1A5DCE6}" type="presParOf" srcId="{D67D0BD4-0A36-48E5-9159-F886B6F85E93}" destId="{17EA660E-4046-45C6-92D3-B9CC75C976B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8D410E-6DC2-4737-948A-A187AC1C0DDB}" type="doc">
      <dgm:prSet loTypeId="urn:microsoft.com/office/officeart/2011/layout/HexagonRadial" loCatId="cycle" qsTypeId="urn:microsoft.com/office/officeart/2005/8/quickstyle/simple1" qsCatId="simple" csTypeId="urn:microsoft.com/office/officeart/2005/8/colors/accent0_2" csCatId="mainScheme" phldr="1"/>
      <dgm:spPr/>
      <dgm:t>
        <a:bodyPr/>
        <a:lstStyle/>
        <a:p>
          <a:endParaRPr lang="en-US"/>
        </a:p>
      </dgm:t>
    </dgm:pt>
    <dgm:pt modelId="{1B4AD60E-58DE-4F2C-89E3-DDBE2AFC6B68}">
      <dgm:prSet phldrT="[Text]" custT="1"/>
      <dgm:spPr/>
      <dgm:t>
        <a:bodyPr/>
        <a:lstStyle/>
        <a:p>
          <a:r>
            <a:rPr lang="en-US" sz="1200" b="1" dirty="0" smtClean="0">
              <a:solidFill>
                <a:schemeClr val="tx1"/>
              </a:solidFill>
            </a:rPr>
            <a:t>Chefs de </a:t>
          </a:r>
          <a:r>
            <a:rPr lang="en-US" sz="1200" b="1" dirty="0" err="1" smtClean="0">
              <a:solidFill>
                <a:schemeClr val="tx1"/>
              </a:solidFill>
            </a:rPr>
            <a:t>projets</a:t>
          </a:r>
          <a:endParaRPr lang="en-US" sz="1200" b="1" dirty="0">
            <a:solidFill>
              <a:schemeClr val="tx1"/>
            </a:solidFill>
          </a:endParaRPr>
        </a:p>
      </dgm:t>
    </dgm:pt>
    <dgm:pt modelId="{04672631-8810-4E39-BF05-CBDDBD20FB45}" type="parTrans" cxnId="{5433BA2D-B147-4D65-B3B3-197085E1FDCA}">
      <dgm:prSet/>
      <dgm:spPr/>
      <dgm:t>
        <a:bodyPr/>
        <a:lstStyle/>
        <a:p>
          <a:endParaRPr lang="en-US"/>
        </a:p>
      </dgm:t>
    </dgm:pt>
    <dgm:pt modelId="{EA2A41CF-261E-47A4-BE2E-225339AFD0CC}" type="sibTrans" cxnId="{5433BA2D-B147-4D65-B3B3-197085E1FDCA}">
      <dgm:prSet/>
      <dgm:spPr/>
      <dgm:t>
        <a:bodyPr/>
        <a:lstStyle/>
        <a:p>
          <a:endParaRPr lang="en-US"/>
        </a:p>
      </dgm:t>
    </dgm:pt>
    <dgm:pt modelId="{4DA9B07D-EE53-4A2F-A20F-A118A82C0032}">
      <dgm:prSet phldrT="[Text]" custT="1"/>
      <dgm:spPr/>
      <dgm:t>
        <a:bodyPr/>
        <a:lstStyle/>
        <a:p>
          <a:r>
            <a:rPr lang="en-US" sz="1200" dirty="0" smtClean="0"/>
            <a:t>1 </a:t>
          </a:r>
          <a:r>
            <a:rPr lang="en-US" sz="1200" dirty="0" err="1" smtClean="0"/>
            <a:t>Parrain</a:t>
          </a:r>
          <a:endParaRPr lang="en-US" sz="1200" dirty="0"/>
        </a:p>
      </dgm:t>
    </dgm:pt>
    <dgm:pt modelId="{18186272-86DA-48D6-8CD3-F7F57533B927}" type="parTrans" cxnId="{31A9D41F-BC2B-4215-9505-E913AE123AD4}">
      <dgm:prSet/>
      <dgm:spPr/>
      <dgm:t>
        <a:bodyPr/>
        <a:lstStyle/>
        <a:p>
          <a:endParaRPr lang="en-US"/>
        </a:p>
      </dgm:t>
    </dgm:pt>
    <dgm:pt modelId="{83B73041-F7B0-4A43-8DD2-7F8AA6F87ECC}" type="sibTrans" cxnId="{31A9D41F-BC2B-4215-9505-E913AE123AD4}">
      <dgm:prSet/>
      <dgm:spPr/>
      <dgm:t>
        <a:bodyPr/>
        <a:lstStyle/>
        <a:p>
          <a:endParaRPr lang="en-US"/>
        </a:p>
      </dgm:t>
    </dgm:pt>
    <dgm:pt modelId="{B16A7227-105B-429A-9FDB-C134E4856A9B}">
      <dgm:prSet phldrT="[Text]" custT="1"/>
      <dgm:spPr/>
      <dgm:t>
        <a:bodyPr/>
        <a:lstStyle/>
        <a:p>
          <a:r>
            <a:rPr lang="en-US" sz="1200" dirty="0" smtClean="0"/>
            <a:t>1Leader</a:t>
          </a:r>
          <a:r>
            <a:rPr lang="en-US" sz="1300" dirty="0" smtClean="0"/>
            <a:t> </a:t>
          </a:r>
          <a:endParaRPr lang="en-US" sz="1300" dirty="0"/>
        </a:p>
      </dgm:t>
    </dgm:pt>
    <dgm:pt modelId="{F12EFE93-98AB-40F8-88E7-33F0588EFD19}" type="parTrans" cxnId="{527DCD67-3BB2-4311-8D48-A13F6F70A86F}">
      <dgm:prSet/>
      <dgm:spPr/>
      <dgm:t>
        <a:bodyPr/>
        <a:lstStyle/>
        <a:p>
          <a:endParaRPr lang="en-US"/>
        </a:p>
      </dgm:t>
    </dgm:pt>
    <dgm:pt modelId="{7DB8C922-F924-48FF-8009-B966766CEF53}" type="sibTrans" cxnId="{527DCD67-3BB2-4311-8D48-A13F6F70A86F}">
      <dgm:prSet/>
      <dgm:spPr/>
      <dgm:t>
        <a:bodyPr/>
        <a:lstStyle/>
        <a:p>
          <a:endParaRPr lang="en-US"/>
        </a:p>
      </dgm:t>
    </dgm:pt>
    <dgm:pt modelId="{223E58FF-94FE-42E7-ADFD-2A616A60638F}">
      <dgm:prSet phldrT="[Text]" custT="1"/>
      <dgm:spPr/>
      <dgm:t>
        <a:bodyPr/>
        <a:lstStyle/>
        <a:p>
          <a:r>
            <a:rPr lang="en-US" sz="1200" dirty="0" smtClean="0"/>
            <a:t>1</a:t>
          </a:r>
        </a:p>
        <a:p>
          <a:r>
            <a:rPr lang="en-US" sz="1200" dirty="0" err="1" smtClean="0"/>
            <a:t>Facilitateur</a:t>
          </a:r>
          <a:endParaRPr lang="en-US" sz="1200" dirty="0"/>
        </a:p>
      </dgm:t>
    </dgm:pt>
    <dgm:pt modelId="{5B121281-AD42-4796-9D63-163C5326B9B6}" type="parTrans" cxnId="{FEDC0FCA-6788-4F08-AAAB-AFDCF0BFA4A4}">
      <dgm:prSet/>
      <dgm:spPr/>
      <dgm:t>
        <a:bodyPr/>
        <a:lstStyle/>
        <a:p>
          <a:endParaRPr lang="en-US"/>
        </a:p>
      </dgm:t>
    </dgm:pt>
    <dgm:pt modelId="{51E4E420-0547-47A4-821F-BF2BE1DC1B37}" type="sibTrans" cxnId="{FEDC0FCA-6788-4F08-AAAB-AFDCF0BFA4A4}">
      <dgm:prSet/>
      <dgm:spPr/>
      <dgm:t>
        <a:bodyPr/>
        <a:lstStyle/>
        <a:p>
          <a:endParaRPr lang="en-US"/>
        </a:p>
      </dgm:t>
    </dgm:pt>
    <dgm:pt modelId="{C862BBAB-578E-4E42-BF37-46A8E5A8AF9A}">
      <dgm:prSet phldrT="[Text]" custT="1"/>
      <dgm:spPr/>
      <dgm:t>
        <a:bodyPr/>
        <a:lstStyle/>
        <a:p>
          <a:r>
            <a:rPr lang="en-US" sz="1200" dirty="0" smtClean="0"/>
            <a:t>4 </a:t>
          </a:r>
          <a:r>
            <a:rPr lang="en-US" sz="1200" dirty="0" err="1" smtClean="0"/>
            <a:t>Membres</a:t>
          </a:r>
          <a:endParaRPr lang="en-US" sz="1200" dirty="0"/>
        </a:p>
      </dgm:t>
    </dgm:pt>
    <dgm:pt modelId="{7004EBC6-CA75-4DCA-9A6A-5FB9661FECDD}" type="parTrans" cxnId="{ECD03F23-9542-4520-B7B0-065E4301C01A}">
      <dgm:prSet/>
      <dgm:spPr/>
      <dgm:t>
        <a:bodyPr/>
        <a:lstStyle/>
        <a:p>
          <a:endParaRPr lang="en-US"/>
        </a:p>
      </dgm:t>
    </dgm:pt>
    <dgm:pt modelId="{EA161965-7587-4FA0-8B24-653870BD7BFE}" type="sibTrans" cxnId="{ECD03F23-9542-4520-B7B0-065E4301C01A}">
      <dgm:prSet/>
      <dgm:spPr/>
      <dgm:t>
        <a:bodyPr/>
        <a:lstStyle/>
        <a:p>
          <a:endParaRPr lang="en-US"/>
        </a:p>
      </dgm:t>
    </dgm:pt>
    <dgm:pt modelId="{282ACBB0-B936-451D-8AE0-23DB50669EAD}" type="pres">
      <dgm:prSet presAssocID="{628D410E-6DC2-4737-948A-A187AC1C0DDB}" presName="Name0" presStyleCnt="0">
        <dgm:presLayoutVars>
          <dgm:chMax val="1"/>
          <dgm:chPref val="1"/>
          <dgm:dir/>
          <dgm:animOne val="branch"/>
          <dgm:animLvl val="lvl"/>
        </dgm:presLayoutVars>
      </dgm:prSet>
      <dgm:spPr/>
      <dgm:t>
        <a:bodyPr/>
        <a:lstStyle/>
        <a:p>
          <a:endParaRPr lang="en-US"/>
        </a:p>
      </dgm:t>
    </dgm:pt>
    <dgm:pt modelId="{9C29B9ED-ECC3-413D-AE68-551520DA5C8A}" type="pres">
      <dgm:prSet presAssocID="{1B4AD60E-58DE-4F2C-89E3-DDBE2AFC6B68}" presName="Parent" presStyleLbl="node0" presStyleIdx="0" presStyleCnt="1">
        <dgm:presLayoutVars>
          <dgm:chMax val="6"/>
          <dgm:chPref val="6"/>
        </dgm:presLayoutVars>
      </dgm:prSet>
      <dgm:spPr/>
      <dgm:t>
        <a:bodyPr/>
        <a:lstStyle/>
        <a:p>
          <a:endParaRPr lang="en-US"/>
        </a:p>
      </dgm:t>
    </dgm:pt>
    <dgm:pt modelId="{27D3F436-217A-44AE-A5B0-F1E3972762CF}" type="pres">
      <dgm:prSet presAssocID="{4DA9B07D-EE53-4A2F-A20F-A118A82C0032}" presName="Accent1" presStyleCnt="0"/>
      <dgm:spPr/>
      <dgm:t>
        <a:bodyPr/>
        <a:lstStyle/>
        <a:p>
          <a:endParaRPr lang="en-US"/>
        </a:p>
      </dgm:t>
    </dgm:pt>
    <dgm:pt modelId="{0299FE3F-CD7C-4117-93F3-055546F83EA9}" type="pres">
      <dgm:prSet presAssocID="{4DA9B07D-EE53-4A2F-A20F-A118A82C0032}" presName="Accent" presStyleLbl="bgShp" presStyleIdx="0" presStyleCnt="4"/>
      <dgm:spPr/>
      <dgm:t>
        <a:bodyPr/>
        <a:lstStyle/>
        <a:p>
          <a:endParaRPr lang="en-US"/>
        </a:p>
      </dgm:t>
    </dgm:pt>
    <dgm:pt modelId="{60FF10BA-4975-45AA-9815-67F905D324F1}" type="pres">
      <dgm:prSet presAssocID="{4DA9B07D-EE53-4A2F-A20F-A118A82C0032}" presName="Child1" presStyleLbl="node1" presStyleIdx="0" presStyleCnt="4">
        <dgm:presLayoutVars>
          <dgm:chMax val="0"/>
          <dgm:chPref val="0"/>
          <dgm:bulletEnabled val="1"/>
        </dgm:presLayoutVars>
      </dgm:prSet>
      <dgm:spPr/>
      <dgm:t>
        <a:bodyPr/>
        <a:lstStyle/>
        <a:p>
          <a:endParaRPr lang="en-US"/>
        </a:p>
      </dgm:t>
    </dgm:pt>
    <dgm:pt modelId="{03BA85EB-BB55-425A-A463-CCDE3FB9DA1E}" type="pres">
      <dgm:prSet presAssocID="{B16A7227-105B-429A-9FDB-C134E4856A9B}" presName="Accent2" presStyleCnt="0"/>
      <dgm:spPr/>
      <dgm:t>
        <a:bodyPr/>
        <a:lstStyle/>
        <a:p>
          <a:endParaRPr lang="en-US"/>
        </a:p>
      </dgm:t>
    </dgm:pt>
    <dgm:pt modelId="{02607C73-82D0-459C-87F8-8A8B2AD97826}" type="pres">
      <dgm:prSet presAssocID="{B16A7227-105B-429A-9FDB-C134E4856A9B}" presName="Accent" presStyleLbl="bgShp" presStyleIdx="1" presStyleCnt="4"/>
      <dgm:spPr/>
      <dgm:t>
        <a:bodyPr/>
        <a:lstStyle/>
        <a:p>
          <a:endParaRPr lang="en-US"/>
        </a:p>
      </dgm:t>
    </dgm:pt>
    <dgm:pt modelId="{C9631A93-B97B-4272-9400-1A9EFF648EC9}" type="pres">
      <dgm:prSet presAssocID="{B16A7227-105B-429A-9FDB-C134E4856A9B}" presName="Child2" presStyleLbl="node1" presStyleIdx="1" presStyleCnt="4">
        <dgm:presLayoutVars>
          <dgm:chMax val="0"/>
          <dgm:chPref val="0"/>
          <dgm:bulletEnabled val="1"/>
        </dgm:presLayoutVars>
      </dgm:prSet>
      <dgm:spPr/>
      <dgm:t>
        <a:bodyPr/>
        <a:lstStyle/>
        <a:p>
          <a:endParaRPr lang="en-US"/>
        </a:p>
      </dgm:t>
    </dgm:pt>
    <dgm:pt modelId="{6A8B5FBA-7B77-4FCD-8284-49EDA131EA22}" type="pres">
      <dgm:prSet presAssocID="{223E58FF-94FE-42E7-ADFD-2A616A60638F}" presName="Accent3" presStyleCnt="0"/>
      <dgm:spPr/>
      <dgm:t>
        <a:bodyPr/>
        <a:lstStyle/>
        <a:p>
          <a:endParaRPr lang="en-US"/>
        </a:p>
      </dgm:t>
    </dgm:pt>
    <dgm:pt modelId="{AC23DA6F-5604-4A15-B353-221F2435DD5F}" type="pres">
      <dgm:prSet presAssocID="{223E58FF-94FE-42E7-ADFD-2A616A60638F}" presName="Accent" presStyleLbl="bgShp" presStyleIdx="2" presStyleCnt="4"/>
      <dgm:spPr/>
      <dgm:t>
        <a:bodyPr/>
        <a:lstStyle/>
        <a:p>
          <a:endParaRPr lang="en-US"/>
        </a:p>
      </dgm:t>
    </dgm:pt>
    <dgm:pt modelId="{36E2A7BF-A529-4367-8BB1-C423151CC84E}" type="pres">
      <dgm:prSet presAssocID="{223E58FF-94FE-42E7-ADFD-2A616A60638F}" presName="Child3" presStyleLbl="node1" presStyleIdx="2" presStyleCnt="4">
        <dgm:presLayoutVars>
          <dgm:chMax val="0"/>
          <dgm:chPref val="0"/>
          <dgm:bulletEnabled val="1"/>
        </dgm:presLayoutVars>
      </dgm:prSet>
      <dgm:spPr/>
      <dgm:t>
        <a:bodyPr/>
        <a:lstStyle/>
        <a:p>
          <a:endParaRPr lang="en-US"/>
        </a:p>
      </dgm:t>
    </dgm:pt>
    <dgm:pt modelId="{A11870A3-678C-4CED-87B6-7A7ABB62307E}" type="pres">
      <dgm:prSet presAssocID="{C862BBAB-578E-4E42-BF37-46A8E5A8AF9A}" presName="Accent4" presStyleCnt="0"/>
      <dgm:spPr/>
      <dgm:t>
        <a:bodyPr/>
        <a:lstStyle/>
        <a:p>
          <a:endParaRPr lang="en-US"/>
        </a:p>
      </dgm:t>
    </dgm:pt>
    <dgm:pt modelId="{D44C2AFB-3242-4C67-B369-71E31A18C505}" type="pres">
      <dgm:prSet presAssocID="{C862BBAB-578E-4E42-BF37-46A8E5A8AF9A}" presName="Accent" presStyleLbl="bgShp" presStyleIdx="3" presStyleCnt="4"/>
      <dgm:spPr/>
      <dgm:t>
        <a:bodyPr/>
        <a:lstStyle/>
        <a:p>
          <a:endParaRPr lang="en-US"/>
        </a:p>
      </dgm:t>
    </dgm:pt>
    <dgm:pt modelId="{F1D61B00-817B-42D1-9DC8-E053301DB80C}" type="pres">
      <dgm:prSet presAssocID="{C862BBAB-578E-4E42-BF37-46A8E5A8AF9A}" presName="Child4" presStyleLbl="node1" presStyleIdx="3" presStyleCnt="4">
        <dgm:presLayoutVars>
          <dgm:chMax val="0"/>
          <dgm:chPref val="0"/>
          <dgm:bulletEnabled val="1"/>
        </dgm:presLayoutVars>
      </dgm:prSet>
      <dgm:spPr/>
      <dgm:t>
        <a:bodyPr/>
        <a:lstStyle/>
        <a:p>
          <a:endParaRPr lang="en-US"/>
        </a:p>
      </dgm:t>
    </dgm:pt>
  </dgm:ptLst>
  <dgm:cxnLst>
    <dgm:cxn modelId="{7B1E2831-7906-4225-BCFD-EEE9CB5C0EC4}" type="presOf" srcId="{B16A7227-105B-429A-9FDB-C134E4856A9B}" destId="{C9631A93-B97B-4272-9400-1A9EFF648EC9}" srcOrd="0" destOrd="0" presId="urn:microsoft.com/office/officeart/2011/layout/HexagonRadial"/>
    <dgm:cxn modelId="{18C661A2-95D2-44BB-9166-CB5BA97648B3}" type="presOf" srcId="{C862BBAB-578E-4E42-BF37-46A8E5A8AF9A}" destId="{F1D61B00-817B-42D1-9DC8-E053301DB80C}" srcOrd="0" destOrd="0" presId="urn:microsoft.com/office/officeart/2011/layout/HexagonRadial"/>
    <dgm:cxn modelId="{FEDC0FCA-6788-4F08-AAAB-AFDCF0BFA4A4}" srcId="{1B4AD60E-58DE-4F2C-89E3-DDBE2AFC6B68}" destId="{223E58FF-94FE-42E7-ADFD-2A616A60638F}" srcOrd="2" destOrd="0" parTransId="{5B121281-AD42-4796-9D63-163C5326B9B6}" sibTransId="{51E4E420-0547-47A4-821F-BF2BE1DC1B37}"/>
    <dgm:cxn modelId="{527DCD67-3BB2-4311-8D48-A13F6F70A86F}" srcId="{1B4AD60E-58DE-4F2C-89E3-DDBE2AFC6B68}" destId="{B16A7227-105B-429A-9FDB-C134E4856A9B}" srcOrd="1" destOrd="0" parTransId="{F12EFE93-98AB-40F8-88E7-33F0588EFD19}" sibTransId="{7DB8C922-F924-48FF-8009-B966766CEF53}"/>
    <dgm:cxn modelId="{ECD03F23-9542-4520-B7B0-065E4301C01A}" srcId="{1B4AD60E-58DE-4F2C-89E3-DDBE2AFC6B68}" destId="{C862BBAB-578E-4E42-BF37-46A8E5A8AF9A}" srcOrd="3" destOrd="0" parTransId="{7004EBC6-CA75-4DCA-9A6A-5FB9661FECDD}" sibTransId="{EA161965-7587-4FA0-8B24-653870BD7BFE}"/>
    <dgm:cxn modelId="{31A9D41F-BC2B-4215-9505-E913AE123AD4}" srcId="{1B4AD60E-58DE-4F2C-89E3-DDBE2AFC6B68}" destId="{4DA9B07D-EE53-4A2F-A20F-A118A82C0032}" srcOrd="0" destOrd="0" parTransId="{18186272-86DA-48D6-8CD3-F7F57533B927}" sibTransId="{83B73041-F7B0-4A43-8DD2-7F8AA6F87ECC}"/>
    <dgm:cxn modelId="{5433BA2D-B147-4D65-B3B3-197085E1FDCA}" srcId="{628D410E-6DC2-4737-948A-A187AC1C0DDB}" destId="{1B4AD60E-58DE-4F2C-89E3-DDBE2AFC6B68}" srcOrd="0" destOrd="0" parTransId="{04672631-8810-4E39-BF05-CBDDBD20FB45}" sibTransId="{EA2A41CF-261E-47A4-BE2E-225339AFD0CC}"/>
    <dgm:cxn modelId="{4EB24BDA-7EC1-4BE2-97DC-A9A42D27D015}" type="presOf" srcId="{1B4AD60E-58DE-4F2C-89E3-DDBE2AFC6B68}" destId="{9C29B9ED-ECC3-413D-AE68-551520DA5C8A}" srcOrd="0" destOrd="0" presId="urn:microsoft.com/office/officeart/2011/layout/HexagonRadial"/>
    <dgm:cxn modelId="{C8BC2A97-27FB-4611-8307-8C7188E75F0A}" type="presOf" srcId="{628D410E-6DC2-4737-948A-A187AC1C0DDB}" destId="{282ACBB0-B936-451D-8AE0-23DB50669EAD}" srcOrd="0" destOrd="0" presId="urn:microsoft.com/office/officeart/2011/layout/HexagonRadial"/>
    <dgm:cxn modelId="{55206BF6-561F-4270-8073-9E41DFCBA453}" type="presOf" srcId="{4DA9B07D-EE53-4A2F-A20F-A118A82C0032}" destId="{60FF10BA-4975-45AA-9815-67F905D324F1}" srcOrd="0" destOrd="0" presId="urn:microsoft.com/office/officeart/2011/layout/HexagonRadial"/>
    <dgm:cxn modelId="{E2CFF3D7-9323-43C9-954A-BAB56472B1D5}" type="presOf" srcId="{223E58FF-94FE-42E7-ADFD-2A616A60638F}" destId="{36E2A7BF-A529-4367-8BB1-C423151CC84E}" srcOrd="0" destOrd="0" presId="urn:microsoft.com/office/officeart/2011/layout/HexagonRadial"/>
    <dgm:cxn modelId="{3D7553E7-749E-4182-BDE5-96BE187F1775}" type="presParOf" srcId="{282ACBB0-B936-451D-8AE0-23DB50669EAD}" destId="{9C29B9ED-ECC3-413D-AE68-551520DA5C8A}" srcOrd="0" destOrd="0" presId="urn:microsoft.com/office/officeart/2011/layout/HexagonRadial"/>
    <dgm:cxn modelId="{A34FBC56-40A3-4A5A-BC20-FEA762548375}" type="presParOf" srcId="{282ACBB0-B936-451D-8AE0-23DB50669EAD}" destId="{27D3F436-217A-44AE-A5B0-F1E3972762CF}" srcOrd="1" destOrd="0" presId="urn:microsoft.com/office/officeart/2011/layout/HexagonRadial"/>
    <dgm:cxn modelId="{10C40420-8A20-4184-A257-410E15D3ED74}" type="presParOf" srcId="{27D3F436-217A-44AE-A5B0-F1E3972762CF}" destId="{0299FE3F-CD7C-4117-93F3-055546F83EA9}" srcOrd="0" destOrd="0" presId="urn:microsoft.com/office/officeart/2011/layout/HexagonRadial"/>
    <dgm:cxn modelId="{DE5E7FA5-7470-4AB5-8F0D-EEC8FD18C9A0}" type="presParOf" srcId="{282ACBB0-B936-451D-8AE0-23DB50669EAD}" destId="{60FF10BA-4975-45AA-9815-67F905D324F1}" srcOrd="2" destOrd="0" presId="urn:microsoft.com/office/officeart/2011/layout/HexagonRadial"/>
    <dgm:cxn modelId="{5C122162-1468-418C-B284-1DEA72F2C6C7}" type="presParOf" srcId="{282ACBB0-B936-451D-8AE0-23DB50669EAD}" destId="{03BA85EB-BB55-425A-A463-CCDE3FB9DA1E}" srcOrd="3" destOrd="0" presId="urn:microsoft.com/office/officeart/2011/layout/HexagonRadial"/>
    <dgm:cxn modelId="{C3A9A9A4-36A0-47F0-B8FF-A32F930F6FD5}" type="presParOf" srcId="{03BA85EB-BB55-425A-A463-CCDE3FB9DA1E}" destId="{02607C73-82D0-459C-87F8-8A8B2AD97826}" srcOrd="0" destOrd="0" presId="urn:microsoft.com/office/officeart/2011/layout/HexagonRadial"/>
    <dgm:cxn modelId="{1C97E9BF-046B-4C62-8141-D4760FDD7315}" type="presParOf" srcId="{282ACBB0-B936-451D-8AE0-23DB50669EAD}" destId="{C9631A93-B97B-4272-9400-1A9EFF648EC9}" srcOrd="4" destOrd="0" presId="urn:microsoft.com/office/officeart/2011/layout/HexagonRadial"/>
    <dgm:cxn modelId="{69316C5E-CBB4-4CBE-BB86-FD6CE71C1B6D}" type="presParOf" srcId="{282ACBB0-B936-451D-8AE0-23DB50669EAD}" destId="{6A8B5FBA-7B77-4FCD-8284-49EDA131EA22}" srcOrd="5" destOrd="0" presId="urn:microsoft.com/office/officeart/2011/layout/HexagonRadial"/>
    <dgm:cxn modelId="{6156EACC-5B4A-4D8C-B0FF-2178B604C166}" type="presParOf" srcId="{6A8B5FBA-7B77-4FCD-8284-49EDA131EA22}" destId="{AC23DA6F-5604-4A15-B353-221F2435DD5F}" srcOrd="0" destOrd="0" presId="urn:microsoft.com/office/officeart/2011/layout/HexagonRadial"/>
    <dgm:cxn modelId="{5F2ECE67-0B7F-4DB4-A1B3-F12694256B8B}" type="presParOf" srcId="{282ACBB0-B936-451D-8AE0-23DB50669EAD}" destId="{36E2A7BF-A529-4367-8BB1-C423151CC84E}" srcOrd="6" destOrd="0" presId="urn:microsoft.com/office/officeart/2011/layout/HexagonRadial"/>
    <dgm:cxn modelId="{65CB6D1B-0A78-4771-90D1-8665595C3724}" type="presParOf" srcId="{282ACBB0-B936-451D-8AE0-23DB50669EAD}" destId="{A11870A3-678C-4CED-87B6-7A7ABB62307E}" srcOrd="7" destOrd="0" presId="urn:microsoft.com/office/officeart/2011/layout/HexagonRadial"/>
    <dgm:cxn modelId="{69346819-4F0C-4DA1-9286-83AAF5BE8C20}" type="presParOf" srcId="{A11870A3-678C-4CED-87B6-7A7ABB62307E}" destId="{D44C2AFB-3242-4C67-B369-71E31A18C505}" srcOrd="0" destOrd="0" presId="urn:microsoft.com/office/officeart/2011/layout/HexagonRadial"/>
    <dgm:cxn modelId="{9AB74DE2-3CCE-4EF2-B8CE-4A8D895214F9}" type="presParOf" srcId="{282ACBB0-B936-451D-8AE0-23DB50669EAD}" destId="{F1D61B00-817B-42D1-9DC8-E053301DB80C}"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8D410E-6DC2-4737-948A-A187AC1C0DDB}" type="doc">
      <dgm:prSet loTypeId="urn:microsoft.com/office/officeart/2011/layout/HexagonRadial" loCatId="cycle" qsTypeId="urn:microsoft.com/office/officeart/2005/8/quickstyle/simple1" qsCatId="simple" csTypeId="urn:microsoft.com/office/officeart/2005/8/colors/accent1_1" csCatId="accent1" phldr="1"/>
      <dgm:spPr/>
      <dgm:t>
        <a:bodyPr/>
        <a:lstStyle/>
        <a:p>
          <a:endParaRPr lang="en-US"/>
        </a:p>
      </dgm:t>
    </dgm:pt>
    <dgm:pt modelId="{1B4AD60E-58DE-4F2C-89E3-DDBE2AFC6B68}">
      <dgm:prSet phldrT="[Text]" custT="1"/>
      <dgm:spPr/>
      <dgm:t>
        <a:bodyPr/>
        <a:lstStyle/>
        <a:p>
          <a:r>
            <a:rPr lang="en-US" sz="1200" b="1" dirty="0" err="1" smtClean="0"/>
            <a:t>Gestionnaires</a:t>
          </a:r>
          <a:r>
            <a:rPr lang="en-US" sz="1200" b="1" dirty="0" smtClean="0"/>
            <a:t> de </a:t>
          </a:r>
          <a:r>
            <a:rPr lang="en-US" sz="1200" b="1" dirty="0" err="1" smtClean="0"/>
            <a:t>programmes</a:t>
          </a:r>
          <a:endParaRPr lang="en-US" sz="1200" b="1" dirty="0"/>
        </a:p>
      </dgm:t>
    </dgm:pt>
    <dgm:pt modelId="{04672631-8810-4E39-BF05-CBDDBD20FB45}" type="parTrans" cxnId="{5433BA2D-B147-4D65-B3B3-197085E1FDCA}">
      <dgm:prSet/>
      <dgm:spPr/>
      <dgm:t>
        <a:bodyPr/>
        <a:lstStyle/>
        <a:p>
          <a:endParaRPr lang="en-US"/>
        </a:p>
      </dgm:t>
    </dgm:pt>
    <dgm:pt modelId="{EA2A41CF-261E-47A4-BE2E-225339AFD0CC}" type="sibTrans" cxnId="{5433BA2D-B147-4D65-B3B3-197085E1FDCA}">
      <dgm:prSet/>
      <dgm:spPr/>
      <dgm:t>
        <a:bodyPr/>
        <a:lstStyle/>
        <a:p>
          <a:endParaRPr lang="en-US"/>
        </a:p>
      </dgm:t>
    </dgm:pt>
    <dgm:pt modelId="{4DA9B07D-EE53-4A2F-A20F-A118A82C0032}">
      <dgm:prSet phldrT="[Text]" custT="1">
        <dgm:style>
          <a:lnRef idx="1">
            <a:schemeClr val="accent3"/>
          </a:lnRef>
          <a:fillRef idx="2">
            <a:schemeClr val="accent3"/>
          </a:fillRef>
          <a:effectRef idx="1">
            <a:schemeClr val="accent3"/>
          </a:effectRef>
          <a:fontRef idx="minor">
            <a:schemeClr val="dk1"/>
          </a:fontRef>
        </dgm:style>
      </dgm:prSet>
      <dgm:spPr>
        <a:solidFill>
          <a:schemeClr val="accent1"/>
        </a:solidFill>
        <a:ln>
          <a:solidFill>
            <a:schemeClr val="accent1"/>
          </a:solidFill>
        </a:ln>
      </dgm:spPr>
      <dgm:t>
        <a:bodyPr/>
        <a:lstStyle/>
        <a:p>
          <a:endParaRPr lang="en-US" sz="1100" dirty="0"/>
        </a:p>
      </dgm:t>
    </dgm:pt>
    <dgm:pt modelId="{18186272-86DA-48D6-8CD3-F7F57533B927}" type="parTrans" cxnId="{31A9D41F-BC2B-4215-9505-E913AE123AD4}">
      <dgm:prSet/>
      <dgm:spPr/>
      <dgm:t>
        <a:bodyPr/>
        <a:lstStyle/>
        <a:p>
          <a:endParaRPr lang="en-US"/>
        </a:p>
      </dgm:t>
    </dgm:pt>
    <dgm:pt modelId="{83B73041-F7B0-4A43-8DD2-7F8AA6F87ECC}" type="sibTrans" cxnId="{31A9D41F-BC2B-4215-9505-E913AE123AD4}">
      <dgm:prSet/>
      <dgm:spPr/>
      <dgm:t>
        <a:bodyPr/>
        <a:lstStyle/>
        <a:p>
          <a:endParaRPr lang="en-US"/>
        </a:p>
      </dgm:t>
    </dgm:pt>
    <dgm:pt modelId="{B16A7227-105B-429A-9FDB-C134E4856A9B}">
      <dgm:prSet phldrT="[Text]" custT="1"/>
      <dgm:spPr/>
      <dgm:t>
        <a:bodyPr/>
        <a:lstStyle/>
        <a:p>
          <a:r>
            <a:rPr lang="en-US" sz="1200" dirty="0" smtClean="0"/>
            <a:t>1Leader</a:t>
          </a:r>
        </a:p>
        <a:p>
          <a:r>
            <a:rPr lang="en-US" sz="1200" dirty="0" smtClean="0"/>
            <a:t>1 co-leader </a:t>
          </a:r>
          <a:endParaRPr lang="en-US" sz="1200" dirty="0"/>
        </a:p>
      </dgm:t>
    </dgm:pt>
    <dgm:pt modelId="{F12EFE93-98AB-40F8-88E7-33F0588EFD19}" type="parTrans" cxnId="{527DCD67-3BB2-4311-8D48-A13F6F70A86F}">
      <dgm:prSet/>
      <dgm:spPr/>
      <dgm:t>
        <a:bodyPr/>
        <a:lstStyle/>
        <a:p>
          <a:endParaRPr lang="en-US"/>
        </a:p>
      </dgm:t>
    </dgm:pt>
    <dgm:pt modelId="{7DB8C922-F924-48FF-8009-B966766CEF53}" type="sibTrans" cxnId="{527DCD67-3BB2-4311-8D48-A13F6F70A86F}">
      <dgm:prSet/>
      <dgm:spPr/>
      <dgm:t>
        <a:bodyPr/>
        <a:lstStyle/>
        <a:p>
          <a:endParaRPr lang="en-US"/>
        </a:p>
      </dgm:t>
    </dgm:pt>
    <dgm:pt modelId="{223E58FF-94FE-42E7-ADFD-2A616A60638F}">
      <dgm:prSet phldrT="[Text]" custT="1"/>
      <dgm:spPr/>
      <dgm:t>
        <a:bodyPr/>
        <a:lstStyle/>
        <a:p>
          <a:r>
            <a:rPr lang="en-US" sz="1200" dirty="0" smtClean="0"/>
            <a:t>1 </a:t>
          </a:r>
          <a:r>
            <a:rPr lang="en-US" sz="1200" dirty="0" err="1" smtClean="0"/>
            <a:t>Facilitateur</a:t>
          </a:r>
          <a:endParaRPr lang="en-US" sz="1200" dirty="0"/>
        </a:p>
      </dgm:t>
    </dgm:pt>
    <dgm:pt modelId="{5B121281-AD42-4796-9D63-163C5326B9B6}" type="parTrans" cxnId="{FEDC0FCA-6788-4F08-AAAB-AFDCF0BFA4A4}">
      <dgm:prSet/>
      <dgm:spPr/>
      <dgm:t>
        <a:bodyPr/>
        <a:lstStyle/>
        <a:p>
          <a:endParaRPr lang="en-US"/>
        </a:p>
      </dgm:t>
    </dgm:pt>
    <dgm:pt modelId="{51E4E420-0547-47A4-821F-BF2BE1DC1B37}" type="sibTrans" cxnId="{FEDC0FCA-6788-4F08-AAAB-AFDCF0BFA4A4}">
      <dgm:prSet/>
      <dgm:spPr/>
      <dgm:t>
        <a:bodyPr/>
        <a:lstStyle/>
        <a:p>
          <a:endParaRPr lang="en-US"/>
        </a:p>
      </dgm:t>
    </dgm:pt>
    <dgm:pt modelId="{C862BBAB-578E-4E42-BF37-46A8E5A8AF9A}">
      <dgm:prSet phldrT="[Text]" custT="1"/>
      <dgm:spPr/>
      <dgm:t>
        <a:bodyPr/>
        <a:lstStyle/>
        <a:p>
          <a:r>
            <a:rPr lang="en-US" sz="1200" dirty="0" smtClean="0"/>
            <a:t>2 </a:t>
          </a:r>
          <a:r>
            <a:rPr lang="en-US" sz="1200" dirty="0" err="1" smtClean="0"/>
            <a:t>Membres</a:t>
          </a:r>
          <a:endParaRPr lang="en-US" sz="1200" dirty="0"/>
        </a:p>
      </dgm:t>
    </dgm:pt>
    <dgm:pt modelId="{7004EBC6-CA75-4DCA-9A6A-5FB9661FECDD}" type="parTrans" cxnId="{ECD03F23-9542-4520-B7B0-065E4301C01A}">
      <dgm:prSet/>
      <dgm:spPr/>
      <dgm:t>
        <a:bodyPr/>
        <a:lstStyle/>
        <a:p>
          <a:endParaRPr lang="en-US"/>
        </a:p>
      </dgm:t>
    </dgm:pt>
    <dgm:pt modelId="{EA161965-7587-4FA0-8B24-653870BD7BFE}" type="sibTrans" cxnId="{ECD03F23-9542-4520-B7B0-065E4301C01A}">
      <dgm:prSet/>
      <dgm:spPr/>
      <dgm:t>
        <a:bodyPr/>
        <a:lstStyle/>
        <a:p>
          <a:endParaRPr lang="en-US"/>
        </a:p>
      </dgm:t>
    </dgm:pt>
    <dgm:pt modelId="{282ACBB0-B936-451D-8AE0-23DB50669EAD}" type="pres">
      <dgm:prSet presAssocID="{628D410E-6DC2-4737-948A-A187AC1C0DDB}" presName="Name0" presStyleCnt="0">
        <dgm:presLayoutVars>
          <dgm:chMax val="1"/>
          <dgm:chPref val="1"/>
          <dgm:dir/>
          <dgm:animOne val="branch"/>
          <dgm:animLvl val="lvl"/>
        </dgm:presLayoutVars>
      </dgm:prSet>
      <dgm:spPr/>
      <dgm:t>
        <a:bodyPr/>
        <a:lstStyle/>
        <a:p>
          <a:endParaRPr lang="en-US"/>
        </a:p>
      </dgm:t>
    </dgm:pt>
    <dgm:pt modelId="{9C29B9ED-ECC3-413D-AE68-551520DA5C8A}" type="pres">
      <dgm:prSet presAssocID="{1B4AD60E-58DE-4F2C-89E3-DDBE2AFC6B68}" presName="Parent" presStyleLbl="node0" presStyleIdx="0" presStyleCnt="1">
        <dgm:presLayoutVars>
          <dgm:chMax val="6"/>
          <dgm:chPref val="6"/>
        </dgm:presLayoutVars>
      </dgm:prSet>
      <dgm:spPr/>
      <dgm:t>
        <a:bodyPr/>
        <a:lstStyle/>
        <a:p>
          <a:endParaRPr lang="en-US"/>
        </a:p>
      </dgm:t>
    </dgm:pt>
    <dgm:pt modelId="{27D3F436-217A-44AE-A5B0-F1E3972762CF}" type="pres">
      <dgm:prSet presAssocID="{4DA9B07D-EE53-4A2F-A20F-A118A82C0032}" presName="Accent1" presStyleCnt="0"/>
      <dgm:spPr/>
      <dgm:t>
        <a:bodyPr/>
        <a:lstStyle/>
        <a:p>
          <a:endParaRPr lang="en-US"/>
        </a:p>
      </dgm:t>
    </dgm:pt>
    <dgm:pt modelId="{0299FE3F-CD7C-4117-93F3-055546F83EA9}" type="pres">
      <dgm:prSet presAssocID="{4DA9B07D-EE53-4A2F-A20F-A118A82C0032}" presName="Accent" presStyleLbl="bgShp" presStyleIdx="0" presStyleCnt="4"/>
      <dgm:spPr/>
      <dgm:t>
        <a:bodyPr/>
        <a:lstStyle/>
        <a:p>
          <a:endParaRPr lang="en-US"/>
        </a:p>
      </dgm:t>
    </dgm:pt>
    <dgm:pt modelId="{60FF10BA-4975-45AA-9815-67F905D324F1}" type="pres">
      <dgm:prSet presAssocID="{4DA9B07D-EE53-4A2F-A20F-A118A82C0032}" presName="Child1" presStyleLbl="node1" presStyleIdx="0" presStyleCnt="4">
        <dgm:presLayoutVars>
          <dgm:chMax val="0"/>
          <dgm:chPref val="0"/>
          <dgm:bulletEnabled val="1"/>
        </dgm:presLayoutVars>
      </dgm:prSet>
      <dgm:spPr/>
      <dgm:t>
        <a:bodyPr/>
        <a:lstStyle/>
        <a:p>
          <a:endParaRPr lang="en-US"/>
        </a:p>
      </dgm:t>
    </dgm:pt>
    <dgm:pt modelId="{03BA85EB-BB55-425A-A463-CCDE3FB9DA1E}" type="pres">
      <dgm:prSet presAssocID="{B16A7227-105B-429A-9FDB-C134E4856A9B}" presName="Accent2" presStyleCnt="0"/>
      <dgm:spPr/>
      <dgm:t>
        <a:bodyPr/>
        <a:lstStyle/>
        <a:p>
          <a:endParaRPr lang="en-US"/>
        </a:p>
      </dgm:t>
    </dgm:pt>
    <dgm:pt modelId="{02607C73-82D0-459C-87F8-8A8B2AD97826}" type="pres">
      <dgm:prSet presAssocID="{B16A7227-105B-429A-9FDB-C134E4856A9B}" presName="Accent" presStyleLbl="bgShp" presStyleIdx="1" presStyleCnt="4"/>
      <dgm:spPr/>
      <dgm:t>
        <a:bodyPr/>
        <a:lstStyle/>
        <a:p>
          <a:endParaRPr lang="en-US"/>
        </a:p>
      </dgm:t>
    </dgm:pt>
    <dgm:pt modelId="{C9631A93-B97B-4272-9400-1A9EFF648EC9}" type="pres">
      <dgm:prSet presAssocID="{B16A7227-105B-429A-9FDB-C134E4856A9B}" presName="Child2" presStyleLbl="node1" presStyleIdx="1" presStyleCnt="4">
        <dgm:presLayoutVars>
          <dgm:chMax val="0"/>
          <dgm:chPref val="0"/>
          <dgm:bulletEnabled val="1"/>
        </dgm:presLayoutVars>
      </dgm:prSet>
      <dgm:spPr/>
      <dgm:t>
        <a:bodyPr/>
        <a:lstStyle/>
        <a:p>
          <a:endParaRPr lang="en-US"/>
        </a:p>
      </dgm:t>
    </dgm:pt>
    <dgm:pt modelId="{6A8B5FBA-7B77-4FCD-8284-49EDA131EA22}" type="pres">
      <dgm:prSet presAssocID="{223E58FF-94FE-42E7-ADFD-2A616A60638F}" presName="Accent3" presStyleCnt="0"/>
      <dgm:spPr/>
      <dgm:t>
        <a:bodyPr/>
        <a:lstStyle/>
        <a:p>
          <a:endParaRPr lang="en-US"/>
        </a:p>
      </dgm:t>
    </dgm:pt>
    <dgm:pt modelId="{AC23DA6F-5604-4A15-B353-221F2435DD5F}" type="pres">
      <dgm:prSet presAssocID="{223E58FF-94FE-42E7-ADFD-2A616A60638F}" presName="Accent" presStyleLbl="bgShp" presStyleIdx="2" presStyleCnt="4"/>
      <dgm:spPr/>
      <dgm:t>
        <a:bodyPr/>
        <a:lstStyle/>
        <a:p>
          <a:endParaRPr lang="en-US"/>
        </a:p>
      </dgm:t>
    </dgm:pt>
    <dgm:pt modelId="{36E2A7BF-A529-4367-8BB1-C423151CC84E}" type="pres">
      <dgm:prSet presAssocID="{223E58FF-94FE-42E7-ADFD-2A616A60638F}" presName="Child3" presStyleLbl="node1" presStyleIdx="2" presStyleCnt="4">
        <dgm:presLayoutVars>
          <dgm:chMax val="0"/>
          <dgm:chPref val="0"/>
          <dgm:bulletEnabled val="1"/>
        </dgm:presLayoutVars>
      </dgm:prSet>
      <dgm:spPr/>
      <dgm:t>
        <a:bodyPr/>
        <a:lstStyle/>
        <a:p>
          <a:endParaRPr lang="en-US"/>
        </a:p>
      </dgm:t>
    </dgm:pt>
    <dgm:pt modelId="{A11870A3-678C-4CED-87B6-7A7ABB62307E}" type="pres">
      <dgm:prSet presAssocID="{C862BBAB-578E-4E42-BF37-46A8E5A8AF9A}" presName="Accent4" presStyleCnt="0"/>
      <dgm:spPr/>
      <dgm:t>
        <a:bodyPr/>
        <a:lstStyle/>
        <a:p>
          <a:endParaRPr lang="en-US"/>
        </a:p>
      </dgm:t>
    </dgm:pt>
    <dgm:pt modelId="{D44C2AFB-3242-4C67-B369-71E31A18C505}" type="pres">
      <dgm:prSet presAssocID="{C862BBAB-578E-4E42-BF37-46A8E5A8AF9A}" presName="Accent" presStyleLbl="bgShp" presStyleIdx="3" presStyleCnt="4"/>
      <dgm:spPr/>
      <dgm:t>
        <a:bodyPr/>
        <a:lstStyle/>
        <a:p>
          <a:endParaRPr lang="en-US"/>
        </a:p>
      </dgm:t>
    </dgm:pt>
    <dgm:pt modelId="{F1D61B00-817B-42D1-9DC8-E053301DB80C}" type="pres">
      <dgm:prSet presAssocID="{C862BBAB-578E-4E42-BF37-46A8E5A8AF9A}" presName="Child4" presStyleLbl="node1" presStyleIdx="3" presStyleCnt="4">
        <dgm:presLayoutVars>
          <dgm:chMax val="0"/>
          <dgm:chPref val="0"/>
          <dgm:bulletEnabled val="1"/>
        </dgm:presLayoutVars>
      </dgm:prSet>
      <dgm:spPr/>
      <dgm:t>
        <a:bodyPr/>
        <a:lstStyle/>
        <a:p>
          <a:endParaRPr lang="en-US"/>
        </a:p>
      </dgm:t>
    </dgm:pt>
  </dgm:ptLst>
  <dgm:cxnLst>
    <dgm:cxn modelId="{7B1E2831-7906-4225-BCFD-EEE9CB5C0EC4}" type="presOf" srcId="{B16A7227-105B-429A-9FDB-C134E4856A9B}" destId="{C9631A93-B97B-4272-9400-1A9EFF648EC9}" srcOrd="0" destOrd="0" presId="urn:microsoft.com/office/officeart/2011/layout/HexagonRadial"/>
    <dgm:cxn modelId="{18C661A2-95D2-44BB-9166-CB5BA97648B3}" type="presOf" srcId="{C862BBAB-578E-4E42-BF37-46A8E5A8AF9A}" destId="{F1D61B00-817B-42D1-9DC8-E053301DB80C}" srcOrd="0" destOrd="0" presId="urn:microsoft.com/office/officeart/2011/layout/HexagonRadial"/>
    <dgm:cxn modelId="{FEDC0FCA-6788-4F08-AAAB-AFDCF0BFA4A4}" srcId="{1B4AD60E-58DE-4F2C-89E3-DDBE2AFC6B68}" destId="{223E58FF-94FE-42E7-ADFD-2A616A60638F}" srcOrd="2" destOrd="0" parTransId="{5B121281-AD42-4796-9D63-163C5326B9B6}" sibTransId="{51E4E420-0547-47A4-821F-BF2BE1DC1B37}"/>
    <dgm:cxn modelId="{527DCD67-3BB2-4311-8D48-A13F6F70A86F}" srcId="{1B4AD60E-58DE-4F2C-89E3-DDBE2AFC6B68}" destId="{B16A7227-105B-429A-9FDB-C134E4856A9B}" srcOrd="1" destOrd="0" parTransId="{F12EFE93-98AB-40F8-88E7-33F0588EFD19}" sibTransId="{7DB8C922-F924-48FF-8009-B966766CEF53}"/>
    <dgm:cxn modelId="{ECD03F23-9542-4520-B7B0-065E4301C01A}" srcId="{1B4AD60E-58DE-4F2C-89E3-DDBE2AFC6B68}" destId="{C862BBAB-578E-4E42-BF37-46A8E5A8AF9A}" srcOrd="3" destOrd="0" parTransId="{7004EBC6-CA75-4DCA-9A6A-5FB9661FECDD}" sibTransId="{EA161965-7587-4FA0-8B24-653870BD7BFE}"/>
    <dgm:cxn modelId="{31A9D41F-BC2B-4215-9505-E913AE123AD4}" srcId="{1B4AD60E-58DE-4F2C-89E3-DDBE2AFC6B68}" destId="{4DA9B07D-EE53-4A2F-A20F-A118A82C0032}" srcOrd="0" destOrd="0" parTransId="{18186272-86DA-48D6-8CD3-F7F57533B927}" sibTransId="{83B73041-F7B0-4A43-8DD2-7F8AA6F87ECC}"/>
    <dgm:cxn modelId="{5433BA2D-B147-4D65-B3B3-197085E1FDCA}" srcId="{628D410E-6DC2-4737-948A-A187AC1C0DDB}" destId="{1B4AD60E-58DE-4F2C-89E3-DDBE2AFC6B68}" srcOrd="0" destOrd="0" parTransId="{04672631-8810-4E39-BF05-CBDDBD20FB45}" sibTransId="{EA2A41CF-261E-47A4-BE2E-225339AFD0CC}"/>
    <dgm:cxn modelId="{4EB24BDA-7EC1-4BE2-97DC-A9A42D27D015}" type="presOf" srcId="{1B4AD60E-58DE-4F2C-89E3-DDBE2AFC6B68}" destId="{9C29B9ED-ECC3-413D-AE68-551520DA5C8A}" srcOrd="0" destOrd="0" presId="urn:microsoft.com/office/officeart/2011/layout/HexagonRadial"/>
    <dgm:cxn modelId="{C8BC2A97-27FB-4611-8307-8C7188E75F0A}" type="presOf" srcId="{628D410E-6DC2-4737-948A-A187AC1C0DDB}" destId="{282ACBB0-B936-451D-8AE0-23DB50669EAD}" srcOrd="0" destOrd="0" presId="urn:microsoft.com/office/officeart/2011/layout/HexagonRadial"/>
    <dgm:cxn modelId="{55206BF6-561F-4270-8073-9E41DFCBA453}" type="presOf" srcId="{4DA9B07D-EE53-4A2F-A20F-A118A82C0032}" destId="{60FF10BA-4975-45AA-9815-67F905D324F1}" srcOrd="0" destOrd="0" presId="urn:microsoft.com/office/officeart/2011/layout/HexagonRadial"/>
    <dgm:cxn modelId="{E2CFF3D7-9323-43C9-954A-BAB56472B1D5}" type="presOf" srcId="{223E58FF-94FE-42E7-ADFD-2A616A60638F}" destId="{36E2A7BF-A529-4367-8BB1-C423151CC84E}" srcOrd="0" destOrd="0" presId="urn:microsoft.com/office/officeart/2011/layout/HexagonRadial"/>
    <dgm:cxn modelId="{3D7553E7-749E-4182-BDE5-96BE187F1775}" type="presParOf" srcId="{282ACBB0-B936-451D-8AE0-23DB50669EAD}" destId="{9C29B9ED-ECC3-413D-AE68-551520DA5C8A}" srcOrd="0" destOrd="0" presId="urn:microsoft.com/office/officeart/2011/layout/HexagonRadial"/>
    <dgm:cxn modelId="{A34FBC56-40A3-4A5A-BC20-FEA762548375}" type="presParOf" srcId="{282ACBB0-B936-451D-8AE0-23DB50669EAD}" destId="{27D3F436-217A-44AE-A5B0-F1E3972762CF}" srcOrd="1" destOrd="0" presId="urn:microsoft.com/office/officeart/2011/layout/HexagonRadial"/>
    <dgm:cxn modelId="{10C40420-8A20-4184-A257-410E15D3ED74}" type="presParOf" srcId="{27D3F436-217A-44AE-A5B0-F1E3972762CF}" destId="{0299FE3F-CD7C-4117-93F3-055546F83EA9}" srcOrd="0" destOrd="0" presId="urn:microsoft.com/office/officeart/2011/layout/HexagonRadial"/>
    <dgm:cxn modelId="{DE5E7FA5-7470-4AB5-8F0D-EEC8FD18C9A0}" type="presParOf" srcId="{282ACBB0-B936-451D-8AE0-23DB50669EAD}" destId="{60FF10BA-4975-45AA-9815-67F905D324F1}" srcOrd="2" destOrd="0" presId="urn:microsoft.com/office/officeart/2011/layout/HexagonRadial"/>
    <dgm:cxn modelId="{5C122162-1468-418C-B284-1DEA72F2C6C7}" type="presParOf" srcId="{282ACBB0-B936-451D-8AE0-23DB50669EAD}" destId="{03BA85EB-BB55-425A-A463-CCDE3FB9DA1E}" srcOrd="3" destOrd="0" presId="urn:microsoft.com/office/officeart/2011/layout/HexagonRadial"/>
    <dgm:cxn modelId="{C3A9A9A4-36A0-47F0-B8FF-A32F930F6FD5}" type="presParOf" srcId="{03BA85EB-BB55-425A-A463-CCDE3FB9DA1E}" destId="{02607C73-82D0-459C-87F8-8A8B2AD97826}" srcOrd="0" destOrd="0" presId="urn:microsoft.com/office/officeart/2011/layout/HexagonRadial"/>
    <dgm:cxn modelId="{1C97E9BF-046B-4C62-8141-D4760FDD7315}" type="presParOf" srcId="{282ACBB0-B936-451D-8AE0-23DB50669EAD}" destId="{C9631A93-B97B-4272-9400-1A9EFF648EC9}" srcOrd="4" destOrd="0" presId="urn:microsoft.com/office/officeart/2011/layout/HexagonRadial"/>
    <dgm:cxn modelId="{69316C5E-CBB4-4CBE-BB86-FD6CE71C1B6D}" type="presParOf" srcId="{282ACBB0-B936-451D-8AE0-23DB50669EAD}" destId="{6A8B5FBA-7B77-4FCD-8284-49EDA131EA22}" srcOrd="5" destOrd="0" presId="urn:microsoft.com/office/officeart/2011/layout/HexagonRadial"/>
    <dgm:cxn modelId="{6156EACC-5B4A-4D8C-B0FF-2178B604C166}" type="presParOf" srcId="{6A8B5FBA-7B77-4FCD-8284-49EDA131EA22}" destId="{AC23DA6F-5604-4A15-B353-221F2435DD5F}" srcOrd="0" destOrd="0" presId="urn:microsoft.com/office/officeart/2011/layout/HexagonRadial"/>
    <dgm:cxn modelId="{5F2ECE67-0B7F-4DB4-A1B3-F12694256B8B}" type="presParOf" srcId="{282ACBB0-B936-451D-8AE0-23DB50669EAD}" destId="{36E2A7BF-A529-4367-8BB1-C423151CC84E}" srcOrd="6" destOrd="0" presId="urn:microsoft.com/office/officeart/2011/layout/HexagonRadial"/>
    <dgm:cxn modelId="{65CB6D1B-0A78-4771-90D1-8665595C3724}" type="presParOf" srcId="{282ACBB0-B936-451D-8AE0-23DB50669EAD}" destId="{A11870A3-678C-4CED-87B6-7A7ABB62307E}" srcOrd="7" destOrd="0" presId="urn:microsoft.com/office/officeart/2011/layout/HexagonRadial"/>
    <dgm:cxn modelId="{69346819-4F0C-4DA1-9286-83AAF5BE8C20}" type="presParOf" srcId="{A11870A3-678C-4CED-87B6-7A7ABB62307E}" destId="{D44C2AFB-3242-4C67-B369-71E31A18C505}" srcOrd="0" destOrd="0" presId="urn:microsoft.com/office/officeart/2011/layout/HexagonRadial"/>
    <dgm:cxn modelId="{9AB74DE2-3CCE-4EF2-B8CE-4A8D895214F9}" type="presParOf" srcId="{282ACBB0-B936-451D-8AE0-23DB50669EAD}" destId="{F1D61B00-817B-42D1-9DC8-E053301DB80C}" srcOrd="8"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BD5F3-FB56-4183-86C9-F352674BD7B0}">
      <dsp:nvSpPr>
        <dsp:cNvPr id="0" name=""/>
        <dsp:cNvSpPr/>
      </dsp:nvSpPr>
      <dsp:spPr>
        <a:xfrm>
          <a:off x="1720830" y="1432"/>
          <a:ext cx="973322" cy="973322"/>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err="1" smtClean="0"/>
            <a:t>Collecte</a:t>
          </a:r>
          <a:r>
            <a:rPr lang="en-US" sz="900" b="1" kern="1200" dirty="0" smtClean="0"/>
            <a:t> de </a:t>
          </a:r>
          <a:r>
            <a:rPr lang="en-US" sz="900" b="1" kern="1200" dirty="0" err="1" smtClean="0"/>
            <a:t>données</a:t>
          </a:r>
          <a:endParaRPr lang="en-US" sz="900" b="1" kern="1200" dirty="0"/>
        </a:p>
      </dsp:txBody>
      <dsp:txXfrm>
        <a:off x="1863370" y="143972"/>
        <a:ext cx="688242" cy="688242"/>
      </dsp:txXfrm>
    </dsp:sp>
    <dsp:sp modelId="{850E3236-5379-4029-82DB-92864AC053D4}">
      <dsp:nvSpPr>
        <dsp:cNvPr id="0" name=""/>
        <dsp:cNvSpPr/>
      </dsp:nvSpPr>
      <dsp:spPr>
        <a:xfrm rot="1800000">
          <a:off x="2704559" y="685448"/>
          <a:ext cx="258490" cy="328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709754" y="731760"/>
        <a:ext cx="180943" cy="197098"/>
      </dsp:txXfrm>
    </dsp:sp>
    <dsp:sp modelId="{A803DF39-64E6-434C-881B-7C90F9BB3CFA}">
      <dsp:nvSpPr>
        <dsp:cNvPr id="0" name=""/>
        <dsp:cNvSpPr/>
      </dsp:nvSpPr>
      <dsp:spPr>
        <a:xfrm>
          <a:off x="2986129" y="731953"/>
          <a:ext cx="973322" cy="973322"/>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err="1" smtClean="0"/>
            <a:t>Rédaction</a:t>
          </a:r>
          <a:endParaRPr lang="en-US" sz="900" b="1" kern="1200" dirty="0"/>
        </a:p>
      </dsp:txBody>
      <dsp:txXfrm>
        <a:off x="3128669" y="874493"/>
        <a:ext cx="688242" cy="688242"/>
      </dsp:txXfrm>
    </dsp:sp>
    <dsp:sp modelId="{14304FFB-6D88-4E24-826E-16080437CEC0}">
      <dsp:nvSpPr>
        <dsp:cNvPr id="0" name=""/>
        <dsp:cNvSpPr/>
      </dsp:nvSpPr>
      <dsp:spPr>
        <a:xfrm rot="5400000">
          <a:off x="3343544" y="1777571"/>
          <a:ext cx="258490" cy="328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382318" y="1804497"/>
        <a:ext cx="180943" cy="197098"/>
      </dsp:txXfrm>
    </dsp:sp>
    <dsp:sp modelId="{633A1315-7EF5-4F81-9DB3-4B2FF4E14632}">
      <dsp:nvSpPr>
        <dsp:cNvPr id="0" name=""/>
        <dsp:cNvSpPr/>
      </dsp:nvSpPr>
      <dsp:spPr>
        <a:xfrm>
          <a:off x="2986129" y="2192994"/>
          <a:ext cx="973322" cy="973322"/>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err="1" smtClean="0"/>
            <a:t>Collecte</a:t>
          </a:r>
          <a:r>
            <a:rPr lang="en-US" sz="900" b="1" kern="1200" dirty="0" smtClean="0"/>
            <a:t> de </a:t>
          </a:r>
          <a:r>
            <a:rPr lang="en-US" sz="900" b="1" kern="1200" dirty="0" err="1" smtClean="0"/>
            <a:t>données</a:t>
          </a:r>
          <a:endParaRPr lang="en-US" sz="900" kern="1200" dirty="0"/>
        </a:p>
      </dsp:txBody>
      <dsp:txXfrm>
        <a:off x="3128669" y="2335534"/>
        <a:ext cx="688242" cy="688242"/>
      </dsp:txXfrm>
    </dsp:sp>
    <dsp:sp modelId="{007A1362-C775-4333-A87D-D1D9289CC160}">
      <dsp:nvSpPr>
        <dsp:cNvPr id="0" name=""/>
        <dsp:cNvSpPr/>
      </dsp:nvSpPr>
      <dsp:spPr>
        <a:xfrm rot="9000000">
          <a:off x="2717231" y="2877010"/>
          <a:ext cx="258490" cy="328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789583" y="2923322"/>
        <a:ext cx="180943" cy="197098"/>
      </dsp:txXfrm>
    </dsp:sp>
    <dsp:sp modelId="{CE12FEEE-A4C4-4C65-B5BD-9D90EFBA3119}">
      <dsp:nvSpPr>
        <dsp:cNvPr id="0" name=""/>
        <dsp:cNvSpPr/>
      </dsp:nvSpPr>
      <dsp:spPr>
        <a:xfrm>
          <a:off x="1720830" y="2923515"/>
          <a:ext cx="973322" cy="973322"/>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err="1" smtClean="0"/>
            <a:t>Rédaction</a:t>
          </a:r>
          <a:endParaRPr lang="en-US" sz="900" kern="1200" dirty="0"/>
        </a:p>
      </dsp:txBody>
      <dsp:txXfrm>
        <a:off x="1863370" y="3066055"/>
        <a:ext cx="688242" cy="688242"/>
      </dsp:txXfrm>
    </dsp:sp>
    <dsp:sp modelId="{C2DA8D0D-FF46-4BC7-8401-A56E88B85F15}">
      <dsp:nvSpPr>
        <dsp:cNvPr id="0" name=""/>
        <dsp:cNvSpPr/>
      </dsp:nvSpPr>
      <dsp:spPr>
        <a:xfrm rot="12600000">
          <a:off x="1451932" y="2884326"/>
          <a:ext cx="258490" cy="328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1524284" y="2969412"/>
        <a:ext cx="180943" cy="197098"/>
      </dsp:txXfrm>
    </dsp:sp>
    <dsp:sp modelId="{EB109A3B-098D-41E9-881E-A59B9751411B}">
      <dsp:nvSpPr>
        <dsp:cNvPr id="0" name=""/>
        <dsp:cNvSpPr/>
      </dsp:nvSpPr>
      <dsp:spPr>
        <a:xfrm>
          <a:off x="455531" y="2192994"/>
          <a:ext cx="973322" cy="973322"/>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err="1" smtClean="0"/>
            <a:t>Collecte</a:t>
          </a:r>
          <a:r>
            <a:rPr lang="en-US" sz="900" b="1" kern="1200" dirty="0" smtClean="0"/>
            <a:t> de </a:t>
          </a:r>
          <a:r>
            <a:rPr lang="en-US" sz="900" b="1" kern="1200" dirty="0" err="1" smtClean="0"/>
            <a:t>données</a:t>
          </a:r>
          <a:endParaRPr lang="en-US" sz="900" kern="1200" dirty="0"/>
        </a:p>
      </dsp:txBody>
      <dsp:txXfrm>
        <a:off x="598071" y="2335534"/>
        <a:ext cx="688242" cy="688242"/>
      </dsp:txXfrm>
    </dsp:sp>
    <dsp:sp modelId="{CA29FB16-D7BC-4118-A91E-8FDB64B4C9A2}">
      <dsp:nvSpPr>
        <dsp:cNvPr id="0" name=""/>
        <dsp:cNvSpPr/>
      </dsp:nvSpPr>
      <dsp:spPr>
        <a:xfrm rot="16200000">
          <a:off x="812947" y="1792203"/>
          <a:ext cx="258490" cy="328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51721" y="1896676"/>
        <a:ext cx="180943" cy="197098"/>
      </dsp:txXfrm>
    </dsp:sp>
    <dsp:sp modelId="{819BB63A-4D51-4C19-9CF6-2136ADEE45E5}">
      <dsp:nvSpPr>
        <dsp:cNvPr id="0" name=""/>
        <dsp:cNvSpPr/>
      </dsp:nvSpPr>
      <dsp:spPr>
        <a:xfrm>
          <a:off x="455531" y="731953"/>
          <a:ext cx="973322" cy="973322"/>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err="1" smtClean="0"/>
            <a:t>Rédaction</a:t>
          </a:r>
          <a:endParaRPr lang="en-US" sz="900" b="1" kern="1200" dirty="0"/>
        </a:p>
      </dsp:txBody>
      <dsp:txXfrm>
        <a:off x="598071" y="874493"/>
        <a:ext cx="688242" cy="688242"/>
      </dsp:txXfrm>
    </dsp:sp>
    <dsp:sp modelId="{D67D0BD4-0A36-48E5-9159-F886B6F85E93}">
      <dsp:nvSpPr>
        <dsp:cNvPr id="0" name=""/>
        <dsp:cNvSpPr/>
      </dsp:nvSpPr>
      <dsp:spPr>
        <a:xfrm rot="19800000">
          <a:off x="1439260" y="692764"/>
          <a:ext cx="258490" cy="328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444455" y="777850"/>
        <a:ext cx="180943" cy="197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9B9ED-ECC3-413D-AE68-551520DA5C8A}">
      <dsp:nvSpPr>
        <dsp:cNvPr id="0" name=""/>
        <dsp:cNvSpPr/>
      </dsp:nvSpPr>
      <dsp:spPr>
        <a:xfrm>
          <a:off x="826211" y="1062329"/>
          <a:ext cx="1350425" cy="1168035"/>
        </a:xfrm>
        <a:prstGeom prst="hexagon">
          <a:avLst>
            <a:gd name="adj" fmla="val 28570"/>
            <a:gd name="vf" fmla="val 11547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Chefs de </a:t>
          </a:r>
          <a:r>
            <a:rPr lang="en-US" sz="1200" b="1" kern="1200" dirty="0" err="1" smtClean="0">
              <a:solidFill>
                <a:schemeClr val="tx1"/>
              </a:solidFill>
            </a:rPr>
            <a:t>projets</a:t>
          </a:r>
          <a:endParaRPr lang="en-US" sz="1200" b="1" kern="1200" dirty="0">
            <a:solidFill>
              <a:schemeClr val="tx1"/>
            </a:solidFill>
          </a:endParaRPr>
        </a:p>
      </dsp:txBody>
      <dsp:txXfrm>
        <a:off x="1049982" y="1255877"/>
        <a:ext cx="902883" cy="780939"/>
      </dsp:txXfrm>
    </dsp:sp>
    <dsp:sp modelId="{02607C73-82D0-459C-87F8-8A8B2AD97826}">
      <dsp:nvSpPr>
        <dsp:cNvPr id="0" name=""/>
        <dsp:cNvSpPr/>
      </dsp:nvSpPr>
      <dsp:spPr>
        <a:xfrm>
          <a:off x="1671771" y="503503"/>
          <a:ext cx="509581" cy="43896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F10BA-4975-45AA-9815-67F905D324F1}">
      <dsp:nvSpPr>
        <dsp:cNvPr id="0" name=""/>
        <dsp:cNvSpPr/>
      </dsp:nvSpPr>
      <dsp:spPr>
        <a:xfrm>
          <a:off x="950631" y="0"/>
          <a:ext cx="1106526" cy="957282"/>
        </a:xfrm>
        <a:prstGeom prst="hexagon">
          <a:avLst>
            <a:gd name="adj" fmla="val 28570"/>
            <a:gd name="vf" fmla="val 11547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1 </a:t>
          </a:r>
          <a:r>
            <a:rPr lang="en-US" sz="1200" kern="1200" dirty="0" err="1" smtClean="0"/>
            <a:t>Parrain</a:t>
          </a:r>
          <a:endParaRPr lang="en-US" sz="1200" kern="1200" dirty="0"/>
        </a:p>
      </dsp:txBody>
      <dsp:txXfrm>
        <a:off x="1134007" y="158643"/>
        <a:ext cx="739774" cy="639996"/>
      </dsp:txXfrm>
    </dsp:sp>
    <dsp:sp modelId="{AC23DA6F-5604-4A15-B353-221F2435DD5F}">
      <dsp:nvSpPr>
        <dsp:cNvPr id="0" name=""/>
        <dsp:cNvSpPr/>
      </dsp:nvSpPr>
      <dsp:spPr>
        <a:xfrm>
          <a:off x="2266470" y="1324125"/>
          <a:ext cx="509581" cy="43896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631A93-B97B-4272-9400-1A9EFF648EC9}">
      <dsp:nvSpPr>
        <dsp:cNvPr id="0" name=""/>
        <dsp:cNvSpPr/>
      </dsp:nvSpPr>
      <dsp:spPr>
        <a:xfrm>
          <a:off x="1965527" y="588792"/>
          <a:ext cx="1106526" cy="957282"/>
        </a:xfrm>
        <a:prstGeom prst="hexagon">
          <a:avLst>
            <a:gd name="adj" fmla="val 28570"/>
            <a:gd name="vf" fmla="val 11547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1Leader</a:t>
          </a:r>
          <a:r>
            <a:rPr lang="en-US" sz="1300" kern="1200" dirty="0" smtClean="0"/>
            <a:t> </a:t>
          </a:r>
          <a:endParaRPr lang="en-US" sz="1300" kern="1200" dirty="0"/>
        </a:p>
      </dsp:txBody>
      <dsp:txXfrm>
        <a:off x="2148903" y="747435"/>
        <a:ext cx="739774" cy="639996"/>
      </dsp:txXfrm>
    </dsp:sp>
    <dsp:sp modelId="{D44C2AFB-3242-4C67-B369-71E31A18C505}">
      <dsp:nvSpPr>
        <dsp:cNvPr id="0" name=""/>
        <dsp:cNvSpPr/>
      </dsp:nvSpPr>
      <dsp:spPr>
        <a:xfrm>
          <a:off x="1853235" y="2250453"/>
          <a:ext cx="509581" cy="43896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2A7BF-A529-4367-8BB1-C423151CC84E}">
      <dsp:nvSpPr>
        <dsp:cNvPr id="0" name=""/>
        <dsp:cNvSpPr/>
      </dsp:nvSpPr>
      <dsp:spPr>
        <a:xfrm>
          <a:off x="1965527" y="1746291"/>
          <a:ext cx="1106526" cy="957282"/>
        </a:xfrm>
        <a:prstGeom prst="hexagon">
          <a:avLst>
            <a:gd name="adj" fmla="val 28570"/>
            <a:gd name="vf" fmla="val 11547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1</a:t>
          </a:r>
        </a:p>
        <a:p>
          <a:pPr lvl="0" algn="ctr" defTabSz="533400">
            <a:lnSpc>
              <a:spcPct val="90000"/>
            </a:lnSpc>
            <a:spcBef>
              <a:spcPct val="0"/>
            </a:spcBef>
            <a:spcAft>
              <a:spcPct val="35000"/>
            </a:spcAft>
          </a:pPr>
          <a:r>
            <a:rPr lang="en-US" sz="1200" kern="1200" dirty="0" err="1" smtClean="0"/>
            <a:t>Facilitateur</a:t>
          </a:r>
          <a:endParaRPr lang="en-US" sz="1200" kern="1200" dirty="0"/>
        </a:p>
      </dsp:txBody>
      <dsp:txXfrm>
        <a:off x="2148903" y="1904934"/>
        <a:ext cx="739774" cy="639996"/>
      </dsp:txXfrm>
    </dsp:sp>
    <dsp:sp modelId="{F1D61B00-817B-42D1-9DC8-E053301DB80C}">
      <dsp:nvSpPr>
        <dsp:cNvPr id="0" name=""/>
        <dsp:cNvSpPr/>
      </dsp:nvSpPr>
      <dsp:spPr>
        <a:xfrm>
          <a:off x="950631" y="2335742"/>
          <a:ext cx="1106526" cy="957282"/>
        </a:xfrm>
        <a:prstGeom prst="hexagon">
          <a:avLst>
            <a:gd name="adj" fmla="val 28570"/>
            <a:gd name="vf" fmla="val 11547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4 </a:t>
          </a:r>
          <a:r>
            <a:rPr lang="en-US" sz="1200" kern="1200" dirty="0" err="1" smtClean="0"/>
            <a:t>Membres</a:t>
          </a:r>
          <a:endParaRPr lang="en-US" sz="1200" kern="1200" dirty="0"/>
        </a:p>
      </dsp:txBody>
      <dsp:txXfrm>
        <a:off x="1134007" y="2494385"/>
        <a:ext cx="739774" cy="639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9B9ED-ECC3-413D-AE68-551520DA5C8A}">
      <dsp:nvSpPr>
        <dsp:cNvPr id="0" name=""/>
        <dsp:cNvSpPr/>
      </dsp:nvSpPr>
      <dsp:spPr>
        <a:xfrm>
          <a:off x="882765" y="1073909"/>
          <a:ext cx="1365145" cy="1180767"/>
        </a:xfrm>
        <a:prstGeom prst="hexagon">
          <a:avLst>
            <a:gd name="adj" fmla="val 28570"/>
            <a:gd name="vf" fmla="val 11547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err="1" smtClean="0"/>
            <a:t>Gestionnaires</a:t>
          </a:r>
          <a:r>
            <a:rPr lang="en-US" sz="1200" b="1" kern="1200" dirty="0" smtClean="0"/>
            <a:t> de </a:t>
          </a:r>
          <a:r>
            <a:rPr lang="en-US" sz="1200" b="1" kern="1200" dirty="0" err="1" smtClean="0"/>
            <a:t>programmes</a:t>
          </a:r>
          <a:endParaRPr lang="en-US" sz="1200" b="1" kern="1200" dirty="0"/>
        </a:p>
      </dsp:txBody>
      <dsp:txXfrm>
        <a:off x="1108975" y="1269567"/>
        <a:ext cx="912725" cy="789451"/>
      </dsp:txXfrm>
    </dsp:sp>
    <dsp:sp modelId="{02607C73-82D0-459C-87F8-8A8B2AD97826}">
      <dsp:nvSpPr>
        <dsp:cNvPr id="0" name=""/>
        <dsp:cNvSpPr/>
      </dsp:nvSpPr>
      <dsp:spPr>
        <a:xfrm>
          <a:off x="1737542" y="508991"/>
          <a:ext cx="515136" cy="44374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F10BA-4975-45AA-9815-67F905D324F1}">
      <dsp:nvSpPr>
        <dsp:cNvPr id="0" name=""/>
        <dsp:cNvSpPr/>
      </dsp:nvSpPr>
      <dsp:spPr>
        <a:xfrm>
          <a:off x="1008541" y="0"/>
          <a:ext cx="1118588" cy="967716"/>
        </a:xfrm>
        <a:prstGeom prst="hexagon">
          <a:avLst>
            <a:gd name="adj" fmla="val 28570"/>
            <a:gd name="vf" fmla="val 115470"/>
          </a:avLst>
        </a:prstGeom>
        <a:solidFill>
          <a:schemeClr val="accent1"/>
        </a:solidFill>
        <a:ln w="9525" cap="flat" cmpd="sng" algn="ctr">
          <a:solidFill>
            <a:schemeClr val="accent1"/>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dirty="0"/>
        </a:p>
      </dsp:txBody>
      <dsp:txXfrm>
        <a:off x="1193915" y="160372"/>
        <a:ext cx="747840" cy="646972"/>
      </dsp:txXfrm>
    </dsp:sp>
    <dsp:sp modelId="{AC23DA6F-5604-4A15-B353-221F2435DD5F}">
      <dsp:nvSpPr>
        <dsp:cNvPr id="0" name=""/>
        <dsp:cNvSpPr/>
      </dsp:nvSpPr>
      <dsp:spPr>
        <a:xfrm>
          <a:off x="2338723" y="1338558"/>
          <a:ext cx="515136" cy="44374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631A93-B97B-4272-9400-1A9EFF648EC9}">
      <dsp:nvSpPr>
        <dsp:cNvPr id="0" name=""/>
        <dsp:cNvSpPr/>
      </dsp:nvSpPr>
      <dsp:spPr>
        <a:xfrm>
          <a:off x="2034500" y="595210"/>
          <a:ext cx="1118588" cy="967716"/>
        </a:xfrm>
        <a:prstGeom prst="hexagon">
          <a:avLst>
            <a:gd name="adj" fmla="val 28570"/>
            <a:gd name="vf" fmla="val 11547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1Leader</a:t>
          </a:r>
        </a:p>
        <a:p>
          <a:pPr lvl="0" algn="ctr" defTabSz="533400">
            <a:lnSpc>
              <a:spcPct val="90000"/>
            </a:lnSpc>
            <a:spcBef>
              <a:spcPct val="0"/>
            </a:spcBef>
            <a:spcAft>
              <a:spcPct val="35000"/>
            </a:spcAft>
          </a:pPr>
          <a:r>
            <a:rPr lang="en-US" sz="1200" kern="1200" dirty="0" smtClean="0"/>
            <a:t>1 co-leader </a:t>
          </a:r>
          <a:endParaRPr lang="en-US" sz="1200" kern="1200" dirty="0"/>
        </a:p>
      </dsp:txBody>
      <dsp:txXfrm>
        <a:off x="2219874" y="755582"/>
        <a:ext cx="747840" cy="646972"/>
      </dsp:txXfrm>
    </dsp:sp>
    <dsp:sp modelId="{D44C2AFB-3242-4C67-B369-71E31A18C505}">
      <dsp:nvSpPr>
        <dsp:cNvPr id="0" name=""/>
        <dsp:cNvSpPr/>
      </dsp:nvSpPr>
      <dsp:spPr>
        <a:xfrm>
          <a:off x="1920984" y="2274983"/>
          <a:ext cx="515136" cy="44374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2A7BF-A529-4367-8BB1-C423151CC84E}">
      <dsp:nvSpPr>
        <dsp:cNvPr id="0" name=""/>
        <dsp:cNvSpPr/>
      </dsp:nvSpPr>
      <dsp:spPr>
        <a:xfrm>
          <a:off x="2034500" y="1765325"/>
          <a:ext cx="1118588" cy="967716"/>
        </a:xfrm>
        <a:prstGeom prst="hexagon">
          <a:avLst>
            <a:gd name="adj" fmla="val 28570"/>
            <a:gd name="vf" fmla="val 11547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1 </a:t>
          </a:r>
          <a:r>
            <a:rPr lang="en-US" sz="1200" kern="1200" dirty="0" err="1" smtClean="0"/>
            <a:t>Facilitateur</a:t>
          </a:r>
          <a:endParaRPr lang="en-US" sz="1200" kern="1200" dirty="0"/>
        </a:p>
      </dsp:txBody>
      <dsp:txXfrm>
        <a:off x="2219874" y="1925697"/>
        <a:ext cx="747840" cy="646972"/>
      </dsp:txXfrm>
    </dsp:sp>
    <dsp:sp modelId="{F1D61B00-817B-42D1-9DC8-E053301DB80C}">
      <dsp:nvSpPr>
        <dsp:cNvPr id="0" name=""/>
        <dsp:cNvSpPr/>
      </dsp:nvSpPr>
      <dsp:spPr>
        <a:xfrm>
          <a:off x="1008541" y="2361202"/>
          <a:ext cx="1118588" cy="967716"/>
        </a:xfrm>
        <a:prstGeom prst="hexagon">
          <a:avLst>
            <a:gd name="adj" fmla="val 28570"/>
            <a:gd name="vf" fmla="val 11547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2 </a:t>
          </a:r>
          <a:r>
            <a:rPr lang="en-US" sz="1200" kern="1200" dirty="0" err="1" smtClean="0"/>
            <a:t>Membres</a:t>
          </a:r>
          <a:endParaRPr lang="en-US" sz="1200" kern="1200" dirty="0"/>
        </a:p>
      </dsp:txBody>
      <dsp:txXfrm>
        <a:off x="1193915" y="2521574"/>
        <a:ext cx="747840" cy="6469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D9F16-9C87-4BBC-8309-868DFE3C5B53}" type="datetimeFigureOut">
              <a:rPr lang="fr-FR" smtClean="0"/>
              <a:t>21-03-08</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D68A3-CDA0-4B26-9644-337467FADE8F}" type="slidenum">
              <a:rPr lang="fr-FR" smtClean="0"/>
              <a:t>‹#›</a:t>
            </a:fld>
            <a:endParaRPr lang="fr-FR"/>
          </a:p>
        </p:txBody>
      </p:sp>
    </p:spTree>
    <p:extLst>
      <p:ext uri="{BB962C8B-B14F-4D97-AF65-F5344CB8AC3E}">
        <p14:creationId xmlns:p14="http://schemas.microsoft.com/office/powerpoint/2010/main" val="303256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airn.info/publications-de-St%C3%A9phanie-Dameron--16870.htm" TargetMode="External"/><Relationship Id="rId4" Type="http://schemas.openxmlformats.org/officeDocument/2006/relationships/hyperlink" Target="https://www.cairn.info/publications-de-Emmanuel-Josserand--16547.htm"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s://www.prosci.com/adkar/adkar-model"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1</a:t>
            </a:fld>
            <a:endParaRPr lang="fr-FR"/>
          </a:p>
        </p:txBody>
      </p:sp>
    </p:spTree>
    <p:extLst>
      <p:ext uri="{BB962C8B-B14F-4D97-AF65-F5344CB8AC3E}">
        <p14:creationId xmlns:p14="http://schemas.microsoft.com/office/powerpoint/2010/main" val="162470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La communauté de pratique n’est pas nouvelle et d’après </a:t>
            </a:r>
            <a:r>
              <a:rPr lang="fr-FR" sz="1200" kern="1200" dirty="0" err="1" smtClean="0">
                <a:solidFill>
                  <a:schemeClr val="tx1"/>
                </a:solidFill>
                <a:effectLst/>
                <a:latin typeface="+mn-lt"/>
                <a:ea typeface="+mn-ea"/>
                <a:cs typeface="+mn-cs"/>
              </a:rPr>
              <a:t>Wenger</a:t>
            </a:r>
            <a:r>
              <a:rPr lang="fr-FR" sz="1200" kern="1200" dirty="0" smtClean="0">
                <a:solidFill>
                  <a:schemeClr val="tx1"/>
                </a:solidFill>
                <a:effectLst/>
                <a:latin typeface="+mn-lt"/>
                <a:ea typeface="+mn-ea"/>
                <a:cs typeface="+mn-cs"/>
              </a:rPr>
              <a:t> et al. (2002), elle reflète la première structure sociale d’apprentissage qu’ait connu l’humanité lorsque les hommes se rassemblaient pour élaborer des stratégies pour la pêche ou l’agriculture. Depuis les communautés de pratique sont omniprésentes, mais elles sont tellement informelles et répandues qu’elles échappent souvent à notre attention.</a:t>
            </a:r>
          </a:p>
          <a:p>
            <a:endParaRPr lang="fr-CA" sz="1200" kern="1200" dirty="0" smtClean="0">
              <a:solidFill>
                <a:schemeClr val="tx1"/>
              </a:solidFill>
              <a:effectLst/>
              <a:latin typeface="+mn-lt"/>
              <a:ea typeface="+mn-ea"/>
              <a:cs typeface="+mn-cs"/>
            </a:endParaRPr>
          </a:p>
          <a:p>
            <a:pPr marL="0" lvl="1"/>
            <a:r>
              <a:rPr lang="fr-FR" dirty="0" smtClean="0"/>
              <a:t>Cette théorie permet d’appréhender la </a:t>
            </a:r>
            <a:r>
              <a:rPr lang="fr-FR" b="1" u="sng" dirty="0" smtClean="0"/>
              <a:t>participation tels un processus d’apprentissage et une démarche vers la connaissance</a:t>
            </a:r>
            <a:r>
              <a:rPr lang="fr-FR" dirty="0" smtClean="0"/>
              <a:t>  (</a:t>
            </a:r>
            <a:r>
              <a:rPr lang="fr-FR" dirty="0" err="1" smtClean="0"/>
              <a:t>Wenger</a:t>
            </a:r>
            <a:r>
              <a:rPr lang="fr-FR" dirty="0" smtClean="0"/>
              <a:t>, 2005, p.3).</a:t>
            </a:r>
          </a:p>
          <a:p>
            <a:pPr marL="742950" lvl="1" indent="-285750">
              <a:buFont typeface="Wingdings" panose="05000000000000000000" pitchFamily="2" charset="2"/>
              <a:buChar char="Ø"/>
            </a:pPr>
            <a:r>
              <a:rPr lang="fr-FR" dirty="0" smtClean="0"/>
              <a:t>sens, pratique, communauté et identité</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66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712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 Contrairement aux organisations permanentes, les organisations par projet manquent de mécanismes naturels d’apprentissage. » (Linder et Wald, 2011, p.2).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451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La participation permet ainsi de générer l’apprentissage « situé » qui est défini comme étant le produit de cette participation sociale (</a:t>
            </a:r>
            <a:r>
              <a:rPr lang="fr-FR" sz="1200" kern="1200" dirty="0" err="1" smtClean="0">
                <a:solidFill>
                  <a:schemeClr val="tx1"/>
                </a:solidFill>
                <a:effectLst/>
                <a:latin typeface="+mn-lt"/>
                <a:ea typeface="+mn-ea"/>
                <a:cs typeface="+mn-cs"/>
              </a:rPr>
              <a:t>Sense</a:t>
            </a:r>
            <a:r>
              <a:rPr lang="fr-FR" sz="1200" kern="1200" dirty="0" smtClean="0">
                <a:solidFill>
                  <a:schemeClr val="tx1"/>
                </a:solidFill>
                <a:effectLst/>
                <a:latin typeface="+mn-lt"/>
                <a:ea typeface="+mn-ea"/>
                <a:cs typeface="+mn-cs"/>
              </a:rPr>
              <a:t>, 2007). Dans ce contexte, la connaissance et l’apprentissage résident dans une pratique qui est partagée et qui évolue au fur et à mesure des interactions.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Bien que la gestion de projet exige un partage des connaissances, plusieurs caractéristiques de ces environnements complexifient ce partage. </a:t>
            </a: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15</a:t>
            </a:fld>
            <a:endParaRPr lang="fr-FR"/>
          </a:p>
        </p:txBody>
      </p:sp>
    </p:spTree>
    <p:extLst>
      <p:ext uri="{BB962C8B-B14F-4D97-AF65-F5344CB8AC3E}">
        <p14:creationId xmlns:p14="http://schemas.microsoft.com/office/powerpoint/2010/main" val="71954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latin typeface="+mn-lt"/>
                <a:ea typeface="+mn-ea"/>
                <a:cs typeface="+mn-cs"/>
              </a:rPr>
              <a:t>Objectif de cette</a:t>
            </a:r>
            <a:r>
              <a:rPr lang="fr-FR" sz="1200" b="0" kern="1200" baseline="0" dirty="0" smtClean="0">
                <a:solidFill>
                  <a:schemeClr val="tx1"/>
                </a:solidFill>
                <a:latin typeface="+mn-lt"/>
                <a:ea typeface="+mn-ea"/>
                <a:cs typeface="+mn-cs"/>
              </a:rPr>
              <a:t> rencontre</a:t>
            </a:r>
            <a:r>
              <a:rPr lang="fr-FR" sz="1200" b="0" kern="1200" dirty="0" smtClean="0">
                <a:solidFill>
                  <a:schemeClr val="tx1"/>
                </a:solidFill>
                <a:latin typeface="+mn-lt"/>
                <a:ea typeface="+mn-ea"/>
                <a:cs typeface="+mn-cs"/>
              </a:rPr>
              <a:t> : Comprendre les besoins du terrain, s’aligner sur une compréhension</a:t>
            </a:r>
            <a:r>
              <a:rPr lang="fr-FR" sz="1200" b="0" kern="1200" baseline="0" dirty="0" smtClean="0">
                <a:solidFill>
                  <a:schemeClr val="tx1"/>
                </a:solidFill>
                <a:latin typeface="+mn-lt"/>
                <a:ea typeface="+mn-ea"/>
                <a:cs typeface="+mn-cs"/>
              </a:rPr>
              <a:t> commune pour</a:t>
            </a:r>
            <a:r>
              <a:rPr lang="fr-FR" sz="1200" b="0" kern="1200" dirty="0" smtClean="0">
                <a:solidFill>
                  <a:schemeClr val="tx1"/>
                </a:solidFill>
                <a:latin typeface="+mn-lt"/>
                <a:ea typeface="+mn-ea"/>
                <a:cs typeface="+mn-cs"/>
              </a:rPr>
              <a:t> refléter au mieux la réalité vécue</a:t>
            </a:r>
          </a:p>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52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17</a:t>
            </a:fld>
            <a:endParaRPr lang="fr-FR"/>
          </a:p>
        </p:txBody>
      </p:sp>
    </p:spTree>
    <p:extLst>
      <p:ext uri="{BB962C8B-B14F-4D97-AF65-F5344CB8AC3E}">
        <p14:creationId xmlns:p14="http://schemas.microsoft.com/office/powerpoint/2010/main" val="4228116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Trianguler</a:t>
            </a:r>
            <a:r>
              <a:rPr lang="fr-CA" baseline="0" dirty="0" smtClean="0"/>
              <a:t> les informations : confirmer, infirmer, approfondir</a:t>
            </a:r>
          </a:p>
          <a:p>
            <a:r>
              <a:rPr lang="fr-CA" baseline="0" dirty="0" smtClean="0"/>
              <a:t> = </a:t>
            </a:r>
            <a:r>
              <a:rPr lang="fr-CA" dirty="0" smtClean="0"/>
              <a:t>Information</a:t>
            </a:r>
            <a:r>
              <a:rPr lang="fr-CA" baseline="0" dirty="0" smtClean="0"/>
              <a:t> fiable et valide</a:t>
            </a:r>
          </a:p>
          <a:p>
            <a:r>
              <a:rPr lang="fr-CA" baseline="0" dirty="0" smtClean="0"/>
              <a:t>Processus itératif </a:t>
            </a:r>
            <a:endParaRPr lang="fr-FR" dirty="0" smtClean="0"/>
          </a:p>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18</a:t>
            </a:fld>
            <a:endParaRPr lang="fr-FR"/>
          </a:p>
        </p:txBody>
      </p:sp>
    </p:spTree>
    <p:extLst>
      <p:ext uri="{BB962C8B-B14F-4D97-AF65-F5344CB8AC3E}">
        <p14:creationId xmlns:p14="http://schemas.microsoft.com/office/powerpoint/2010/main" val="2556946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19</a:t>
            </a:fld>
            <a:endParaRPr lang="fr-FR"/>
          </a:p>
        </p:txBody>
      </p:sp>
    </p:spTree>
    <p:extLst>
      <p:ext uri="{BB962C8B-B14F-4D97-AF65-F5344CB8AC3E}">
        <p14:creationId xmlns:p14="http://schemas.microsoft.com/office/powerpoint/2010/main" val="1888790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20</a:t>
            </a:fld>
            <a:endParaRPr lang="fr-FR"/>
          </a:p>
        </p:txBody>
      </p:sp>
    </p:spTree>
    <p:extLst>
      <p:ext uri="{BB962C8B-B14F-4D97-AF65-F5344CB8AC3E}">
        <p14:creationId xmlns:p14="http://schemas.microsoft.com/office/powerpoint/2010/main" val="75434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Dispersion</a:t>
            </a:r>
            <a:r>
              <a:rPr lang="en-US" baseline="0" dirty="0" smtClean="0"/>
              <a:t> </a:t>
            </a:r>
            <a:r>
              <a:rPr lang="en-US" baseline="0" dirty="0" err="1" smtClean="0"/>
              <a:t>geographique</a:t>
            </a:r>
            <a:endParaRPr lang="en-US" baseline="0" dirty="0" smtClean="0"/>
          </a:p>
          <a:p>
            <a:r>
              <a:rPr lang="en-US" baseline="0" dirty="0" err="1" smtClean="0"/>
              <a:t>Besoin</a:t>
            </a:r>
            <a:r>
              <a:rPr lang="en-US" baseline="0" dirty="0" smtClean="0"/>
              <a:t> et </a:t>
            </a:r>
            <a:r>
              <a:rPr lang="en-US" baseline="0" dirty="0" err="1" smtClean="0"/>
              <a:t>desir</a:t>
            </a:r>
            <a:endParaRPr lang="en-US" baseline="0" dirty="0" smtClean="0"/>
          </a:p>
          <a:p>
            <a:r>
              <a:rPr lang="en-US" baseline="0" dirty="0" err="1" smtClean="0"/>
              <a:t>Defi</a:t>
            </a:r>
            <a:r>
              <a:rPr lang="en-US" baseline="0" dirty="0" smtClean="0"/>
              <a:t> </a:t>
            </a:r>
            <a:r>
              <a:rPr lang="en-US" baseline="0" dirty="0" err="1" smtClean="0"/>
              <a:t>matricielle</a:t>
            </a:r>
            <a:r>
              <a:rPr lang="en-US" baseline="0" dirty="0" smtClean="0"/>
              <a:t> et absence bureau de </a:t>
            </a:r>
            <a:r>
              <a:rPr lang="en-US" baseline="0" dirty="0" err="1" smtClean="0"/>
              <a:t>projet</a:t>
            </a:r>
            <a:endParaRPr lang="en-US" baseline="0" dirty="0" smtClean="0"/>
          </a:p>
          <a:p>
            <a:endParaRPr lang="en-US" baseline="0" dirty="0" smtClean="0"/>
          </a:p>
          <a:p>
            <a:r>
              <a:rPr lang="en-US" baseline="0" dirty="0" smtClean="0"/>
              <a:t>4 </a:t>
            </a:r>
            <a:r>
              <a:rPr lang="en-US" baseline="0" dirty="0" err="1" smtClean="0"/>
              <a:t>comunautés</a:t>
            </a:r>
            <a:r>
              <a:rPr lang="en-US" baseline="0" dirty="0" smtClean="0"/>
              <a:t> de </a:t>
            </a:r>
            <a:r>
              <a:rPr lang="en-US" baseline="0" dirty="0" err="1" smtClean="0"/>
              <a:t>pratique</a:t>
            </a:r>
            <a:r>
              <a:rPr lang="en-US" baseline="0" dirty="0" smtClean="0"/>
              <a:t> qui existent </a:t>
            </a:r>
          </a:p>
          <a:p>
            <a:r>
              <a:rPr lang="en-US" baseline="0" dirty="0" smtClean="0"/>
              <a:t>Chefs de </a:t>
            </a:r>
            <a:r>
              <a:rPr lang="en-US" baseline="0" dirty="0" err="1" smtClean="0"/>
              <a:t>projet</a:t>
            </a:r>
            <a:r>
              <a:rPr lang="en-US" baseline="0" dirty="0" smtClean="0"/>
              <a:t> 2009</a:t>
            </a:r>
          </a:p>
          <a:p>
            <a:r>
              <a:rPr lang="en-US" baseline="0" dirty="0" err="1" smtClean="0"/>
              <a:t>Programmes</a:t>
            </a:r>
            <a:r>
              <a:rPr lang="en-US" baseline="0" dirty="0" smtClean="0"/>
              <a:t> 2017</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30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2</a:t>
            </a:fld>
            <a:endParaRPr lang="fr-FR"/>
          </a:p>
        </p:txBody>
      </p:sp>
    </p:spTree>
    <p:extLst>
      <p:ext uri="{BB962C8B-B14F-4D97-AF65-F5344CB8AC3E}">
        <p14:creationId xmlns:p14="http://schemas.microsoft.com/office/powerpoint/2010/main" val="133902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communauté de pratique permet également de fournir de la formation aux chefs de projet par le biais, par exemple, de présentations effectuées par des invités externes.</a:t>
            </a:r>
            <a:endParaRPr lang="fr-FR"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245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163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Retombées</a:t>
            </a:r>
            <a:r>
              <a:rPr lang="en-US" baseline="0" dirty="0" smtClean="0"/>
              <a:t> : ambiance </a:t>
            </a:r>
            <a:r>
              <a:rPr lang="en-US" baseline="0" dirty="0" err="1" smtClean="0"/>
              <a:t>stimulante</a:t>
            </a:r>
            <a:r>
              <a:rPr lang="en-US" baseline="0" dirty="0" smtClean="0"/>
              <a:t> (</a:t>
            </a:r>
            <a:r>
              <a:rPr lang="en-US" baseline="0" dirty="0" err="1" smtClean="0"/>
              <a:t>propice</a:t>
            </a:r>
            <a:r>
              <a:rPr lang="en-US" baseline="0" dirty="0" smtClean="0"/>
              <a:t> au </a:t>
            </a:r>
            <a:r>
              <a:rPr lang="en-US" baseline="0" dirty="0" err="1" smtClean="0"/>
              <a:t>partage</a:t>
            </a:r>
            <a:r>
              <a:rPr lang="en-US" baseline="0" dirty="0" smtClean="0"/>
              <a:t> et à </a:t>
            </a:r>
            <a:r>
              <a:rPr lang="en-US" baseline="0" dirty="0" err="1" smtClean="0"/>
              <a:t>l’apprentissage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261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981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9A15310-DBC0-4276-9BDF-89DD2D974D97}" type="slidenum">
              <a:rPr lang="fr-FR" smtClean="0"/>
              <a:t>26</a:t>
            </a:fld>
            <a:endParaRPr lang="fr-FR"/>
          </a:p>
        </p:txBody>
      </p:sp>
    </p:spTree>
    <p:extLst>
      <p:ext uri="{BB962C8B-B14F-4D97-AF65-F5344CB8AC3E}">
        <p14:creationId xmlns:p14="http://schemas.microsoft.com/office/powerpoint/2010/main" val="631255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dirty="0" err="1" smtClean="0">
                <a:solidFill>
                  <a:schemeClr val="tx1"/>
                </a:solidFill>
                <a:effectLst/>
                <a:latin typeface="+mn-lt"/>
                <a:ea typeface="+mn-ea"/>
                <a:cs typeface="+mn-cs"/>
              </a:rPr>
              <a:t>CdeP</a:t>
            </a:r>
            <a:r>
              <a:rPr lang="fr-FR" sz="1200" i="1" kern="1200" baseline="0" dirty="0" smtClean="0">
                <a:solidFill>
                  <a:schemeClr val="tx1"/>
                </a:solidFill>
                <a:effectLst/>
                <a:latin typeface="+mn-lt"/>
                <a:ea typeface="+mn-ea"/>
                <a:cs typeface="+mn-cs"/>
              </a:rPr>
              <a:t> 2 : </a:t>
            </a:r>
            <a:r>
              <a:rPr lang="fr-FR" sz="1200" i="1"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La direction met beaucoup d’efforts pour mettre ça en branle, il y’a vraiment un mouvement qui est appuyé par la direction et ça descend à tous les niveaux</a:t>
            </a:r>
            <a:r>
              <a:rPr lang="fr-FR" sz="1200" i="1" kern="1200" dirty="0" smtClean="0">
                <a:solidFill>
                  <a:schemeClr val="tx1"/>
                </a:solidFill>
                <a:effectLst/>
                <a:latin typeface="+mn-lt"/>
                <a:ea typeface="+mn-ea"/>
                <a:cs typeface="+mn-cs"/>
              </a:rPr>
              <a:t>, fait que les gens qui se voient confier des programmes de projet savent que c’est nouveau, qu’il y a des communautés, que la direction les appuie là-dedans. </a:t>
            </a:r>
            <a:r>
              <a:rPr lang="fr-FR" sz="1200" b="1" i="1" kern="1200" dirty="0" smtClean="0">
                <a:solidFill>
                  <a:schemeClr val="tx1"/>
                </a:solidFill>
                <a:effectLst/>
                <a:latin typeface="+mn-lt"/>
                <a:ea typeface="+mn-ea"/>
                <a:cs typeface="+mn-cs"/>
              </a:rPr>
              <a:t>Tout ça c’est un levier, quand tu as l’appui de ta direction et qu’il y a d’autres gens qui sont prêts à partager.</a:t>
            </a:r>
            <a:r>
              <a:rPr lang="fr-FR"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5"/>
          </p:nvPr>
        </p:nvSpPr>
        <p:spPr/>
        <p:txBody>
          <a:bodyPr/>
          <a:lstStyle/>
          <a:p>
            <a:fld id="{E9A15310-DBC0-4276-9BDF-89DD2D974D97}" type="slidenum">
              <a:rPr lang="fr-FR" smtClean="0"/>
              <a:t>27</a:t>
            </a:fld>
            <a:endParaRPr lang="fr-FR"/>
          </a:p>
        </p:txBody>
      </p:sp>
    </p:spTree>
    <p:extLst>
      <p:ext uri="{BB962C8B-B14F-4D97-AF65-F5344CB8AC3E}">
        <p14:creationId xmlns:p14="http://schemas.microsoft.com/office/powerpoint/2010/main" val="3500305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Selon Dubé, </a:t>
            </a:r>
            <a:r>
              <a:rPr lang="fr-FR" sz="1200" kern="1200" dirty="0" err="1" smtClean="0">
                <a:solidFill>
                  <a:schemeClr val="tx1"/>
                </a:solidFill>
                <a:effectLst/>
                <a:latin typeface="+mn-lt"/>
                <a:ea typeface="+mn-ea"/>
                <a:cs typeface="+mn-cs"/>
              </a:rPr>
              <a:t>Bourhis</a:t>
            </a:r>
            <a:r>
              <a:rPr lang="fr-FR" sz="1200" kern="1200" dirty="0" smtClean="0">
                <a:solidFill>
                  <a:schemeClr val="tx1"/>
                </a:solidFill>
                <a:effectLst/>
                <a:latin typeface="+mn-lt"/>
                <a:ea typeface="+mn-ea"/>
                <a:cs typeface="+mn-cs"/>
              </a:rPr>
              <a:t> et Jacob (2005), une communauté de pratique mise en place depuis plus de cinq ans peut être qualifiée de vieille.</a:t>
            </a:r>
          </a:p>
          <a:p>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communauté de pratique des chefs de projet semble se situer au stade du </a:t>
            </a:r>
            <a:r>
              <a:rPr lang="fr-FR" sz="1200" i="1" kern="1200" dirty="0" err="1" smtClean="0">
                <a:solidFill>
                  <a:schemeClr val="tx1"/>
                </a:solidFill>
                <a:effectLst/>
                <a:latin typeface="+mn-lt"/>
                <a:ea typeface="+mn-ea"/>
                <a:cs typeface="+mn-cs"/>
              </a:rPr>
              <a:t>momentum</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(CEFRIO, 2005).  À ce stade, selon le CEFRIO (2005), le maintien de la vitalité de la communauté de pratique exige des efforts continus, car le défi majeur est de maintenir la pertinence du domaine et d’y trouver une résonance dans l’organisation. Il est nécessaire de s’interroger sur la légitimité de la communauté de pratique au niveau organisationnel et sur le renouvellement des ressources disponibles pour celle-ci (CEFRIO, 2005). Le renouvellement de membres et du leadership est intéressant pour générer de nouvelles idées et connaissances.</a:t>
            </a:r>
          </a:p>
          <a:p>
            <a:endParaRPr lang="fr-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À ce stade, le principal défi consiste donc à clarifier l’objet, le rôle et les frontières de la communauté (CEFRIO, 2005). À ce stade, la pratique est en pleine évolution, ce qui fait qu’une pression s’accroit sur les membres de la communauté de pratique qui tentent également de veiller au respect de leurs intérêts (CEFRIO, 2005). En effet, comme nous avons pu le voir, le fait que de nombreux éléments liés à la pratique soient développés à même la communauté implique nécessairement une forte implication et participation des membres. De cette façon, ces derniers s’assurent que leurs voix et leurs idées sont prises en compte. La présence d’un noyau d’experts est également cruciale (CEFRIO, 2005).</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147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Arcand</a:t>
            </a:r>
            <a:r>
              <a:rPr lang="fr-CA" baseline="0" dirty="0" smtClean="0"/>
              <a:t> 2008</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dirty="0" smtClean="0">
                <a:solidFill>
                  <a:schemeClr val="tx1"/>
                </a:solidFill>
                <a:effectLst/>
                <a:latin typeface="+mn-lt"/>
                <a:ea typeface="+mn-ea"/>
                <a:cs typeface="+mn-cs"/>
                <a:hlinkClick r:id="rId3"/>
              </a:rPr>
              <a:t>Stéphanie </a:t>
            </a:r>
            <a:r>
              <a:rPr lang="fr-FR" sz="1200" b="1" i="0" u="none" strike="noStrike" kern="1200" dirty="0" err="1" smtClean="0">
                <a:solidFill>
                  <a:schemeClr val="tx1"/>
                </a:solidFill>
                <a:effectLst/>
                <a:latin typeface="+mn-lt"/>
                <a:ea typeface="+mn-ea"/>
                <a:cs typeface="+mn-cs"/>
                <a:hlinkClick r:id="rId3"/>
              </a:rPr>
              <a:t>Dameron</a:t>
            </a:r>
            <a:r>
              <a:rPr lang="fr-FR" sz="1200" b="0" i="0" kern="1200" dirty="0" smtClean="0">
                <a:solidFill>
                  <a:schemeClr val="tx1"/>
                </a:solidFill>
                <a:effectLst/>
                <a:latin typeface="+mn-lt"/>
                <a:ea typeface="+mn-ea"/>
                <a:cs typeface="+mn-cs"/>
              </a:rPr>
              <a:t>, </a:t>
            </a:r>
            <a:r>
              <a:rPr lang="fr-FR" sz="1200" b="1" i="0" u="none" strike="noStrike" kern="1200" dirty="0" smtClean="0">
                <a:solidFill>
                  <a:schemeClr val="tx1"/>
                </a:solidFill>
                <a:effectLst/>
                <a:latin typeface="+mn-lt"/>
                <a:ea typeface="+mn-ea"/>
                <a:cs typeface="+mn-cs"/>
                <a:hlinkClick r:id="rId4"/>
              </a:rPr>
              <a:t>Emmanuel Josserand</a:t>
            </a:r>
            <a:r>
              <a:rPr lang="fr-FR" sz="1200" b="1" i="0" u="none" strike="noStrike" kern="1200" dirty="0" smtClean="0">
                <a:solidFill>
                  <a:schemeClr val="tx1"/>
                </a:solidFill>
                <a:effectLst/>
                <a:latin typeface="+mn-lt"/>
                <a:ea typeface="+mn-ea"/>
                <a:cs typeface="+mn-cs"/>
              </a:rPr>
              <a:t> 2007</a:t>
            </a:r>
            <a:endParaRPr lang="fr-FR" sz="1200" b="0" i="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29</a:t>
            </a:fld>
            <a:endParaRPr lang="fr-FR"/>
          </a:p>
        </p:txBody>
      </p:sp>
    </p:spTree>
    <p:extLst>
      <p:ext uri="{BB962C8B-B14F-4D97-AF65-F5344CB8AC3E}">
        <p14:creationId xmlns:p14="http://schemas.microsoft.com/office/powerpoint/2010/main" val="3124824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r-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218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Contrairement aux organisations permanentes, les organisations par projet manquent de mécanismes naturels d’apprentissage. » (Linder et Wald, 2011, p.2). </a:t>
            </a:r>
            <a:endParaRPr lang="en-US" dirty="0" smtClean="0"/>
          </a:p>
          <a:p>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n voit maintenant que l’organisation a un rôle </a:t>
            </a:r>
          </a:p>
          <a:p>
            <a:r>
              <a:rPr lang="fr-FR" sz="1200" b="0" i="0" kern="1200" dirty="0" smtClean="0">
                <a:solidFill>
                  <a:schemeClr val="tx1"/>
                </a:solidFill>
                <a:effectLst/>
                <a:latin typeface="+mn-lt"/>
                <a:ea typeface="+mn-ea"/>
                <a:cs typeface="+mn-cs"/>
              </a:rPr>
              <a:t>déterminant à jouer dans la mise en place de ces </a:t>
            </a:r>
          </a:p>
          <a:p>
            <a:r>
              <a:rPr lang="fr-FR" sz="1200" b="0" i="0" kern="1200" dirty="0" smtClean="0">
                <a:solidFill>
                  <a:schemeClr val="tx1"/>
                </a:solidFill>
                <a:effectLst/>
                <a:latin typeface="+mn-lt"/>
                <a:ea typeface="+mn-ea"/>
                <a:cs typeface="+mn-cs"/>
              </a:rPr>
              <a:t>communautés (Swan, </a:t>
            </a:r>
            <a:r>
              <a:rPr lang="fr-FR" sz="1200" b="0" i="0" kern="1200" dirty="0" err="1" smtClean="0">
                <a:solidFill>
                  <a:schemeClr val="tx1"/>
                </a:solidFill>
                <a:effectLst/>
                <a:latin typeface="+mn-lt"/>
                <a:ea typeface="+mn-ea"/>
                <a:cs typeface="+mn-cs"/>
              </a:rPr>
              <a:t>Scarbrough</a:t>
            </a:r>
            <a:r>
              <a:rPr lang="fr-FR" sz="1200" b="0" i="0" kern="1200" dirty="0" smtClean="0">
                <a:solidFill>
                  <a:schemeClr val="tx1"/>
                </a:solidFill>
                <a:effectLst/>
                <a:latin typeface="+mn-lt"/>
                <a:ea typeface="+mn-ea"/>
                <a:cs typeface="+mn-cs"/>
              </a:rPr>
              <a:t> et Robertson, 2002) </a:t>
            </a:r>
          </a:p>
          <a:p>
            <a:r>
              <a:rPr lang="fr-FR" sz="1200" b="0" i="0" kern="1200" dirty="0" smtClean="0">
                <a:solidFill>
                  <a:schemeClr val="tx1"/>
                </a:solidFill>
                <a:effectLst/>
                <a:latin typeface="+mn-lt"/>
                <a:ea typeface="+mn-ea"/>
                <a:cs typeface="+mn-cs"/>
              </a:rPr>
              <a:t>p </a:t>
            </a:r>
          </a:p>
          <a:p>
            <a:r>
              <a:rPr lang="fr-FR" sz="1200" b="0" i="0" kern="1200" dirty="0" err="1" smtClean="0">
                <a:solidFill>
                  <a:schemeClr val="tx1"/>
                </a:solidFill>
                <a:effectLst/>
                <a:latin typeface="+mn-lt"/>
                <a:ea typeface="+mn-ea"/>
                <a:cs typeface="+mn-cs"/>
              </a:rPr>
              <a:t>our</a:t>
            </a:r>
            <a:r>
              <a:rPr lang="fr-FR" sz="1200" b="0" i="0" kern="1200" dirty="0" smtClean="0">
                <a:solidFill>
                  <a:schemeClr val="tx1"/>
                </a:solidFill>
                <a:effectLst/>
                <a:latin typeface="+mn-lt"/>
                <a:ea typeface="+mn-ea"/>
                <a:cs typeface="+mn-cs"/>
              </a:rPr>
              <a:t>, en quelque sorte, « structurer la spontanéité »</a:t>
            </a:r>
          </a:p>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31</a:t>
            </a:fld>
            <a:endParaRPr lang="fr-FR"/>
          </a:p>
        </p:txBody>
      </p:sp>
    </p:spTree>
    <p:extLst>
      <p:ext uri="{BB962C8B-B14F-4D97-AF65-F5344CB8AC3E}">
        <p14:creationId xmlns:p14="http://schemas.microsoft.com/office/powerpoint/2010/main" val="3398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3</a:t>
            </a:fld>
            <a:endParaRPr lang="fr-FR"/>
          </a:p>
        </p:txBody>
      </p:sp>
    </p:spTree>
    <p:extLst>
      <p:ext uri="{BB962C8B-B14F-4D97-AF65-F5344CB8AC3E}">
        <p14:creationId xmlns:p14="http://schemas.microsoft.com/office/powerpoint/2010/main" val="1912153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795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participation qui constitue le principal enjeu. Les membres doivent se donner le temps.</a:t>
            </a:r>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741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34</a:t>
            </a:fld>
            <a:endParaRPr lang="fr-FR"/>
          </a:p>
        </p:txBody>
      </p:sp>
    </p:spTree>
    <p:extLst>
      <p:ext uri="{BB962C8B-B14F-4D97-AF65-F5344CB8AC3E}">
        <p14:creationId xmlns:p14="http://schemas.microsoft.com/office/powerpoint/2010/main" val="883014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dirty="0" err="1" smtClean="0">
                <a:solidFill>
                  <a:schemeClr val="tx1"/>
                </a:solidFill>
                <a:effectLst/>
                <a:latin typeface="+mn-lt"/>
                <a:ea typeface="+mn-ea"/>
                <a:cs typeface="+mn-cs"/>
                <a:hlinkClick r:id="rId3"/>
              </a:rPr>
              <a:t>Prosci</a:t>
            </a:r>
            <a:r>
              <a:rPr lang="fr-FR" sz="1200" b="0" i="0" u="none" strike="noStrike" kern="1200" dirty="0" smtClean="0">
                <a:solidFill>
                  <a:schemeClr val="tx1"/>
                </a:solidFill>
                <a:effectLst/>
                <a:latin typeface="+mn-lt"/>
                <a:ea typeface="+mn-ea"/>
                <a:cs typeface="+mn-cs"/>
                <a:hlinkClick r:id="rId3"/>
              </a:rPr>
              <a:t> ADKAR Model</a:t>
            </a:r>
            <a:r>
              <a:rPr lang="fr-FR" sz="1200" b="0" i="0" u="none" strike="noStrike"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Awareness of the need for change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Desire to participate in and support the change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Knowledge on how to change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Ability to implement required skills and behaviors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Reinforcement to sustain the change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205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dirty="0" smtClean="0"/>
              <a:t> L’allocation de temps reconnu dans la tâche des membres pour leur participation à la communauté de pratique afin qu’ils puissent réaliser des apprentissages significatifs.</a:t>
            </a:r>
          </a:p>
          <a:p>
            <a:pPr marL="0" indent="0">
              <a:buFont typeface="Arial" panose="020B0604020202020204" pitchFamily="34" charset="0"/>
              <a:buNone/>
            </a:pPr>
            <a:endParaRPr lang="fr-CA" baseline="0" dirty="0" smtClean="0"/>
          </a:p>
          <a:p>
            <a:pPr marL="0" indent="0">
              <a:buFont typeface="Arial" panose="020B0604020202020204" pitchFamily="34" charset="0"/>
              <a:buNone/>
            </a:pPr>
            <a:r>
              <a:rPr lang="fr-FR" dirty="0" smtClean="0"/>
              <a:t>« Il est important que les membres puissent être en mesure de dégager du temps pour participer activement à la communauté de pratique. Pour ce faire, ils doivent percevoir que le temps, les efforts de partage de leurs connaissances et l’énergie qu’ils investissent dans la communauté sont valorisés par l’organisation. Il faut joindre le geste à la parole! » (CEFRIO, 2005). </a:t>
            </a:r>
          </a:p>
          <a:p>
            <a:pPr marL="0" indent="0">
              <a:buFont typeface="Arial" panose="020B0604020202020204" pitchFamily="34" charset="0"/>
              <a:buNone/>
            </a:pPr>
            <a:endParaRPr lang="fr-CA" baseline="0" dirty="0" smtClean="0"/>
          </a:p>
          <a:p>
            <a:pPr marL="0" indent="0">
              <a:buFont typeface="Arial" panose="020B0604020202020204" pitchFamily="34" charset="0"/>
              <a:buNone/>
            </a:pPr>
            <a:r>
              <a:rPr lang="fr-FR" dirty="0" smtClean="0"/>
              <a:t>Le soutien technologique : plateforme collaborative, moyens de communication à distance en temps réel (synchrone) ou en temps différé (asynchrone), outils de gestion documentaire; etc.</a:t>
            </a:r>
          </a:p>
          <a:p>
            <a:pPr marL="0" indent="0">
              <a:buFont typeface="Arial" panose="020B0604020202020204" pitchFamily="34" charset="0"/>
              <a:buNone/>
            </a:pPr>
            <a:endParaRPr lang="fr-CA" dirty="0" smtClean="0"/>
          </a:p>
          <a:p>
            <a:pPr marL="0" indent="0">
              <a:buFont typeface="Arial" panose="020B0604020202020204" pitchFamily="34" charset="0"/>
              <a:buNone/>
            </a:pPr>
            <a:r>
              <a:rPr lang="fr-FR" dirty="0" smtClean="0"/>
              <a:t>Il est important de former les membres de la communauté de pratique à l’utilisation de la plateforme choisie, mais aussi sur ce qu’est une communauté de pratique, le partage des connaissances, la communication interpersonnelle à distance, la résolution de problèmes, etc. </a:t>
            </a:r>
          </a:p>
          <a:p>
            <a:pPr marL="0" indent="0">
              <a:buFont typeface="Arial" panose="020B0604020202020204" pitchFamily="34" charset="0"/>
              <a:buNone/>
            </a:pPr>
            <a:endParaRPr lang="fr-CA" baseline="0" dirty="0" smtClean="0"/>
          </a:p>
          <a:p>
            <a:pPr marL="0" indent="0">
              <a:buFont typeface="Arial" panose="020B0604020202020204" pitchFamily="34" charset="0"/>
              <a:buNone/>
            </a:pPr>
            <a:endParaRPr lang="fr-CA" baseline="0" dirty="0" smtClean="0"/>
          </a:p>
        </p:txBody>
      </p:sp>
      <p:sp>
        <p:nvSpPr>
          <p:cNvPr id="4" name="Slide Number Placeholder 3"/>
          <p:cNvSpPr>
            <a:spLocks noGrp="1"/>
          </p:cNvSpPr>
          <p:nvPr>
            <p:ph type="sldNum" sz="quarter" idx="10"/>
          </p:nvPr>
        </p:nvSpPr>
        <p:spPr/>
        <p:txBody>
          <a:bodyPr/>
          <a:lstStyle/>
          <a:p>
            <a:fld id="{9ABD68A3-CDA0-4B26-9644-337467FADE8F}" type="slidenum">
              <a:rPr lang="fr-FR" smtClean="0"/>
              <a:t>36</a:t>
            </a:fld>
            <a:endParaRPr lang="fr-FR"/>
          </a:p>
        </p:txBody>
      </p:sp>
    </p:spTree>
    <p:extLst>
      <p:ext uri="{BB962C8B-B14F-4D97-AF65-F5344CB8AC3E}">
        <p14:creationId xmlns:p14="http://schemas.microsoft.com/office/powerpoint/2010/main" val="21096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37</a:t>
            </a:fld>
            <a:endParaRPr lang="fr-FR"/>
          </a:p>
        </p:txBody>
      </p:sp>
    </p:spTree>
    <p:extLst>
      <p:ext uri="{BB962C8B-B14F-4D97-AF65-F5344CB8AC3E}">
        <p14:creationId xmlns:p14="http://schemas.microsoft.com/office/powerpoint/2010/main" val="3034089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38</a:t>
            </a:fld>
            <a:endParaRPr lang="fr-FR"/>
          </a:p>
        </p:txBody>
      </p:sp>
    </p:spTree>
    <p:extLst>
      <p:ext uri="{BB962C8B-B14F-4D97-AF65-F5344CB8AC3E}">
        <p14:creationId xmlns:p14="http://schemas.microsoft.com/office/powerpoint/2010/main" val="1655407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402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40</a:t>
            </a:fld>
            <a:endParaRPr lang="fr-FR"/>
          </a:p>
        </p:txBody>
      </p:sp>
    </p:spTree>
    <p:extLst>
      <p:ext uri="{BB962C8B-B14F-4D97-AF65-F5344CB8AC3E}">
        <p14:creationId xmlns:p14="http://schemas.microsoft.com/office/powerpoint/2010/main" val="886698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smtClean="0"/>
              <a:t>Le mandat doit</a:t>
            </a:r>
            <a:r>
              <a:rPr lang="fr-CA" baseline="0" dirty="0" smtClean="0"/>
              <a:t> être définie avec la </a:t>
            </a:r>
            <a:r>
              <a:rPr lang="fr-CA" baseline="0" dirty="0" err="1" smtClean="0"/>
              <a:t>CdP</a:t>
            </a:r>
            <a:r>
              <a:rPr lang="fr-CA" baseline="0" dirty="0" smtClean="0"/>
              <a:t>, il joue un rôle crucial dans l’engagement et la participation des membres. </a:t>
            </a:r>
            <a:r>
              <a:rPr lang="fr-FR" baseline="0" dirty="0" smtClean="0"/>
              <a:t>Une attention particulière doit être portée à cet égard.</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smtClean="0"/>
              <a:t>* </a:t>
            </a:r>
            <a:r>
              <a:rPr lang="fr-CA" sz="1400" baseline="0" noProof="0" dirty="0" smtClean="0">
                <a:latin typeface="+mn-lt"/>
              </a:rPr>
              <a:t>Co-créer pour que chacun y trouve son intérêt (définir les responsabilités partagées</a:t>
            </a:r>
            <a:r>
              <a:rPr lang="fr-CA" sz="1400" baseline="0" noProof="0" dirty="0" smtClean="0">
                <a:latin typeface="+mn-lt"/>
                <a:cs typeface="Calibri" panose="020F0502020204030204" pitchFamily="34" charset="0"/>
              </a:rPr>
              <a:t>&gt; </a:t>
            </a:r>
            <a:r>
              <a:rPr lang="fr-CA" sz="1400" baseline="0" noProof="0" dirty="0" smtClean="0">
                <a:latin typeface="+mn-lt"/>
              </a:rPr>
              <a:t>démarche gagnant-gagnant).</a:t>
            </a:r>
          </a:p>
          <a:p>
            <a:pPr marL="0" indent="0">
              <a:buFont typeface="Arial" panose="020B0604020202020204" pitchFamily="34" charset="0"/>
              <a:buNone/>
            </a:pPr>
            <a:endParaRPr lang="fr-CA" baseline="0" dirty="0" smtClean="0"/>
          </a:p>
        </p:txBody>
      </p:sp>
      <p:sp>
        <p:nvSpPr>
          <p:cNvPr id="4" name="Slide Number Placeholder 3"/>
          <p:cNvSpPr>
            <a:spLocks noGrp="1"/>
          </p:cNvSpPr>
          <p:nvPr>
            <p:ph type="sldNum" sz="quarter" idx="10"/>
          </p:nvPr>
        </p:nvSpPr>
        <p:spPr/>
        <p:txBody>
          <a:bodyPr/>
          <a:lstStyle/>
          <a:p>
            <a:fld id="{9ABD68A3-CDA0-4B26-9644-337467FADE8F}" type="slidenum">
              <a:rPr lang="fr-FR" smtClean="0"/>
              <a:t>41</a:t>
            </a:fld>
            <a:endParaRPr lang="fr-FR"/>
          </a:p>
        </p:txBody>
      </p:sp>
    </p:spTree>
    <p:extLst>
      <p:ext uri="{BB962C8B-B14F-4D97-AF65-F5344CB8AC3E}">
        <p14:creationId xmlns:p14="http://schemas.microsoft.com/office/powerpoint/2010/main" val="270271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558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 Nécessaire</a:t>
            </a:r>
            <a:r>
              <a:rPr lang="fr-CA" baseline="0" dirty="0" smtClean="0"/>
              <a:t> de suivre l’évolution du cycle de vie des </a:t>
            </a:r>
            <a:r>
              <a:rPr lang="fr-CA" baseline="0" dirty="0" err="1" smtClean="0"/>
              <a:t>CdPs</a:t>
            </a:r>
            <a:r>
              <a:rPr lang="fr-CA" baseline="0" dirty="0" smtClean="0"/>
              <a:t> (donne des pistes d’actions et facilite la posture de proactivité)</a:t>
            </a: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42</a:t>
            </a:fld>
            <a:endParaRPr lang="fr-FR"/>
          </a:p>
        </p:txBody>
      </p:sp>
    </p:spTree>
    <p:extLst>
      <p:ext uri="{BB962C8B-B14F-4D97-AF65-F5344CB8AC3E}">
        <p14:creationId xmlns:p14="http://schemas.microsoft.com/office/powerpoint/2010/main" val="2007755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*Renforcer</a:t>
            </a:r>
            <a:r>
              <a:rPr lang="fr-CA" baseline="0" dirty="0" smtClean="0"/>
              <a:t> les occasions de capitalisation des connaissances, de </a:t>
            </a:r>
            <a:r>
              <a:rPr lang="fr-CA" baseline="0" dirty="0" err="1" smtClean="0"/>
              <a:t>co</a:t>
            </a:r>
            <a:r>
              <a:rPr lang="fr-CA" baseline="0" dirty="0" smtClean="0"/>
              <a:t>-création et d’innovation, les occasions de </a:t>
            </a:r>
            <a:r>
              <a:rPr lang="fr-CA" baseline="0" dirty="0" err="1" smtClean="0"/>
              <a:t>sérendipité</a:t>
            </a:r>
            <a:r>
              <a:rPr lang="fr-CA" baseline="0" dirty="0" smtClean="0"/>
              <a:t>.</a:t>
            </a:r>
          </a:p>
          <a:p>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 Le parrain c’est à l’image de notre entreprise, c’est que c’est hiérarchisé. Des fois quand les parrains étaient là, les discours n’étaient pas pareils, les gens étaient moins à l’aise. Fait je ne pense pas que cela a une valeur ajoutée. Dans ce que moi j’ai perçu, quand quelqu’un du niveau hiérarchique entre et bien ça change</a:t>
            </a:r>
            <a:r>
              <a:rPr lang="fr-FR" sz="1200" b="1" i="1" kern="1200" dirty="0" smtClean="0">
                <a:solidFill>
                  <a:schemeClr val="tx1"/>
                </a:solidFill>
                <a:effectLst/>
                <a:latin typeface="+mn-lt"/>
                <a:ea typeface="+mn-ea"/>
                <a:cs typeface="+mn-cs"/>
              </a:rPr>
              <a:t>.</a:t>
            </a:r>
            <a:r>
              <a:rPr lang="fr-FR"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43</a:t>
            </a:fld>
            <a:endParaRPr lang="fr-FR"/>
          </a:p>
        </p:txBody>
      </p:sp>
    </p:spTree>
    <p:extLst>
      <p:ext uri="{BB962C8B-B14F-4D97-AF65-F5344CB8AC3E}">
        <p14:creationId xmlns:p14="http://schemas.microsoft.com/office/powerpoint/2010/main" val="1338571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smtClean="0"/>
              <a:t>Susciter le sentiment de fierté</a:t>
            </a:r>
            <a:r>
              <a:rPr lang="fr-CA" baseline="0" dirty="0" smtClean="0"/>
              <a:t> de faire partie de ces </a:t>
            </a:r>
            <a:r>
              <a:rPr lang="fr-CA" baseline="0" dirty="0" err="1" smtClean="0"/>
              <a:t>CdPs</a:t>
            </a:r>
            <a:r>
              <a:rPr lang="fr-CA" baseline="0" dirty="0" smtClean="0"/>
              <a:t>, faciliter la création d’un sentiment d’appartenance.</a:t>
            </a:r>
          </a:p>
          <a:p>
            <a:pPr marL="171450" indent="-171450">
              <a:buFont typeface="Arial" panose="020B0604020202020204" pitchFamily="34" charset="0"/>
              <a:buChar char="•"/>
            </a:pPr>
            <a:r>
              <a:rPr lang="fr-CA" baseline="0" dirty="0" smtClean="0"/>
              <a:t>Souligner l’approche gagnant-gagnant sous-jacente aux </a:t>
            </a:r>
            <a:r>
              <a:rPr lang="fr-CA" baseline="0" dirty="0" err="1" smtClean="0"/>
              <a:t>CdPs</a:t>
            </a:r>
            <a:r>
              <a:rPr lang="fr-CA" baseline="0" dirty="0" smtClean="0"/>
              <a:t> (faciliter l’ancrage d’une vision holistique ; bénéfices personnels, bénéfices équipes projets, bénéfices organisationnels).</a:t>
            </a: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44</a:t>
            </a:fld>
            <a:endParaRPr lang="fr-FR"/>
          </a:p>
        </p:txBody>
      </p:sp>
    </p:spTree>
    <p:extLst>
      <p:ext uri="{BB962C8B-B14F-4D97-AF65-F5344CB8AC3E}">
        <p14:creationId xmlns:p14="http://schemas.microsoft.com/office/powerpoint/2010/main" val="372109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CA" baseline="0" dirty="0" smtClean="0"/>
              <a:t>*</a:t>
            </a:r>
            <a:r>
              <a:rPr lang="fr-CA" dirty="0" smtClean="0"/>
              <a:t>Se sentir privilégier de faire partie d’une communauté</a:t>
            </a:r>
            <a:r>
              <a:rPr lang="fr-CA" baseline="0" dirty="0" smtClean="0"/>
              <a:t> de pratique et percevoir concrètement la valeur ajoutée de son implication.</a:t>
            </a:r>
          </a:p>
          <a:p>
            <a:pPr marL="171450" indent="-171450">
              <a:buFont typeface="Arial" panose="020B0604020202020204" pitchFamily="34" charset="0"/>
              <a:buChar char="•"/>
            </a:pPr>
            <a:r>
              <a:rPr lang="fr-CA" baseline="0" dirty="0" smtClean="0"/>
              <a:t>Les outils actuels ne sont pas utilisés. Il faudrait proposer un outil collaboratif flexible (partage de contenus, vidéos, chats, appels, visioconférence), intuitif et facile à utiliser.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Aussi,</a:t>
            </a:r>
            <a:r>
              <a:rPr lang="fr-CA" baseline="0" dirty="0" smtClean="0"/>
              <a:t> penser à c</a:t>
            </a:r>
            <a:r>
              <a:rPr lang="fr-CA" dirty="0" smtClean="0"/>
              <a:t>oncevoir</a:t>
            </a:r>
            <a:r>
              <a:rPr lang="fr-CA" baseline="0" dirty="0" smtClean="0"/>
              <a:t> une charte identitaire, un logo (identification symbolique).</a:t>
            </a:r>
            <a:endParaRPr lang="fr-CA" dirty="0" smtClean="0"/>
          </a:p>
          <a:p>
            <a:pPr marL="171450" indent="-171450">
              <a:buFont typeface="Arial" panose="020B0604020202020204" pitchFamily="34" charset="0"/>
              <a:buChar char="•"/>
            </a:pP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45</a:t>
            </a:fld>
            <a:endParaRPr lang="fr-FR"/>
          </a:p>
        </p:txBody>
      </p:sp>
    </p:spTree>
    <p:extLst>
      <p:ext uri="{BB962C8B-B14F-4D97-AF65-F5344CB8AC3E}">
        <p14:creationId xmlns:p14="http://schemas.microsoft.com/office/powerpoint/2010/main" val="805802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46</a:t>
            </a:fld>
            <a:endParaRPr lang="fr-FR"/>
          </a:p>
        </p:txBody>
      </p:sp>
    </p:spTree>
    <p:extLst>
      <p:ext uri="{BB962C8B-B14F-4D97-AF65-F5344CB8AC3E}">
        <p14:creationId xmlns:p14="http://schemas.microsoft.com/office/powerpoint/2010/main" val="3574333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baseline="0" noProof="0" dirty="0" smtClean="0">
                <a:latin typeface="+mn-lt"/>
              </a:rPr>
              <a:t>Il y a un intérêt à faciliter l’accès à ses CdeP à un plus grand public.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baseline="0" noProof="0" dirty="0" smtClean="0">
                <a:latin typeface="+mn-lt"/>
              </a:rPr>
              <a:t>Permettre aux personnes qui le souhaitent de rejoindre les CdeP et, en contrepartie, </a:t>
            </a:r>
            <a:r>
              <a:rPr lang="fr-CA" sz="1200" u="sng" baseline="0" noProof="0" dirty="0" smtClean="0">
                <a:latin typeface="+mn-lt"/>
              </a:rPr>
              <a:t>autoriser explicitement </a:t>
            </a:r>
            <a:r>
              <a:rPr lang="fr-CA" sz="1200" u="none" baseline="0" noProof="0" dirty="0" smtClean="0">
                <a:latin typeface="+mn-lt"/>
              </a:rPr>
              <a:t>le retrait naturel des personnes qui n’en éprouvent pas le besoin.</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u="none"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u="none" baseline="0" noProof="0" dirty="0" smtClean="0">
                <a:latin typeface="+mn-lt"/>
              </a:rPr>
              <a:t>*respecter l’évolution des besoins de chacun et éviter la disparition précoce d’une CdeP causée par un manque de vivacité.</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u="none" baseline="0" noProof="0" dirty="0" smtClean="0">
              <a:latin typeface="+mn-lt"/>
            </a:endParaRPr>
          </a:p>
          <a:p>
            <a:pPr marL="171450" indent="-171450">
              <a:buFont typeface="Arial" panose="020B0604020202020204" pitchFamily="34" charset="0"/>
              <a:buChar char="•"/>
            </a:pP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47</a:t>
            </a:fld>
            <a:endParaRPr lang="fr-FR"/>
          </a:p>
        </p:txBody>
      </p:sp>
    </p:spTree>
    <p:extLst>
      <p:ext uri="{BB962C8B-B14F-4D97-AF65-F5344CB8AC3E}">
        <p14:creationId xmlns:p14="http://schemas.microsoft.com/office/powerpoint/2010/main" val="2590036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i="1" kern="1200" dirty="0" smtClean="0">
                <a:solidFill>
                  <a:schemeClr val="tx1"/>
                </a:solidFill>
                <a:effectLst/>
                <a:latin typeface="+mn-lt"/>
                <a:ea typeface="+mn-ea"/>
                <a:cs typeface="+mn-cs"/>
              </a:rPr>
              <a:t> « Je ne crois pas que s’est valorisé, parce que d’emblée </a:t>
            </a:r>
            <a:r>
              <a:rPr lang="fr-FR" sz="1200" b="1" i="1" kern="1200" dirty="0" smtClean="0">
                <a:solidFill>
                  <a:schemeClr val="tx1"/>
                </a:solidFill>
                <a:effectLst/>
                <a:latin typeface="+mn-lt"/>
                <a:ea typeface="+mn-ea"/>
                <a:cs typeface="+mn-cs"/>
              </a:rPr>
              <a:t>c’est à qui qu’elle appartient la communauté, c’est qui qui est responsable de ça et ça sert à quoi, ce n’est pas très valorisé</a:t>
            </a:r>
            <a:r>
              <a:rPr lang="fr-FR" sz="1200" i="1" kern="1200" dirty="0" smtClean="0">
                <a:solidFill>
                  <a:schemeClr val="tx1"/>
                </a:solidFill>
                <a:effectLst/>
                <a:latin typeface="+mn-lt"/>
                <a:ea typeface="+mn-ea"/>
                <a:cs typeface="+mn-cs"/>
              </a:rPr>
              <a:t>, et puis je dirais, moi et mes collègues on n’a pas le réflexe, hey on va en parler à la prochaine </a:t>
            </a:r>
            <a:r>
              <a:rPr lang="fr-FR" sz="1200" i="1" kern="1200" dirty="0" err="1" smtClean="0">
                <a:solidFill>
                  <a:schemeClr val="tx1"/>
                </a:solidFill>
                <a:effectLst/>
                <a:latin typeface="+mn-lt"/>
                <a:ea typeface="+mn-ea"/>
                <a:cs typeface="+mn-cs"/>
              </a:rPr>
              <a:t>CdP</a:t>
            </a:r>
            <a:r>
              <a:rPr lang="fr-FR" sz="1200" i="1" kern="1200" dirty="0" smtClean="0">
                <a:solidFill>
                  <a:schemeClr val="tx1"/>
                </a:solidFill>
                <a:effectLst/>
                <a:latin typeface="+mn-lt"/>
                <a:ea typeface="+mn-ea"/>
                <a:cs typeface="+mn-cs"/>
              </a:rPr>
              <a:t>, ce n’est pas le levier. »</a:t>
            </a:r>
            <a:endParaRPr lang="fr-FR" sz="1200" kern="1200" dirty="0" smtClean="0">
              <a:solidFill>
                <a:schemeClr val="tx1"/>
              </a:solidFill>
              <a:effectLst/>
              <a:latin typeface="+mn-lt"/>
              <a:ea typeface="+mn-ea"/>
              <a:cs typeface="+mn-cs"/>
            </a:endParaRPr>
          </a:p>
          <a:p>
            <a:pPr marL="0" indent="0">
              <a:buFont typeface="Arial" panose="020B0604020202020204" pitchFamily="34" charset="0"/>
              <a:buNone/>
            </a:pPr>
            <a:endParaRPr lang="fr-CA"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S’appuyer</a:t>
            </a:r>
            <a:r>
              <a:rPr lang="fr-CA" baseline="0" dirty="0" smtClean="0"/>
              <a:t> sur le message qui fédère : </a:t>
            </a:r>
            <a:r>
              <a:rPr lang="fr-CA" dirty="0" smtClean="0"/>
              <a:t>l’amélioration continue d’une expertise commune qu’est la gestion de projet</a:t>
            </a:r>
          </a:p>
          <a:p>
            <a:pPr marL="0" indent="0">
              <a:buFont typeface="Arial" panose="020B0604020202020204" pitchFamily="34" charset="0"/>
              <a:buNone/>
            </a:pPr>
            <a:endParaRPr lang="fr-CA" dirty="0" smtClean="0"/>
          </a:p>
          <a:p>
            <a:pPr marL="0" indent="0">
              <a:buFont typeface="Arial" panose="020B0604020202020204" pitchFamily="34" charset="0"/>
              <a:buNone/>
            </a:pPr>
            <a:r>
              <a:rPr lang="fr-CA" dirty="0" smtClean="0"/>
              <a:t>Faire de l’amélioration des pratiques une ambition</a:t>
            </a:r>
            <a:r>
              <a:rPr lang="fr-CA" baseline="0" dirty="0" smtClean="0"/>
              <a:t> commune.</a:t>
            </a: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48</a:t>
            </a:fld>
            <a:endParaRPr lang="fr-FR"/>
          </a:p>
        </p:txBody>
      </p:sp>
    </p:spTree>
    <p:extLst>
      <p:ext uri="{BB962C8B-B14F-4D97-AF65-F5344CB8AC3E}">
        <p14:creationId xmlns:p14="http://schemas.microsoft.com/office/powerpoint/2010/main" val="2685891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smtClean="0"/>
              <a:t>Le mandat doit</a:t>
            </a:r>
            <a:r>
              <a:rPr lang="fr-CA" baseline="0" dirty="0" smtClean="0"/>
              <a:t> être définie avec la </a:t>
            </a:r>
            <a:r>
              <a:rPr lang="fr-CA" baseline="0" dirty="0" err="1" smtClean="0"/>
              <a:t>CdP</a:t>
            </a:r>
            <a:r>
              <a:rPr lang="fr-CA" baseline="0" dirty="0" smtClean="0"/>
              <a:t>, il joue un rôle crucial dans l’engagement et la participation des membres. </a:t>
            </a:r>
            <a:r>
              <a:rPr lang="fr-FR" baseline="0" dirty="0" smtClean="0"/>
              <a:t>Une attention particulière doit être portée à cet égard.</a:t>
            </a:r>
            <a:endParaRPr lang="fr-CA" baseline="0" dirty="0" smtClean="0"/>
          </a:p>
        </p:txBody>
      </p:sp>
      <p:sp>
        <p:nvSpPr>
          <p:cNvPr id="4" name="Slide Number Placeholder 3"/>
          <p:cNvSpPr>
            <a:spLocks noGrp="1"/>
          </p:cNvSpPr>
          <p:nvPr>
            <p:ph type="sldNum" sz="quarter" idx="10"/>
          </p:nvPr>
        </p:nvSpPr>
        <p:spPr/>
        <p:txBody>
          <a:bodyPr/>
          <a:lstStyle/>
          <a:p>
            <a:fld id="{9ABD68A3-CDA0-4B26-9644-337467FADE8F}" type="slidenum">
              <a:rPr lang="fr-FR" smtClean="0"/>
              <a:t>49</a:t>
            </a:fld>
            <a:endParaRPr lang="fr-FR"/>
          </a:p>
        </p:txBody>
      </p:sp>
    </p:spTree>
    <p:extLst>
      <p:ext uri="{BB962C8B-B14F-4D97-AF65-F5344CB8AC3E}">
        <p14:creationId xmlns:p14="http://schemas.microsoft.com/office/powerpoint/2010/main" val="1185949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 Nécessaire</a:t>
            </a:r>
            <a:r>
              <a:rPr lang="fr-CA" baseline="0" dirty="0" smtClean="0"/>
              <a:t> de suivre l’évolution du cycle de vie des </a:t>
            </a:r>
            <a:r>
              <a:rPr lang="fr-CA" baseline="0" dirty="0" err="1" smtClean="0"/>
              <a:t>CdPs</a:t>
            </a:r>
            <a:r>
              <a:rPr lang="fr-CA" baseline="0" dirty="0" smtClean="0"/>
              <a:t> (donne des pistes d’actions et facilite la posture de proactivité)</a:t>
            </a: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50</a:t>
            </a:fld>
            <a:endParaRPr lang="fr-FR"/>
          </a:p>
        </p:txBody>
      </p:sp>
    </p:spTree>
    <p:extLst>
      <p:ext uri="{BB962C8B-B14F-4D97-AF65-F5344CB8AC3E}">
        <p14:creationId xmlns:p14="http://schemas.microsoft.com/office/powerpoint/2010/main" val="28503202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*Renforcer</a:t>
            </a:r>
            <a:r>
              <a:rPr lang="fr-CA" baseline="0" dirty="0" smtClean="0"/>
              <a:t> les occasions de capitalisation des connaissances, de </a:t>
            </a:r>
            <a:r>
              <a:rPr lang="fr-CA" baseline="0" dirty="0" err="1" smtClean="0"/>
              <a:t>co</a:t>
            </a:r>
            <a:r>
              <a:rPr lang="fr-CA" baseline="0" dirty="0" smtClean="0"/>
              <a:t>-création et d’innovation, les occasions de </a:t>
            </a:r>
            <a:r>
              <a:rPr lang="fr-CA" baseline="0" dirty="0" err="1" smtClean="0"/>
              <a:t>sérendipité</a:t>
            </a:r>
            <a:r>
              <a:rPr lang="fr-CA" baseline="0" dirty="0" smtClean="0"/>
              <a:t>.</a:t>
            </a: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51</a:t>
            </a:fld>
            <a:endParaRPr lang="fr-FR"/>
          </a:p>
        </p:txBody>
      </p:sp>
    </p:spTree>
    <p:extLst>
      <p:ext uri="{BB962C8B-B14F-4D97-AF65-F5344CB8AC3E}">
        <p14:creationId xmlns:p14="http://schemas.microsoft.com/office/powerpoint/2010/main" val="82967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5</a:t>
            </a:fld>
            <a:endParaRPr lang="fr-FR"/>
          </a:p>
        </p:txBody>
      </p:sp>
    </p:spTree>
    <p:extLst>
      <p:ext uri="{BB962C8B-B14F-4D97-AF65-F5344CB8AC3E}">
        <p14:creationId xmlns:p14="http://schemas.microsoft.com/office/powerpoint/2010/main" val="3523793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smtClean="0"/>
              <a:t>Susciter le sentiment de fierté</a:t>
            </a:r>
            <a:r>
              <a:rPr lang="fr-CA" baseline="0" dirty="0" smtClean="0"/>
              <a:t> de faire partie de ces </a:t>
            </a:r>
            <a:r>
              <a:rPr lang="fr-CA" baseline="0" dirty="0" err="1" smtClean="0"/>
              <a:t>CdPs</a:t>
            </a:r>
            <a:r>
              <a:rPr lang="fr-CA" baseline="0" dirty="0" smtClean="0"/>
              <a:t>, faciliter la création d’un sentiment d’appartenance.</a:t>
            </a:r>
          </a:p>
          <a:p>
            <a:pPr marL="171450" indent="-171450">
              <a:buFont typeface="Arial" panose="020B0604020202020204" pitchFamily="34" charset="0"/>
              <a:buChar char="•"/>
            </a:pPr>
            <a:r>
              <a:rPr lang="fr-CA" baseline="0" dirty="0" smtClean="0"/>
              <a:t>Souligner l’approche gagnant-gagnant sous-jacente aux </a:t>
            </a:r>
            <a:r>
              <a:rPr lang="fr-CA" baseline="0" dirty="0" err="1" smtClean="0"/>
              <a:t>CdPs</a:t>
            </a:r>
            <a:r>
              <a:rPr lang="fr-CA" baseline="0" dirty="0" smtClean="0"/>
              <a:t> (faciliter l’ancrage d’une vision holistique ; bénéfices personnels, bénéfices équipes projets, bénéfices organisationnels).</a:t>
            </a: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52</a:t>
            </a:fld>
            <a:endParaRPr lang="fr-FR"/>
          </a:p>
        </p:txBody>
      </p:sp>
    </p:spTree>
    <p:extLst>
      <p:ext uri="{BB962C8B-B14F-4D97-AF65-F5344CB8AC3E}">
        <p14:creationId xmlns:p14="http://schemas.microsoft.com/office/powerpoint/2010/main" val="10277691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CA" baseline="0" dirty="0" smtClean="0"/>
              <a:t>*</a:t>
            </a:r>
            <a:r>
              <a:rPr lang="fr-CA" dirty="0" smtClean="0"/>
              <a:t>Se sentir privilégier de faire partie d’une communauté</a:t>
            </a:r>
            <a:r>
              <a:rPr lang="fr-CA" baseline="0" dirty="0" smtClean="0"/>
              <a:t> de pratique et percevoir concrètement la valeur ajoutée de son implication.</a:t>
            </a:r>
          </a:p>
          <a:p>
            <a:pPr marL="171450" indent="-171450">
              <a:buFont typeface="Arial" panose="020B0604020202020204" pitchFamily="34" charset="0"/>
              <a:buChar char="•"/>
            </a:pPr>
            <a:r>
              <a:rPr lang="fr-CA" baseline="0" dirty="0" smtClean="0"/>
              <a:t>Les outils actuels ne sont pas utilisés. Il faudrait proposer un outil collaboratif flexible (partage de contenus, vidéos, chats, appels, visioconférence), intuitif et facile à utiliser.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Aussi,</a:t>
            </a:r>
            <a:r>
              <a:rPr lang="fr-CA" baseline="0" dirty="0" smtClean="0"/>
              <a:t> penser à c</a:t>
            </a:r>
            <a:r>
              <a:rPr lang="fr-CA" dirty="0" smtClean="0"/>
              <a:t>oncevoir</a:t>
            </a:r>
            <a:r>
              <a:rPr lang="fr-CA" baseline="0" dirty="0" smtClean="0"/>
              <a:t> une charte identitaire, un logo (identification symbolique).</a:t>
            </a:r>
            <a:endParaRPr lang="fr-CA" dirty="0" smtClean="0"/>
          </a:p>
          <a:p>
            <a:pPr marL="171450" indent="-171450">
              <a:buFont typeface="Arial" panose="020B0604020202020204" pitchFamily="34" charset="0"/>
              <a:buChar char="•"/>
            </a:pP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53</a:t>
            </a:fld>
            <a:endParaRPr lang="fr-FR"/>
          </a:p>
        </p:txBody>
      </p:sp>
    </p:spTree>
    <p:extLst>
      <p:ext uri="{BB962C8B-B14F-4D97-AF65-F5344CB8AC3E}">
        <p14:creationId xmlns:p14="http://schemas.microsoft.com/office/powerpoint/2010/main" val="30367268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54</a:t>
            </a:fld>
            <a:endParaRPr lang="fr-FR"/>
          </a:p>
        </p:txBody>
      </p:sp>
    </p:spTree>
    <p:extLst>
      <p:ext uri="{BB962C8B-B14F-4D97-AF65-F5344CB8AC3E}">
        <p14:creationId xmlns:p14="http://schemas.microsoft.com/office/powerpoint/2010/main" val="17701227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55</a:t>
            </a:fld>
            <a:endParaRPr lang="fr-FR"/>
          </a:p>
        </p:txBody>
      </p:sp>
    </p:spTree>
    <p:extLst>
      <p:ext uri="{BB962C8B-B14F-4D97-AF65-F5344CB8AC3E}">
        <p14:creationId xmlns:p14="http://schemas.microsoft.com/office/powerpoint/2010/main" val="33134533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i="1" kern="1200" dirty="0" smtClean="0">
                <a:solidFill>
                  <a:schemeClr val="tx1"/>
                </a:solidFill>
                <a:effectLst/>
                <a:latin typeface="+mn-lt"/>
                <a:ea typeface="+mn-ea"/>
                <a:cs typeface="+mn-cs"/>
              </a:rPr>
              <a:t> « Je ne crois pas que s’est valorisé, parce que d’emblée </a:t>
            </a:r>
            <a:r>
              <a:rPr lang="fr-FR" sz="1200" b="1" i="1" kern="1200" dirty="0" smtClean="0">
                <a:solidFill>
                  <a:schemeClr val="tx1"/>
                </a:solidFill>
                <a:effectLst/>
                <a:latin typeface="+mn-lt"/>
                <a:ea typeface="+mn-ea"/>
                <a:cs typeface="+mn-cs"/>
              </a:rPr>
              <a:t>c’est à qui qu’elle appartient la communauté, c’est qui qui est responsable de ça et ça sert à quoi, ce n’est pas très valorisé</a:t>
            </a:r>
            <a:r>
              <a:rPr lang="fr-FR" sz="1200" i="1" kern="1200" dirty="0" smtClean="0">
                <a:solidFill>
                  <a:schemeClr val="tx1"/>
                </a:solidFill>
                <a:effectLst/>
                <a:latin typeface="+mn-lt"/>
                <a:ea typeface="+mn-ea"/>
                <a:cs typeface="+mn-cs"/>
              </a:rPr>
              <a:t>, et puis je dirais, moi et mes collègues on n’a pas le réflexe, hey on va en parler à la prochaine </a:t>
            </a:r>
            <a:r>
              <a:rPr lang="fr-FR" sz="1200" i="1" kern="1200" dirty="0" err="1" smtClean="0">
                <a:solidFill>
                  <a:schemeClr val="tx1"/>
                </a:solidFill>
                <a:effectLst/>
                <a:latin typeface="+mn-lt"/>
                <a:ea typeface="+mn-ea"/>
                <a:cs typeface="+mn-cs"/>
              </a:rPr>
              <a:t>CdP</a:t>
            </a:r>
            <a:r>
              <a:rPr lang="fr-FR" sz="1200" i="1" kern="1200" dirty="0" smtClean="0">
                <a:solidFill>
                  <a:schemeClr val="tx1"/>
                </a:solidFill>
                <a:effectLst/>
                <a:latin typeface="+mn-lt"/>
                <a:ea typeface="+mn-ea"/>
                <a:cs typeface="+mn-cs"/>
              </a:rPr>
              <a:t>, ce n’est pas le levier. »</a:t>
            </a:r>
            <a:endParaRPr lang="fr-FR" sz="1200" kern="1200" dirty="0" smtClean="0">
              <a:solidFill>
                <a:schemeClr val="tx1"/>
              </a:solidFill>
              <a:effectLst/>
              <a:latin typeface="+mn-lt"/>
              <a:ea typeface="+mn-ea"/>
              <a:cs typeface="+mn-cs"/>
            </a:endParaRPr>
          </a:p>
          <a:p>
            <a:pPr marL="0" indent="0">
              <a:buFont typeface="Arial" panose="020B0604020202020204" pitchFamily="34" charset="0"/>
              <a:buNone/>
            </a:pPr>
            <a:endParaRPr lang="fr-CA"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S’appuyer</a:t>
            </a:r>
            <a:r>
              <a:rPr lang="fr-CA" baseline="0" dirty="0" smtClean="0"/>
              <a:t> sur le message qui fédère : </a:t>
            </a:r>
            <a:r>
              <a:rPr lang="fr-CA" dirty="0" smtClean="0"/>
              <a:t>l’amélioration continue d’une expertise commune qu’est la gestion de projet</a:t>
            </a:r>
          </a:p>
          <a:p>
            <a:pPr marL="0" indent="0">
              <a:buFont typeface="Arial" panose="020B0604020202020204" pitchFamily="34" charset="0"/>
              <a:buNone/>
            </a:pPr>
            <a:endParaRPr lang="fr-CA" dirty="0" smtClean="0"/>
          </a:p>
          <a:p>
            <a:pPr marL="0" indent="0">
              <a:buFont typeface="Arial" panose="020B0604020202020204" pitchFamily="34" charset="0"/>
              <a:buNone/>
            </a:pPr>
            <a:r>
              <a:rPr lang="fr-CA" dirty="0" smtClean="0"/>
              <a:t>Faire de l’amélioration des pratiques une ambition</a:t>
            </a:r>
            <a:r>
              <a:rPr lang="fr-CA" baseline="0" dirty="0" smtClean="0"/>
              <a:t> commune.</a:t>
            </a:r>
            <a:endParaRPr lang="fr-FR" dirty="0"/>
          </a:p>
        </p:txBody>
      </p:sp>
      <p:sp>
        <p:nvSpPr>
          <p:cNvPr id="4" name="Slide Number Placeholder 3"/>
          <p:cNvSpPr>
            <a:spLocks noGrp="1"/>
          </p:cNvSpPr>
          <p:nvPr>
            <p:ph type="sldNum" sz="quarter" idx="10"/>
          </p:nvPr>
        </p:nvSpPr>
        <p:spPr/>
        <p:txBody>
          <a:bodyPr/>
          <a:lstStyle/>
          <a:p>
            <a:fld id="{9ABD68A3-CDA0-4B26-9644-337467FADE8F}" type="slidenum">
              <a:rPr lang="fr-FR" smtClean="0"/>
              <a:t>56</a:t>
            </a:fld>
            <a:endParaRPr lang="fr-FR"/>
          </a:p>
        </p:txBody>
      </p:sp>
    </p:spTree>
    <p:extLst>
      <p:ext uri="{BB962C8B-B14F-4D97-AF65-F5344CB8AC3E}">
        <p14:creationId xmlns:p14="http://schemas.microsoft.com/office/powerpoint/2010/main" val="38115313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Faire </a:t>
            </a:r>
            <a:r>
              <a:rPr lang="en-US" dirty="0" err="1" smtClean="0"/>
              <a:t>en</a:t>
            </a:r>
            <a:r>
              <a:rPr lang="en-US" dirty="0" smtClean="0"/>
              <a:t> </a:t>
            </a:r>
            <a:r>
              <a:rPr lang="en-US" dirty="0" err="1" smtClean="0"/>
              <a:t>sorte</a:t>
            </a:r>
            <a:r>
              <a:rPr lang="en-US" dirty="0" smtClean="0"/>
              <a:t> que les initiatives </a:t>
            </a:r>
            <a:r>
              <a:rPr lang="en-US" dirty="0" err="1" smtClean="0"/>
              <a:t>émanent</a:t>
            </a:r>
            <a:r>
              <a:rPr lang="en-US" dirty="0" smtClean="0"/>
              <a:t> du terrain. Les</a:t>
            </a:r>
            <a:r>
              <a:rPr lang="en-US" baseline="0" dirty="0" smtClean="0"/>
              <a:t> </a:t>
            </a:r>
            <a:r>
              <a:rPr lang="en-US" baseline="0" dirty="0" err="1" smtClean="0"/>
              <a:t>CdPs</a:t>
            </a:r>
            <a:r>
              <a:rPr lang="en-US" baseline="0" dirty="0" smtClean="0"/>
              <a:t> </a:t>
            </a:r>
            <a:r>
              <a:rPr lang="en-US" baseline="0" dirty="0" err="1" smtClean="0"/>
              <a:t>sont</a:t>
            </a:r>
            <a:r>
              <a:rPr lang="en-US" baseline="0" dirty="0" smtClean="0"/>
              <a:t> un </a:t>
            </a:r>
            <a:r>
              <a:rPr lang="en-US" baseline="0" dirty="0" err="1" smtClean="0"/>
              <a:t>socle</a:t>
            </a:r>
            <a:r>
              <a:rPr lang="en-US" baseline="0" dirty="0" smtClean="0"/>
              <a:t> </a:t>
            </a:r>
            <a:r>
              <a:rPr lang="en-US" baseline="0" dirty="0" err="1" smtClean="0"/>
              <a:t>très</a:t>
            </a:r>
            <a:r>
              <a:rPr lang="en-US" baseline="0" dirty="0" smtClean="0"/>
              <a:t> </a:t>
            </a:r>
            <a:r>
              <a:rPr lang="en-US" baseline="0" dirty="0" err="1" smtClean="0"/>
              <a:t>intéressant</a:t>
            </a:r>
            <a:r>
              <a:rPr lang="en-US" baseline="0" dirty="0" smtClean="0"/>
              <a:t> pour le </a:t>
            </a:r>
            <a:r>
              <a:rPr lang="en-US" baseline="0" dirty="0" err="1" smtClean="0"/>
              <a:t>développement</a:t>
            </a:r>
            <a:r>
              <a:rPr lang="en-US" baseline="0" dirty="0" smtClean="0"/>
              <a:t> </a:t>
            </a:r>
            <a:r>
              <a:rPr lang="en-US" baseline="0" dirty="0" err="1" smtClean="0"/>
              <a:t>d’une</a:t>
            </a:r>
            <a:r>
              <a:rPr lang="en-US" baseline="0" dirty="0" smtClean="0"/>
              <a:t> culture de </a:t>
            </a:r>
            <a:r>
              <a:rPr lang="en-US" baseline="0" dirty="0" err="1" smtClean="0"/>
              <a:t>l’innovation</a:t>
            </a:r>
            <a:r>
              <a:rPr lang="en-US" baseline="0" dirty="0" smtClean="0"/>
              <a:t> et de </a:t>
            </a:r>
            <a:r>
              <a:rPr lang="en-US" baseline="0" dirty="0" err="1" smtClean="0"/>
              <a:t>l’amélioration</a:t>
            </a:r>
            <a:r>
              <a:rPr lang="en-US" baseline="0" dirty="0" smtClean="0"/>
              <a:t> continue à </a:t>
            </a:r>
            <a:r>
              <a:rPr lang="en-US" baseline="0" dirty="0" err="1" smtClean="0"/>
              <a:t>l’échèlle</a:t>
            </a:r>
            <a:r>
              <a:rPr lang="en-US" baseline="0" dirty="0" smtClean="0"/>
              <a:t> de </a:t>
            </a:r>
            <a:r>
              <a:rPr lang="en-US" baseline="0" dirty="0" err="1" smtClean="0"/>
              <a:t>l’organisation</a:t>
            </a:r>
            <a:r>
              <a:rPr lang="en-US" baseline="0" dirty="0" smtClean="0"/>
              <a:t>. Un </a:t>
            </a:r>
            <a:r>
              <a:rPr lang="en-US" baseline="0" dirty="0" err="1" smtClean="0"/>
              <a:t>vecteur</a:t>
            </a:r>
            <a:r>
              <a:rPr lang="en-US" baseline="0" dirty="0" smtClean="0"/>
              <a:t> de </a:t>
            </a:r>
            <a:r>
              <a:rPr lang="en-US" baseline="0" dirty="0" err="1" smtClean="0"/>
              <a:t>changement</a:t>
            </a:r>
            <a:r>
              <a:rPr lang="en-US" baseline="0" dirty="0" smtClean="0"/>
              <a:t> à explorer à et </a:t>
            </a:r>
            <a:r>
              <a:rPr lang="en-US" baseline="0" dirty="0" err="1" smtClean="0"/>
              <a:t>déployer</a:t>
            </a:r>
            <a:r>
              <a:rPr lang="en-US" baseline="0" dirty="0" smtClean="0"/>
              <a:t>.</a:t>
            </a:r>
          </a:p>
          <a:p>
            <a:pPr marL="228600" indent="-228600">
              <a:buFont typeface="+mj-lt"/>
              <a:buAutoNum type="arabicPeriod"/>
            </a:pPr>
            <a:endParaRPr lang="en-US" baseline="0" dirty="0" smtClean="0"/>
          </a:p>
          <a:p>
            <a:pPr marL="228600" indent="-228600">
              <a:buFont typeface="+mj-lt"/>
              <a:buAutoNum type="arabicPeriod" startAt="3"/>
            </a:pPr>
            <a:r>
              <a:rPr lang="en-US" baseline="0" dirty="0" err="1" smtClean="0"/>
              <a:t>Une</a:t>
            </a:r>
            <a:r>
              <a:rPr lang="en-US" baseline="0" dirty="0" smtClean="0"/>
              <a:t> force chez HQ qui a </a:t>
            </a:r>
            <a:r>
              <a:rPr lang="en-US" baseline="0" dirty="0" err="1" smtClean="0"/>
              <a:t>su</a:t>
            </a:r>
            <a:r>
              <a:rPr lang="en-US" baseline="0" dirty="0" smtClean="0"/>
              <a:t> </a:t>
            </a:r>
            <a:r>
              <a:rPr lang="en-US" baseline="0" dirty="0" err="1" smtClean="0"/>
              <a:t>trouver</a:t>
            </a:r>
            <a:r>
              <a:rPr lang="en-US" baseline="0" dirty="0" smtClean="0"/>
              <a:t> un bel </a:t>
            </a:r>
            <a:r>
              <a:rPr lang="en-US" baseline="0" dirty="0" err="1" smtClean="0"/>
              <a:t>équilibre</a:t>
            </a:r>
            <a:r>
              <a:rPr lang="en-US" baseline="0" dirty="0" smtClean="0"/>
              <a:t> entre </a:t>
            </a:r>
            <a:r>
              <a:rPr lang="en-US" baseline="0" dirty="0" err="1" smtClean="0"/>
              <a:t>autonomie</a:t>
            </a:r>
            <a:r>
              <a:rPr lang="en-US" baseline="0" dirty="0" smtClean="0"/>
              <a:t> et </a:t>
            </a:r>
            <a:r>
              <a:rPr lang="en-US" baseline="0" dirty="0" err="1" smtClean="0"/>
              <a:t>contrôle</a:t>
            </a:r>
            <a:r>
              <a:rPr lang="en-US" baseline="0" dirty="0" smtClean="0"/>
              <a:t>.</a:t>
            </a:r>
          </a:p>
          <a:p>
            <a:pPr marL="457200" lvl="1" indent="0">
              <a:buFont typeface="+mj-lt"/>
              <a:buNone/>
            </a:pPr>
            <a:r>
              <a:rPr lang="en-US" baseline="0" dirty="0" smtClean="0"/>
              <a:t> </a:t>
            </a:r>
            <a:r>
              <a:rPr lang="en-US" baseline="0" dirty="0" err="1" smtClean="0"/>
              <a:t>Rester</a:t>
            </a:r>
            <a:r>
              <a:rPr lang="en-US" baseline="0" dirty="0" smtClean="0"/>
              <a:t> </a:t>
            </a:r>
            <a:r>
              <a:rPr lang="en-US" baseline="0" dirty="0" err="1" smtClean="0"/>
              <a:t>focaliser</a:t>
            </a:r>
            <a:r>
              <a:rPr lang="en-US" baseline="0" dirty="0" smtClean="0"/>
              <a:t> sur les </a:t>
            </a:r>
            <a:r>
              <a:rPr lang="en-US" baseline="0" dirty="0" err="1" smtClean="0"/>
              <a:t>besoins</a:t>
            </a:r>
            <a:r>
              <a:rPr lang="en-US" baseline="0" dirty="0" smtClean="0"/>
              <a:t> des participants, faire </a:t>
            </a:r>
            <a:r>
              <a:rPr lang="en-US" baseline="0" dirty="0" err="1" smtClean="0"/>
              <a:t>valoir</a:t>
            </a:r>
            <a:r>
              <a:rPr lang="en-US" baseline="0" dirty="0" smtClean="0"/>
              <a:t> les </a:t>
            </a:r>
            <a:r>
              <a:rPr lang="en-US" baseline="0" dirty="0" err="1" smtClean="0"/>
              <a:t>besoins</a:t>
            </a:r>
            <a:r>
              <a:rPr lang="en-US" baseline="0" dirty="0" smtClean="0"/>
              <a:t> de </a:t>
            </a:r>
            <a:r>
              <a:rPr lang="en-US" baseline="0" dirty="0" err="1" smtClean="0"/>
              <a:t>partage</a:t>
            </a:r>
            <a:r>
              <a:rPr lang="en-US" baseline="0" dirty="0" smtClean="0"/>
              <a:t> du moment pour </a:t>
            </a:r>
            <a:r>
              <a:rPr lang="en-US" baseline="0" dirty="0" err="1" smtClean="0"/>
              <a:t>favoriser</a:t>
            </a:r>
            <a:r>
              <a:rPr lang="en-US" baseline="0" dirty="0" smtClean="0"/>
              <a:t> </a:t>
            </a:r>
            <a:r>
              <a:rPr lang="en-US" baseline="0" dirty="0" err="1" smtClean="0"/>
              <a:t>l’idéation</a:t>
            </a:r>
            <a:r>
              <a:rPr lang="en-US" baseline="0" dirty="0" smtClean="0"/>
              <a:t> et la </a:t>
            </a:r>
            <a:r>
              <a:rPr lang="en-US" baseline="0" dirty="0" err="1" smtClean="0"/>
              <a:t>capitalisation</a:t>
            </a:r>
            <a:r>
              <a:rPr lang="en-US" baseline="0" dirty="0" smtClean="0"/>
              <a:t> des </a:t>
            </a:r>
            <a:r>
              <a:rPr lang="en-US" baseline="0" dirty="0" err="1" smtClean="0"/>
              <a:t>connaissances</a:t>
            </a:r>
            <a:r>
              <a:rPr lang="en-US" baseline="0" dirty="0" smtClean="0"/>
              <a:t> (</a:t>
            </a:r>
            <a:r>
              <a:rPr lang="en-US" baseline="0" dirty="0" err="1" smtClean="0"/>
              <a:t>flexibilité</a:t>
            </a:r>
            <a:r>
              <a:rPr lang="en-US" baseline="0" dirty="0" smtClean="0"/>
              <a:t> </a:t>
            </a:r>
            <a:r>
              <a:rPr lang="en-US" baseline="0" dirty="0" err="1" smtClean="0"/>
              <a:t>dans</a:t>
            </a:r>
            <a:r>
              <a:rPr lang="en-US" baseline="0" dirty="0" smtClean="0"/>
              <a:t> </a:t>
            </a:r>
            <a:r>
              <a:rPr lang="en-US" baseline="0" dirty="0" err="1" smtClean="0"/>
              <a:t>l’animation</a:t>
            </a:r>
            <a:r>
              <a:rPr lang="en-US" baseline="0" dirty="0" smtClean="0"/>
              <a:t>).Structurer </a:t>
            </a:r>
            <a:r>
              <a:rPr lang="en-US" baseline="0" dirty="0" err="1" smtClean="0"/>
              <a:t>autour</a:t>
            </a:r>
            <a:r>
              <a:rPr lang="en-US" baseline="0" dirty="0" smtClean="0"/>
              <a:t> des </a:t>
            </a:r>
            <a:r>
              <a:rPr lang="en-US" baseline="0" dirty="0" err="1" smtClean="0"/>
              <a:t>expertises</a:t>
            </a:r>
            <a:r>
              <a:rPr lang="en-US" baseline="0" dirty="0" smtClean="0"/>
              <a:t> </a:t>
            </a:r>
            <a:r>
              <a:rPr lang="en-US" baseline="0" dirty="0" err="1" smtClean="0"/>
              <a:t>plutôt</a:t>
            </a:r>
            <a:r>
              <a:rPr lang="en-US" baseline="0" dirty="0" smtClean="0"/>
              <a:t> </a:t>
            </a:r>
            <a:r>
              <a:rPr lang="en-US" baseline="0" dirty="0" err="1" smtClean="0"/>
              <a:t>qu’autour</a:t>
            </a:r>
            <a:r>
              <a:rPr lang="en-US" baseline="0" dirty="0" smtClean="0"/>
              <a:t> des </a:t>
            </a:r>
            <a:r>
              <a:rPr lang="en-US" baseline="0" dirty="0" err="1" smtClean="0"/>
              <a:t>fonctions</a:t>
            </a:r>
            <a:r>
              <a:rPr lang="en-US" baseline="0" dirty="0" smtClean="0"/>
              <a:t>, </a:t>
            </a:r>
            <a:r>
              <a:rPr lang="en-US" baseline="0" dirty="0" err="1" smtClean="0"/>
              <a:t>titres</a:t>
            </a:r>
            <a:r>
              <a:rPr lang="en-US" baseline="0" dirty="0" smtClean="0"/>
              <a:t>, </a:t>
            </a:r>
            <a:r>
              <a:rPr lang="en-US" baseline="0" dirty="0" err="1" smtClean="0"/>
              <a:t>gérances</a:t>
            </a:r>
            <a:r>
              <a:rPr lang="en-US" baseline="0" dirty="0" smtClean="0"/>
              <a:t>. </a:t>
            </a:r>
          </a:p>
          <a:p>
            <a:pPr marL="228600" indent="-228600">
              <a:buFont typeface="+mj-lt"/>
              <a:buAutoNum type="arabicPeriod"/>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01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265">
              <a:defRPr/>
            </a:pPr>
            <a:r>
              <a:rPr lang="fr-FR"/>
              <a:t>The </a:t>
            </a:r>
            <a:r>
              <a:rPr lang="fr-FR" err="1"/>
              <a:t>knowledge</a:t>
            </a:r>
            <a:r>
              <a:rPr lang="fr-FR"/>
              <a:t> capture </a:t>
            </a:r>
            <a:r>
              <a:rPr lang="fr-FR" err="1"/>
              <a:t>methodology</a:t>
            </a:r>
            <a:r>
              <a:rPr lang="fr-FR"/>
              <a:t> has to </a:t>
            </a:r>
            <a:r>
              <a:rPr lang="fr-FR" err="1"/>
              <a:t>consider</a:t>
            </a:r>
            <a:r>
              <a:rPr lang="fr-FR"/>
              <a:t> </a:t>
            </a:r>
            <a:r>
              <a:rPr lang="fr-FR" err="1"/>
              <a:t>this</a:t>
            </a:r>
            <a:r>
              <a:rPr lang="fr-FR"/>
              <a:t> cultural aspect in the </a:t>
            </a:r>
            <a:r>
              <a:rPr lang="fr-FR" err="1"/>
              <a:t>interpretation</a:t>
            </a:r>
            <a:r>
              <a:rPr lang="fr-FR"/>
              <a:t> of </a:t>
            </a:r>
            <a:r>
              <a:rPr lang="fr-FR" err="1"/>
              <a:t>empirical</a:t>
            </a:r>
            <a:r>
              <a:rPr lang="fr-FR"/>
              <a:t> </a:t>
            </a:r>
            <a:r>
              <a:rPr lang="fr-FR" err="1"/>
              <a:t>knowledge</a:t>
            </a:r>
            <a:r>
              <a:rPr lang="fr-FR"/>
              <a:t>. The </a:t>
            </a:r>
            <a:r>
              <a:rPr lang="fr-FR" err="1"/>
              <a:t>selection</a:t>
            </a:r>
            <a:r>
              <a:rPr lang="fr-FR"/>
              <a:t> of the </a:t>
            </a:r>
            <a:r>
              <a:rPr lang="fr-FR" err="1"/>
              <a:t>empirical</a:t>
            </a:r>
            <a:r>
              <a:rPr lang="fr-FR"/>
              <a:t> </a:t>
            </a:r>
            <a:r>
              <a:rPr lang="fr-FR" err="1"/>
              <a:t>knowledge</a:t>
            </a:r>
            <a:r>
              <a:rPr lang="fr-FR"/>
              <a:t> topics for the capture </a:t>
            </a:r>
            <a:r>
              <a:rPr lang="fr-FR" err="1"/>
              <a:t>event</a:t>
            </a:r>
            <a:r>
              <a:rPr lang="fr-FR"/>
              <a:t> has to </a:t>
            </a:r>
            <a:r>
              <a:rPr lang="fr-FR" err="1"/>
              <a:t>take</a:t>
            </a:r>
            <a:r>
              <a:rPr lang="fr-FR"/>
              <a:t> </a:t>
            </a:r>
            <a:r>
              <a:rPr lang="fr-FR" err="1"/>
              <a:t>into</a:t>
            </a:r>
            <a:r>
              <a:rPr lang="fr-FR"/>
              <a:t> </a:t>
            </a:r>
            <a:r>
              <a:rPr lang="fr-FR" err="1"/>
              <a:t>account</a:t>
            </a:r>
            <a:r>
              <a:rPr lang="fr-FR"/>
              <a:t> not </a:t>
            </a:r>
            <a:r>
              <a:rPr lang="fr-FR" err="1"/>
              <a:t>only</a:t>
            </a:r>
            <a:r>
              <a:rPr lang="fr-FR"/>
              <a:t> the dimensions of </a:t>
            </a:r>
            <a:r>
              <a:rPr lang="fr-FR" err="1"/>
              <a:t>projects</a:t>
            </a:r>
            <a:r>
              <a:rPr lang="fr-FR"/>
              <a:t> and </a:t>
            </a:r>
            <a:r>
              <a:rPr lang="fr-FR" err="1"/>
              <a:t>collaborators</a:t>
            </a:r>
            <a:r>
              <a:rPr lang="fr-FR"/>
              <a:t> but </a:t>
            </a:r>
            <a:r>
              <a:rPr lang="fr-FR" err="1"/>
              <a:t>also</a:t>
            </a:r>
            <a:r>
              <a:rPr lang="fr-FR"/>
              <a:t> the perspectives of culture and nation. </a:t>
            </a:r>
          </a:p>
          <a:p>
            <a:endParaRPr lang="en-CA"/>
          </a:p>
        </p:txBody>
      </p:sp>
      <p:sp>
        <p:nvSpPr>
          <p:cNvPr id="4" name="Espace réservé du numéro de diapositive 3"/>
          <p:cNvSpPr>
            <a:spLocks noGrp="1"/>
          </p:cNvSpPr>
          <p:nvPr>
            <p:ph type="sldNum" sz="quarter" idx="10"/>
          </p:nvPr>
        </p:nvSpPr>
        <p:spPr/>
        <p:txBody>
          <a:bodyPr/>
          <a:lstStyle/>
          <a:p>
            <a:fld id="{3A2B462A-BDC4-8942-8533-CB3039FDD5A2}"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212844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t>
            </a:r>
            <a:r>
              <a:rPr lang="fr-FR" dirty="0" err="1" smtClean="0"/>
              <a:t>Kezbom</a:t>
            </a:r>
            <a:r>
              <a:rPr lang="fr-FR" dirty="0" smtClean="0"/>
              <a:t>, Schilling et Edward, 1989).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n’est donc pas anodin que l’acquisition de connaissances soit une des habiletés clés des chefs de projet et des gestionnaires de programme.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75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9FC1BB03-72C2-2E45-B948-6DD7DE414363}" type="slidenum">
              <a:rPr lang="en-CA" smtClean="0"/>
              <a:t>9</a:t>
            </a:fld>
            <a:endParaRPr lang="en-CA"/>
          </a:p>
        </p:txBody>
      </p:sp>
    </p:spTree>
    <p:extLst>
      <p:ext uri="{BB962C8B-B14F-4D97-AF65-F5344CB8AC3E}">
        <p14:creationId xmlns:p14="http://schemas.microsoft.com/office/powerpoint/2010/main" val="26665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 Contrairement aux organisations permanentes, les organisations par projet manquent de mécanismes naturels d’apprentissage. » (Linder et Wald, 2011, p.2).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45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763D446-728D-4F7C-83A3-5B8260270386}" type="datetimeFigureOut">
              <a:rPr lang="fr-FR" smtClean="0"/>
              <a:t>21-03-08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F8B4C4-A1DD-42C4-BC41-14771894BBC0}" type="slidenum">
              <a:rPr lang="fr-FR" smtClean="0"/>
              <a:t>‹#›</a:t>
            </a:fld>
            <a:endParaRPr lang="fr-F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4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63D446-728D-4F7C-83A3-5B8260270386}" type="datetimeFigureOut">
              <a:rPr lang="fr-FR" smtClean="0"/>
              <a:t>21-03-08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F8B4C4-A1DD-42C4-BC41-14771894BBC0}" type="slidenum">
              <a:rPr lang="fr-FR" smtClean="0"/>
              <a:t>‹#›</a:t>
            </a:fld>
            <a:endParaRPr lang="fr-FR"/>
          </a:p>
        </p:txBody>
      </p:sp>
    </p:spTree>
    <p:extLst>
      <p:ext uri="{BB962C8B-B14F-4D97-AF65-F5344CB8AC3E}">
        <p14:creationId xmlns:p14="http://schemas.microsoft.com/office/powerpoint/2010/main" val="161292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63D446-728D-4F7C-83A3-5B8260270386}" type="datetimeFigureOut">
              <a:rPr lang="fr-FR" smtClean="0"/>
              <a:t>21-03-08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F8B4C4-A1DD-42C4-BC41-14771894BBC0}" type="slidenum">
              <a:rPr lang="fr-FR" smtClean="0"/>
              <a:t>‹#›</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350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969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13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63D446-728D-4F7C-83A3-5B8260270386}" type="datetimeFigureOut">
              <a:rPr lang="fr-FR" smtClean="0"/>
              <a:t>21-03-08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F8B4C4-A1DD-42C4-BC41-14771894BBC0}" type="slidenum">
              <a:rPr lang="fr-FR" smtClean="0"/>
              <a:t>‹#›</a:t>
            </a:fld>
            <a:endParaRPr lang="fr-FR"/>
          </a:p>
        </p:txBody>
      </p:sp>
    </p:spTree>
    <p:extLst>
      <p:ext uri="{BB962C8B-B14F-4D97-AF65-F5344CB8AC3E}">
        <p14:creationId xmlns:p14="http://schemas.microsoft.com/office/powerpoint/2010/main" val="232454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63D446-728D-4F7C-83A3-5B8260270386}" type="datetimeFigureOut">
              <a:rPr lang="fr-FR" smtClean="0"/>
              <a:t>21-03-08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5F8B4C4-A1DD-42C4-BC41-14771894BBC0}" type="slidenum">
              <a:rPr lang="fr-FR" smtClean="0"/>
              <a:t>‹#›</a:t>
            </a:fld>
            <a:endParaRPr lang="fr-FR"/>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07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63D446-728D-4F7C-83A3-5B8260270386}" type="datetimeFigureOut">
              <a:rPr lang="fr-FR" smtClean="0"/>
              <a:t>21-03-08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F8B4C4-A1DD-42C4-BC41-14771894BBC0}" type="slidenum">
              <a:rPr lang="fr-FR" smtClean="0"/>
              <a:t>‹#›</a:t>
            </a:fld>
            <a:endParaRPr lang="fr-FR"/>
          </a:p>
        </p:txBody>
      </p:sp>
    </p:spTree>
    <p:extLst>
      <p:ext uri="{BB962C8B-B14F-4D97-AF65-F5344CB8AC3E}">
        <p14:creationId xmlns:p14="http://schemas.microsoft.com/office/powerpoint/2010/main" val="300528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63D446-728D-4F7C-83A3-5B8260270386}" type="datetimeFigureOut">
              <a:rPr lang="fr-FR" smtClean="0"/>
              <a:t>21-03-08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5F8B4C4-A1DD-42C4-BC41-14771894BBC0}" type="slidenum">
              <a:rPr lang="fr-FR" smtClean="0"/>
              <a:t>‹#›</a:t>
            </a:fld>
            <a:endParaRPr lang="fr-FR"/>
          </a:p>
        </p:txBody>
      </p:sp>
    </p:spTree>
    <p:extLst>
      <p:ext uri="{BB962C8B-B14F-4D97-AF65-F5344CB8AC3E}">
        <p14:creationId xmlns:p14="http://schemas.microsoft.com/office/powerpoint/2010/main" val="18612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63D446-728D-4F7C-83A3-5B8260270386}" type="datetimeFigureOut">
              <a:rPr lang="fr-FR" smtClean="0"/>
              <a:t>21-03-08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5F8B4C4-A1DD-42C4-BC41-14771894BBC0}" type="slidenum">
              <a:rPr lang="fr-FR" smtClean="0"/>
              <a:t>‹#›</a:t>
            </a:fld>
            <a:endParaRPr lang="fr-FR"/>
          </a:p>
        </p:txBody>
      </p:sp>
    </p:spTree>
    <p:extLst>
      <p:ext uri="{BB962C8B-B14F-4D97-AF65-F5344CB8AC3E}">
        <p14:creationId xmlns:p14="http://schemas.microsoft.com/office/powerpoint/2010/main" val="99810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3D446-728D-4F7C-83A3-5B8260270386}" type="datetimeFigureOut">
              <a:rPr lang="fr-FR" smtClean="0"/>
              <a:t>21-03-08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5F8B4C4-A1DD-42C4-BC41-14771894BBC0}" type="slidenum">
              <a:rPr lang="fr-FR" smtClean="0"/>
              <a:t>‹#›</a:t>
            </a:fld>
            <a:endParaRPr lang="fr-FR"/>
          </a:p>
        </p:txBody>
      </p:sp>
    </p:spTree>
    <p:extLst>
      <p:ext uri="{BB962C8B-B14F-4D97-AF65-F5344CB8AC3E}">
        <p14:creationId xmlns:p14="http://schemas.microsoft.com/office/powerpoint/2010/main" val="137560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63D446-728D-4F7C-83A3-5B8260270386}" type="datetimeFigureOut">
              <a:rPr lang="fr-FR" smtClean="0"/>
              <a:t>21-03-08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F8B4C4-A1DD-42C4-BC41-14771894BBC0}" type="slidenum">
              <a:rPr lang="fr-FR" smtClean="0"/>
              <a:t>‹#›</a:t>
            </a:fld>
            <a:endParaRPr lang="fr-FR"/>
          </a:p>
        </p:txBody>
      </p:sp>
    </p:spTree>
    <p:extLst>
      <p:ext uri="{BB962C8B-B14F-4D97-AF65-F5344CB8AC3E}">
        <p14:creationId xmlns:p14="http://schemas.microsoft.com/office/powerpoint/2010/main" val="292320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63D446-728D-4F7C-83A3-5B8260270386}" type="datetimeFigureOut">
              <a:rPr lang="fr-FR" smtClean="0"/>
              <a:t>21-03-08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5F8B4C4-A1DD-42C4-BC41-14771894BBC0}" type="slidenum">
              <a:rPr lang="fr-FR" smtClean="0"/>
              <a:t>‹#›</a:t>
            </a:fld>
            <a:endParaRPr lang="fr-FR"/>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5495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763D446-728D-4F7C-83A3-5B8260270386}" type="datetimeFigureOut">
              <a:rPr lang="fr-FR" smtClean="0"/>
              <a:t>21-03-08</a:t>
            </a:fld>
            <a:endParaRPr lang="fr-F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5F8B4C4-A1DD-42C4-BC41-14771894BBC0}" type="slidenum">
              <a:rPr lang="fr-FR" smtClean="0"/>
              <a:t>‹#›</a:t>
            </a:fld>
            <a:endParaRPr lang="fr-F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17363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8.png"/><Relationship Id="rId5" Type="http://schemas.openxmlformats.org/officeDocument/2006/relationships/image" Target="../media/image15.png"/><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8.png"/><Relationship Id="rId1" Type="http://schemas.openxmlformats.org/officeDocument/2006/relationships/tags" Target="../tags/tag6.x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7.xml"/><Relationship Id="rId3"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8.png"/><Relationship Id="rId1" Type="http://schemas.openxmlformats.org/officeDocument/2006/relationships/tags" Target="../tags/tag8.x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3"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4.wdp"/><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3" Type="http://schemas.openxmlformats.org/officeDocument/2006/relationships/tags" Target="../tags/tag21.xml"/><Relationship Id="rId14" Type="http://schemas.openxmlformats.org/officeDocument/2006/relationships/tags" Target="../tags/tag22.xml"/><Relationship Id="rId15" Type="http://schemas.openxmlformats.org/officeDocument/2006/relationships/tags" Target="../tags/tag23.xml"/><Relationship Id="rId16" Type="http://schemas.openxmlformats.org/officeDocument/2006/relationships/tags" Target="../tags/tag24.xml"/><Relationship Id="rId17" Type="http://schemas.openxmlformats.org/officeDocument/2006/relationships/tags" Target="../tags/tag25.xml"/><Relationship Id="rId18" Type="http://schemas.openxmlformats.org/officeDocument/2006/relationships/tags" Target="../tags/tag26.xml"/><Relationship Id="rId19" Type="http://schemas.openxmlformats.org/officeDocument/2006/relationships/tags" Target="../tags/tag27.xml"/><Relationship Id="rId50" Type="http://schemas.openxmlformats.org/officeDocument/2006/relationships/tags" Target="../tags/tag58.xml"/><Relationship Id="rId51" Type="http://schemas.openxmlformats.org/officeDocument/2006/relationships/tags" Target="../tags/tag59.xml"/><Relationship Id="rId52" Type="http://schemas.openxmlformats.org/officeDocument/2006/relationships/slideLayout" Target="../slideLayouts/slideLayout7.xml"/><Relationship Id="rId53" Type="http://schemas.openxmlformats.org/officeDocument/2006/relationships/notesSlide" Target="../notesSlides/notesSlide19.xml"/><Relationship Id="rId54" Type="http://schemas.openxmlformats.org/officeDocument/2006/relationships/image" Target="../media/image8.png"/><Relationship Id="rId40" Type="http://schemas.openxmlformats.org/officeDocument/2006/relationships/tags" Target="../tags/tag48.xml"/><Relationship Id="rId41" Type="http://schemas.openxmlformats.org/officeDocument/2006/relationships/tags" Target="../tags/tag49.xml"/><Relationship Id="rId42" Type="http://schemas.openxmlformats.org/officeDocument/2006/relationships/tags" Target="../tags/tag50.xml"/><Relationship Id="rId43" Type="http://schemas.openxmlformats.org/officeDocument/2006/relationships/tags" Target="../tags/tag51.xml"/><Relationship Id="rId44" Type="http://schemas.openxmlformats.org/officeDocument/2006/relationships/tags" Target="../tags/tag52.xml"/><Relationship Id="rId45" Type="http://schemas.openxmlformats.org/officeDocument/2006/relationships/tags" Target="../tags/tag53.xml"/><Relationship Id="rId46" Type="http://schemas.openxmlformats.org/officeDocument/2006/relationships/tags" Target="../tags/tag54.xml"/><Relationship Id="rId47" Type="http://schemas.openxmlformats.org/officeDocument/2006/relationships/tags" Target="../tags/tag55.xml"/><Relationship Id="rId48" Type="http://schemas.openxmlformats.org/officeDocument/2006/relationships/tags" Target="../tags/tag56.xml"/><Relationship Id="rId49" Type="http://schemas.openxmlformats.org/officeDocument/2006/relationships/tags" Target="../tags/tag57.xml"/><Relationship Id="rId1" Type="http://schemas.openxmlformats.org/officeDocument/2006/relationships/tags" Target="../tags/tag9.xml"/><Relationship Id="rId2" Type="http://schemas.openxmlformats.org/officeDocument/2006/relationships/tags" Target="../tags/tag10.xml"/><Relationship Id="rId3" Type="http://schemas.openxmlformats.org/officeDocument/2006/relationships/tags" Target="../tags/tag11.xml"/><Relationship Id="rId4" Type="http://schemas.openxmlformats.org/officeDocument/2006/relationships/tags" Target="../tags/tag12.xml"/><Relationship Id="rId5" Type="http://schemas.openxmlformats.org/officeDocument/2006/relationships/tags" Target="../tags/tag13.xml"/><Relationship Id="rId6" Type="http://schemas.openxmlformats.org/officeDocument/2006/relationships/tags" Target="../tags/tag14.xml"/><Relationship Id="rId7" Type="http://schemas.openxmlformats.org/officeDocument/2006/relationships/tags" Target="../tags/tag15.xml"/><Relationship Id="rId8" Type="http://schemas.openxmlformats.org/officeDocument/2006/relationships/tags" Target="../tags/tag16.xml"/><Relationship Id="rId9" Type="http://schemas.openxmlformats.org/officeDocument/2006/relationships/tags" Target="../tags/tag17.xml"/><Relationship Id="rId30" Type="http://schemas.openxmlformats.org/officeDocument/2006/relationships/tags" Target="../tags/tag38.xml"/><Relationship Id="rId31" Type="http://schemas.openxmlformats.org/officeDocument/2006/relationships/tags" Target="../tags/tag39.xml"/><Relationship Id="rId32" Type="http://schemas.openxmlformats.org/officeDocument/2006/relationships/tags" Target="../tags/tag40.xml"/><Relationship Id="rId33" Type="http://schemas.openxmlformats.org/officeDocument/2006/relationships/tags" Target="../tags/tag41.xml"/><Relationship Id="rId34" Type="http://schemas.openxmlformats.org/officeDocument/2006/relationships/tags" Target="../tags/tag42.xml"/><Relationship Id="rId35" Type="http://schemas.openxmlformats.org/officeDocument/2006/relationships/tags" Target="../tags/tag43.xml"/><Relationship Id="rId36" Type="http://schemas.openxmlformats.org/officeDocument/2006/relationships/tags" Target="../tags/tag44.xml"/><Relationship Id="rId37" Type="http://schemas.openxmlformats.org/officeDocument/2006/relationships/tags" Target="../tags/tag45.xml"/><Relationship Id="rId38" Type="http://schemas.openxmlformats.org/officeDocument/2006/relationships/tags" Target="../tags/tag46.xml"/><Relationship Id="rId39" Type="http://schemas.openxmlformats.org/officeDocument/2006/relationships/tags" Target="../tags/tag47.xml"/><Relationship Id="rId20" Type="http://schemas.openxmlformats.org/officeDocument/2006/relationships/tags" Target="../tags/tag28.xml"/><Relationship Id="rId21" Type="http://schemas.openxmlformats.org/officeDocument/2006/relationships/tags" Target="../tags/tag29.xml"/><Relationship Id="rId22" Type="http://schemas.openxmlformats.org/officeDocument/2006/relationships/tags" Target="../tags/tag30.xml"/><Relationship Id="rId23" Type="http://schemas.openxmlformats.org/officeDocument/2006/relationships/tags" Target="../tags/tag31.xml"/><Relationship Id="rId24" Type="http://schemas.openxmlformats.org/officeDocument/2006/relationships/tags" Target="../tags/tag32.xml"/><Relationship Id="rId25" Type="http://schemas.openxmlformats.org/officeDocument/2006/relationships/tags" Target="../tags/tag33.xml"/><Relationship Id="rId26" Type="http://schemas.openxmlformats.org/officeDocument/2006/relationships/tags" Target="../tags/tag34.xml"/><Relationship Id="rId27" Type="http://schemas.openxmlformats.org/officeDocument/2006/relationships/tags" Target="../tags/tag35.xml"/><Relationship Id="rId28" Type="http://schemas.openxmlformats.org/officeDocument/2006/relationships/tags" Target="../tags/tag36.xml"/><Relationship Id="rId29" Type="http://schemas.openxmlformats.org/officeDocument/2006/relationships/tags" Target="../tags/tag37.xml"/><Relationship Id="rId10" Type="http://schemas.openxmlformats.org/officeDocument/2006/relationships/tags" Target="../tags/tag18.xml"/><Relationship Id="rId11" Type="http://schemas.openxmlformats.org/officeDocument/2006/relationships/tags" Target="../tags/tag19.xml"/><Relationship Id="rId12"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8.png"/><Relationship Id="rId1" Type="http://schemas.openxmlformats.org/officeDocument/2006/relationships/tags" Target="../tags/tag60.x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8.png"/><Relationship Id="rId1" Type="http://schemas.openxmlformats.org/officeDocument/2006/relationships/tags" Target="../tags/tag61.x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1" Type="http://schemas.openxmlformats.org/officeDocument/2006/relationships/tags" Target="../tags/tag72.xml"/><Relationship Id="rId12" Type="http://schemas.openxmlformats.org/officeDocument/2006/relationships/tags" Target="../tags/tag73.xml"/><Relationship Id="rId13" Type="http://schemas.openxmlformats.org/officeDocument/2006/relationships/slideLayout" Target="../slideLayouts/slideLayout7.xml"/><Relationship Id="rId14" Type="http://schemas.openxmlformats.org/officeDocument/2006/relationships/notesSlide" Target="../notesSlides/notesSlide24.xml"/><Relationship Id="rId15" Type="http://schemas.openxmlformats.org/officeDocument/2006/relationships/image" Target="../media/image8.png"/><Relationship Id="rId16" Type="http://schemas.openxmlformats.org/officeDocument/2006/relationships/image" Target="../media/image21.png"/><Relationship Id="rId1" Type="http://schemas.openxmlformats.org/officeDocument/2006/relationships/tags" Target="../tags/tag62.xml"/><Relationship Id="rId2" Type="http://schemas.openxmlformats.org/officeDocument/2006/relationships/tags" Target="../tags/tag63.xml"/><Relationship Id="rId3" Type="http://schemas.openxmlformats.org/officeDocument/2006/relationships/tags" Target="../tags/tag64.xml"/><Relationship Id="rId4" Type="http://schemas.openxmlformats.org/officeDocument/2006/relationships/tags" Target="../tags/tag65.xml"/><Relationship Id="rId5" Type="http://schemas.openxmlformats.org/officeDocument/2006/relationships/tags" Target="../tags/tag66.xml"/><Relationship Id="rId6" Type="http://schemas.openxmlformats.org/officeDocument/2006/relationships/tags" Target="../tags/tag67.xml"/><Relationship Id="rId7" Type="http://schemas.openxmlformats.org/officeDocument/2006/relationships/tags" Target="../tags/tag68.xml"/><Relationship Id="rId8" Type="http://schemas.openxmlformats.org/officeDocument/2006/relationships/tags" Target="../tags/tag69.xml"/><Relationship Id="rId9" Type="http://schemas.openxmlformats.org/officeDocument/2006/relationships/tags" Target="../tags/tag70.xml"/><Relationship Id="rId10" Type="http://schemas.openxmlformats.org/officeDocument/2006/relationships/tags" Target="../tags/tag71.xml"/></Relationships>
</file>

<file path=ppt/slides/_rels/slide27.xml.rels><?xml version="1.0" encoding="UTF-8" standalone="yes"?>
<Relationships xmlns="http://schemas.openxmlformats.org/package/2006/relationships"><Relationship Id="rId11" Type="http://schemas.openxmlformats.org/officeDocument/2006/relationships/tags" Target="../tags/tag84.xml"/><Relationship Id="rId12" Type="http://schemas.openxmlformats.org/officeDocument/2006/relationships/tags" Target="../tags/tag85.xml"/><Relationship Id="rId13" Type="http://schemas.openxmlformats.org/officeDocument/2006/relationships/slideLayout" Target="../slideLayouts/slideLayout7.xml"/><Relationship Id="rId14" Type="http://schemas.openxmlformats.org/officeDocument/2006/relationships/notesSlide" Target="../notesSlides/notesSlide25.xml"/><Relationship Id="rId15" Type="http://schemas.openxmlformats.org/officeDocument/2006/relationships/image" Target="../media/image8.png"/><Relationship Id="rId16" Type="http://schemas.openxmlformats.org/officeDocument/2006/relationships/image" Target="../media/image21.png"/><Relationship Id="rId1" Type="http://schemas.openxmlformats.org/officeDocument/2006/relationships/tags" Target="../tags/tag74.xml"/><Relationship Id="rId2" Type="http://schemas.openxmlformats.org/officeDocument/2006/relationships/tags" Target="../tags/tag75.xml"/><Relationship Id="rId3" Type="http://schemas.openxmlformats.org/officeDocument/2006/relationships/tags" Target="../tags/tag76.xml"/><Relationship Id="rId4" Type="http://schemas.openxmlformats.org/officeDocument/2006/relationships/tags" Target="../tags/tag77.xml"/><Relationship Id="rId5" Type="http://schemas.openxmlformats.org/officeDocument/2006/relationships/tags" Target="../tags/tag78.xml"/><Relationship Id="rId6" Type="http://schemas.openxmlformats.org/officeDocument/2006/relationships/tags" Target="../tags/tag79.xml"/><Relationship Id="rId7" Type="http://schemas.openxmlformats.org/officeDocument/2006/relationships/tags" Target="../tags/tag80.xml"/><Relationship Id="rId8" Type="http://schemas.openxmlformats.org/officeDocument/2006/relationships/tags" Target="../tags/tag81.xml"/><Relationship Id="rId9" Type="http://schemas.openxmlformats.org/officeDocument/2006/relationships/tags" Target="../tags/tag82.xml"/><Relationship Id="rId10" Type="http://schemas.openxmlformats.org/officeDocument/2006/relationships/tags" Target="../tags/tag83.xml"/></Relationships>
</file>

<file path=ppt/slides/_rels/slide28.xml.rels><?xml version="1.0" encoding="UTF-8" standalone="yes"?>
<Relationships xmlns="http://schemas.openxmlformats.org/package/2006/relationships"><Relationship Id="rId9" Type="http://schemas.openxmlformats.org/officeDocument/2006/relationships/tags" Target="../tags/tag94.xml"/><Relationship Id="rId20" Type="http://schemas.openxmlformats.org/officeDocument/2006/relationships/image" Target="../media/image22.png"/><Relationship Id="rId21" Type="http://schemas.openxmlformats.org/officeDocument/2006/relationships/image" Target="../media/image8.png"/><Relationship Id="rId10" Type="http://schemas.openxmlformats.org/officeDocument/2006/relationships/tags" Target="../tags/tag95.xml"/><Relationship Id="rId11" Type="http://schemas.openxmlformats.org/officeDocument/2006/relationships/tags" Target="../tags/tag96.xml"/><Relationship Id="rId12" Type="http://schemas.openxmlformats.org/officeDocument/2006/relationships/tags" Target="../tags/tag97.xml"/><Relationship Id="rId13" Type="http://schemas.openxmlformats.org/officeDocument/2006/relationships/tags" Target="../tags/tag98.xml"/><Relationship Id="rId14" Type="http://schemas.openxmlformats.org/officeDocument/2006/relationships/tags" Target="../tags/tag99.xml"/><Relationship Id="rId15" Type="http://schemas.openxmlformats.org/officeDocument/2006/relationships/tags" Target="../tags/tag100.xml"/><Relationship Id="rId16" Type="http://schemas.openxmlformats.org/officeDocument/2006/relationships/tags" Target="../tags/tag101.xml"/><Relationship Id="rId17" Type="http://schemas.openxmlformats.org/officeDocument/2006/relationships/tags" Target="../tags/tag102.xml"/><Relationship Id="rId18" Type="http://schemas.openxmlformats.org/officeDocument/2006/relationships/slideLayout" Target="../slideLayouts/slideLayout7.xml"/><Relationship Id="rId19" Type="http://schemas.openxmlformats.org/officeDocument/2006/relationships/notesSlide" Target="../notesSlides/notesSlide26.xml"/><Relationship Id="rId1" Type="http://schemas.openxmlformats.org/officeDocument/2006/relationships/tags" Target="../tags/tag86.xml"/><Relationship Id="rId2" Type="http://schemas.openxmlformats.org/officeDocument/2006/relationships/tags" Target="../tags/tag87.xml"/><Relationship Id="rId3" Type="http://schemas.openxmlformats.org/officeDocument/2006/relationships/tags" Target="../tags/tag88.xml"/><Relationship Id="rId4" Type="http://schemas.openxmlformats.org/officeDocument/2006/relationships/tags" Target="../tags/tag89.xml"/><Relationship Id="rId5" Type="http://schemas.openxmlformats.org/officeDocument/2006/relationships/tags" Target="../tags/tag90.xml"/><Relationship Id="rId6" Type="http://schemas.openxmlformats.org/officeDocument/2006/relationships/tags" Target="../tags/tag91.xml"/><Relationship Id="rId7" Type="http://schemas.openxmlformats.org/officeDocument/2006/relationships/tags" Target="../tags/tag92.xml"/><Relationship Id="rId8" Type="http://schemas.openxmlformats.org/officeDocument/2006/relationships/tags" Target="../tags/tag9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8.png"/><Relationship Id="rId1" Type="http://schemas.openxmlformats.org/officeDocument/2006/relationships/tags" Target="../tags/tag103.x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Layout" Target="../slideLayouts/slideLayout7.xml"/><Relationship Id="rId5" Type="http://schemas.openxmlformats.org/officeDocument/2006/relationships/notesSlide" Target="../notesSlides/notesSlide31.xml"/><Relationship Id="rId1" Type="http://schemas.openxmlformats.org/officeDocument/2006/relationships/tags" Target="../tags/tag104.xml"/><Relationship Id="rId2" Type="http://schemas.openxmlformats.org/officeDocument/2006/relationships/tags" Target="../tags/tag10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9" Type="http://schemas.openxmlformats.org/officeDocument/2006/relationships/tags" Target="../tags/tag115.xml"/><Relationship Id="rId20" Type="http://schemas.openxmlformats.org/officeDocument/2006/relationships/tags" Target="../tags/tag126.xml"/><Relationship Id="rId21" Type="http://schemas.openxmlformats.org/officeDocument/2006/relationships/tags" Target="../tags/tag127.xml"/><Relationship Id="rId22" Type="http://schemas.openxmlformats.org/officeDocument/2006/relationships/tags" Target="../tags/tag128.xml"/><Relationship Id="rId23" Type="http://schemas.openxmlformats.org/officeDocument/2006/relationships/tags" Target="../tags/tag129.xml"/><Relationship Id="rId24" Type="http://schemas.openxmlformats.org/officeDocument/2006/relationships/tags" Target="../tags/tag130.xml"/><Relationship Id="rId25" Type="http://schemas.openxmlformats.org/officeDocument/2006/relationships/tags" Target="../tags/tag131.xml"/><Relationship Id="rId26" Type="http://schemas.openxmlformats.org/officeDocument/2006/relationships/tags" Target="../tags/tag132.xml"/><Relationship Id="rId27" Type="http://schemas.openxmlformats.org/officeDocument/2006/relationships/tags" Target="../tags/tag133.xml"/><Relationship Id="rId28" Type="http://schemas.openxmlformats.org/officeDocument/2006/relationships/slideLayout" Target="../slideLayouts/slideLayout7.xml"/><Relationship Id="rId29" Type="http://schemas.openxmlformats.org/officeDocument/2006/relationships/notesSlide" Target="../notesSlides/notesSlide33.xml"/><Relationship Id="rId30" Type="http://schemas.openxmlformats.org/officeDocument/2006/relationships/image" Target="../media/image27.png"/><Relationship Id="rId31" Type="http://schemas.openxmlformats.org/officeDocument/2006/relationships/image" Target="../media/image8.png"/><Relationship Id="rId10" Type="http://schemas.openxmlformats.org/officeDocument/2006/relationships/tags" Target="../tags/tag116.xml"/><Relationship Id="rId11" Type="http://schemas.openxmlformats.org/officeDocument/2006/relationships/tags" Target="../tags/tag117.xml"/><Relationship Id="rId12" Type="http://schemas.openxmlformats.org/officeDocument/2006/relationships/tags" Target="../tags/tag118.xml"/><Relationship Id="rId13" Type="http://schemas.openxmlformats.org/officeDocument/2006/relationships/tags" Target="../tags/tag119.xml"/><Relationship Id="rId14" Type="http://schemas.openxmlformats.org/officeDocument/2006/relationships/tags" Target="../tags/tag120.xml"/><Relationship Id="rId15" Type="http://schemas.openxmlformats.org/officeDocument/2006/relationships/tags" Target="../tags/tag121.xml"/><Relationship Id="rId16" Type="http://schemas.openxmlformats.org/officeDocument/2006/relationships/tags" Target="../tags/tag122.xml"/><Relationship Id="rId17" Type="http://schemas.openxmlformats.org/officeDocument/2006/relationships/tags" Target="../tags/tag123.xml"/><Relationship Id="rId18" Type="http://schemas.openxmlformats.org/officeDocument/2006/relationships/tags" Target="../tags/tag124.xml"/><Relationship Id="rId19" Type="http://schemas.openxmlformats.org/officeDocument/2006/relationships/tags" Target="../tags/tag125.xml"/><Relationship Id="rId1" Type="http://schemas.openxmlformats.org/officeDocument/2006/relationships/tags" Target="../tags/tag107.xml"/><Relationship Id="rId2" Type="http://schemas.openxmlformats.org/officeDocument/2006/relationships/tags" Target="../tags/tag108.xml"/><Relationship Id="rId3" Type="http://schemas.openxmlformats.org/officeDocument/2006/relationships/tags" Target="../tags/tag109.xml"/><Relationship Id="rId4" Type="http://schemas.openxmlformats.org/officeDocument/2006/relationships/tags" Target="../tags/tag110.xml"/><Relationship Id="rId5" Type="http://schemas.openxmlformats.org/officeDocument/2006/relationships/tags" Target="../tags/tag111.xml"/><Relationship Id="rId6" Type="http://schemas.openxmlformats.org/officeDocument/2006/relationships/tags" Target="../tags/tag112.xml"/><Relationship Id="rId7" Type="http://schemas.openxmlformats.org/officeDocument/2006/relationships/tags" Target="../tags/tag113.xml"/><Relationship Id="rId8" Type="http://schemas.openxmlformats.org/officeDocument/2006/relationships/tags" Target="../tags/tag114.xml"/></Relationships>
</file>

<file path=ppt/slides/_rels/slide36.xml.rels><?xml version="1.0" encoding="UTF-8" standalone="yes"?>
<Relationships xmlns="http://schemas.openxmlformats.org/package/2006/relationships"><Relationship Id="rId3" Type="http://schemas.openxmlformats.org/officeDocument/2006/relationships/tags" Target="../tags/tag136.xml"/><Relationship Id="rId4" Type="http://schemas.openxmlformats.org/officeDocument/2006/relationships/tags" Target="../tags/tag137.xml"/><Relationship Id="rId5" Type="http://schemas.openxmlformats.org/officeDocument/2006/relationships/slideLayout" Target="../slideLayouts/slideLayout7.xml"/><Relationship Id="rId6" Type="http://schemas.openxmlformats.org/officeDocument/2006/relationships/notesSlide" Target="../notesSlides/notesSlide34.xml"/><Relationship Id="rId7" Type="http://schemas.openxmlformats.org/officeDocument/2006/relationships/image" Target="../media/image8.png"/><Relationship Id="rId1" Type="http://schemas.openxmlformats.org/officeDocument/2006/relationships/tags" Target="../tags/tag134.xml"/><Relationship Id="rId2" Type="http://schemas.openxmlformats.org/officeDocument/2006/relationships/tags" Target="../tags/tag135.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4" Type="http://schemas.microsoft.com/office/2007/relationships/hdphoto" Target="../media/hdphoto5.wdp"/><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tags" Target="../tags/tag140.xml"/><Relationship Id="rId4" Type="http://schemas.openxmlformats.org/officeDocument/2006/relationships/tags" Target="../tags/tag141.xml"/><Relationship Id="rId5" Type="http://schemas.openxmlformats.org/officeDocument/2006/relationships/slideLayout" Target="../slideLayouts/slideLayout7.xml"/><Relationship Id="rId6" Type="http://schemas.openxmlformats.org/officeDocument/2006/relationships/notesSlide" Target="../notesSlides/notesSlide37.xml"/><Relationship Id="rId7" Type="http://schemas.openxmlformats.org/officeDocument/2006/relationships/hyperlink" Target="mailto:Kuyken.kerstin@uqam.ca" TargetMode="External"/><Relationship Id="rId8" Type="http://schemas.openxmlformats.org/officeDocument/2006/relationships/hyperlink" Target="mailto:Romero-torres.alejandro@uqam.ca" TargetMode="External"/><Relationship Id="rId9" Type="http://schemas.openxmlformats.org/officeDocument/2006/relationships/hyperlink" Target="mailto:Benhallou.sonia@uqam.ca" TargetMode="External"/><Relationship Id="rId1" Type="http://schemas.openxmlformats.org/officeDocument/2006/relationships/tags" Target="../tags/tag138.xml"/><Relationship Id="rId2" Type="http://schemas.openxmlformats.org/officeDocument/2006/relationships/tags" Target="../tags/tag1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4" Type="http://schemas.microsoft.com/office/2007/relationships/hdphoto" Target="../media/hdphoto6.wdp"/><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2.wdp"/><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image" Target="../media/image8.png"/><Relationship Id="rId1" Type="http://schemas.openxmlformats.org/officeDocument/2006/relationships/tags" Target="../tags/tag142.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8.png"/><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282159" y="5172181"/>
            <a:ext cx="3909841" cy="1463040"/>
          </a:xfrm>
        </p:spPr>
        <p:txBody>
          <a:bodyPr>
            <a:noAutofit/>
          </a:bodyPr>
          <a:lstStyle/>
          <a:p>
            <a:pPr algn="ctr"/>
            <a:r>
              <a:rPr lang="fr-CA" sz="3200" dirty="0">
                <a:latin typeface="+mj-lt"/>
              </a:rPr>
              <a:t>PROJET DE RECHERCHE</a:t>
            </a:r>
            <a:br>
              <a:rPr lang="fr-CA" sz="3200" dirty="0">
                <a:latin typeface="+mj-lt"/>
              </a:rPr>
            </a:br>
            <a:endParaRPr lang="fr-FR" sz="3200" dirty="0">
              <a:latin typeface="+mj-lt"/>
            </a:endParaRPr>
          </a:p>
        </p:txBody>
      </p:sp>
      <p:sp>
        <p:nvSpPr>
          <p:cNvPr id="6" name="Subtitle 2"/>
          <p:cNvSpPr>
            <a:spLocks noGrp="1"/>
          </p:cNvSpPr>
          <p:nvPr>
            <p:ph type="title"/>
          </p:nvPr>
        </p:nvSpPr>
        <p:spPr>
          <a:xfrm>
            <a:off x="459375" y="3528082"/>
            <a:ext cx="11484360" cy="1463040"/>
          </a:xfrm>
        </p:spPr>
        <p:txBody>
          <a:bodyPr>
            <a:normAutofit/>
          </a:bodyPr>
          <a:lstStyle/>
          <a:p>
            <a:pPr algn="ctr"/>
            <a:r>
              <a:rPr lang="fr-FR" sz="2800" b="1" dirty="0"/>
              <a:t>FREINS ET LEVIERS DE LA PARTICIPATION DES MEMBRES AU SEIN DE COMMUNAUTÉS DE PRATIQUE SOUTENUES EN CONTEXTE DE GESTION DE PROJET : LE CAS D’UNE ORGANISATION </a:t>
            </a:r>
            <a:r>
              <a:rPr lang="fr-FR" sz="2800" b="1" dirty="0" smtClean="0"/>
              <a:t>PUBLIQUE. </a:t>
            </a:r>
            <a:endParaRPr lang="fr-FR" sz="2800" b="1" dirty="0"/>
          </a:p>
        </p:txBody>
      </p:sp>
      <p:pic>
        <p:nvPicPr>
          <p:cNvPr id="11" name="Image 10"/>
          <p:cNvPicPr>
            <a:picLocks noChangeAspect="1"/>
          </p:cNvPicPr>
          <p:nvPr/>
        </p:nvPicPr>
        <p:blipFill>
          <a:blip r:embed="rId3"/>
          <a:stretch>
            <a:fillRect/>
          </a:stretch>
        </p:blipFill>
        <p:spPr>
          <a:xfrm>
            <a:off x="0" y="0"/>
            <a:ext cx="12212238" cy="3201864"/>
          </a:xfrm>
          <a:prstGeom prst="rect">
            <a:avLst/>
          </a:prstGeom>
        </p:spPr>
      </p:pic>
      <p:sp>
        <p:nvSpPr>
          <p:cNvPr id="14" name="Rectangle 13"/>
          <p:cNvSpPr/>
          <p:nvPr/>
        </p:nvSpPr>
        <p:spPr>
          <a:xfrm>
            <a:off x="899749" y="5307960"/>
            <a:ext cx="6096000" cy="1477328"/>
          </a:xfrm>
          <a:prstGeom prst="rect">
            <a:avLst/>
          </a:prstGeom>
        </p:spPr>
        <p:txBody>
          <a:bodyPr>
            <a:spAutoFit/>
          </a:bodyPr>
          <a:lstStyle/>
          <a:p>
            <a:pPr algn="ctr"/>
            <a:r>
              <a:rPr lang="fr-CA" b="1" u="sng" dirty="0" smtClean="0"/>
              <a:t>Sonia </a:t>
            </a:r>
            <a:r>
              <a:rPr lang="fr-CA" b="1" u="sng" dirty="0" err="1" smtClean="0"/>
              <a:t>Benhallou</a:t>
            </a:r>
            <a:r>
              <a:rPr lang="fr-CA" b="1" u="sng" dirty="0" smtClean="0"/>
              <a:t>, </a:t>
            </a:r>
            <a:r>
              <a:rPr lang="fr-CA" b="1" u="sng" dirty="0" err="1" smtClean="0"/>
              <a:t>M.Sc</a:t>
            </a:r>
            <a:endParaRPr lang="fr-CA" b="1" u="sng" dirty="0" smtClean="0"/>
          </a:p>
          <a:p>
            <a:pPr algn="ctr"/>
            <a:r>
              <a:rPr lang="fr-CA" b="1" u="sng" dirty="0" smtClean="0"/>
              <a:t>Kerstin </a:t>
            </a:r>
            <a:r>
              <a:rPr lang="fr-CA" b="1" u="sng" dirty="0" err="1"/>
              <a:t>Kuyken</a:t>
            </a:r>
            <a:r>
              <a:rPr lang="fr-CA" b="1" u="sng" dirty="0"/>
              <a:t>, </a:t>
            </a:r>
            <a:r>
              <a:rPr lang="fr-CA" b="1" u="sng" dirty="0" err="1" smtClean="0"/>
              <a:t>Ph.D</a:t>
            </a:r>
            <a:r>
              <a:rPr lang="fr-CA" b="1" u="sng" dirty="0" smtClean="0"/>
              <a:t>.</a:t>
            </a:r>
          </a:p>
          <a:p>
            <a:pPr algn="ctr"/>
            <a:r>
              <a:rPr lang="fr-CA" b="1" u="sng" dirty="0" smtClean="0"/>
              <a:t>Alejandro </a:t>
            </a:r>
            <a:r>
              <a:rPr lang="fr-CA" b="1" u="sng" dirty="0"/>
              <a:t>Romero, </a:t>
            </a:r>
            <a:r>
              <a:rPr lang="fr-CA" b="1" u="sng" dirty="0" err="1" smtClean="0"/>
              <a:t>Ph.D</a:t>
            </a:r>
            <a:r>
              <a:rPr lang="fr-CA" b="1" u="sng" dirty="0"/>
              <a:t>.</a:t>
            </a:r>
          </a:p>
          <a:p>
            <a:pPr algn="ctr"/>
            <a:endParaRPr lang="fr-CA" b="1" u="sng" dirty="0" smtClean="0"/>
          </a:p>
          <a:p>
            <a:pPr algn="ctr"/>
            <a:endParaRPr lang="fr-CA" b="1" u="sng" dirty="0"/>
          </a:p>
        </p:txBody>
      </p:sp>
    </p:spTree>
    <p:extLst>
      <p:ext uri="{BB962C8B-B14F-4D97-AF65-F5344CB8AC3E}">
        <p14:creationId xmlns:p14="http://schemas.microsoft.com/office/powerpoint/2010/main" val="37749839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2071816" y="2616196"/>
            <a:ext cx="8320216" cy="1261884"/>
          </a:xfrm>
          <a:prstGeom prst="rect">
            <a:avLst/>
          </a:prstGeom>
        </p:spPr>
        <p:txBody>
          <a:bodyPr wrap="square">
            <a:spAutoFit/>
          </a:bodyPr>
          <a:lstStyle/>
          <a:p>
            <a:pPr algn="ctr"/>
            <a:r>
              <a:rPr lang="fr-FR" b="1" dirty="0">
                <a:ea typeface="Calibri" panose="020F0502020204030204" pitchFamily="34" charset="0"/>
              </a:rPr>
              <a:t>B</a:t>
            </a:r>
            <a:r>
              <a:rPr lang="fr-FR" b="1" dirty="0" smtClean="0">
                <a:ea typeface="Calibri" panose="020F0502020204030204" pitchFamily="34" charset="0"/>
              </a:rPr>
              <a:t>ien </a:t>
            </a:r>
            <a:r>
              <a:rPr lang="fr-FR" b="1" dirty="0">
                <a:ea typeface="Calibri" panose="020F0502020204030204" pitchFamily="34" charset="0"/>
              </a:rPr>
              <a:t>que la mise en place d’un management de gestion du savoir </a:t>
            </a:r>
            <a:r>
              <a:rPr lang="fr-FR" b="1" dirty="0" smtClean="0">
                <a:ea typeface="Calibri" panose="020F0502020204030204" pitchFamily="34" charset="0"/>
              </a:rPr>
              <a:t>serait indéniablement riche </a:t>
            </a:r>
            <a:r>
              <a:rPr lang="fr-FR" b="1" dirty="0">
                <a:ea typeface="Calibri" panose="020F0502020204030204" pitchFamily="34" charset="0"/>
              </a:rPr>
              <a:t>en bénéfices pour les organisations projets, il semblerait toutefois que </a:t>
            </a:r>
            <a:r>
              <a:rPr lang="fr-FR" sz="2000" b="1" dirty="0">
                <a:solidFill>
                  <a:schemeClr val="accent1"/>
                </a:solidFill>
                <a:ea typeface="Calibri" panose="020F0502020204030204" pitchFamily="34" charset="0"/>
              </a:rPr>
              <a:t>ces environnements organisationnels ne facilitent </a:t>
            </a:r>
            <a:r>
              <a:rPr lang="fr-FR" sz="2000" b="1" dirty="0" smtClean="0">
                <a:solidFill>
                  <a:schemeClr val="accent1"/>
                </a:solidFill>
                <a:ea typeface="Calibri" panose="020F0502020204030204" pitchFamily="34" charset="0"/>
              </a:rPr>
              <a:t>pas nécessairement les initiatives </a:t>
            </a:r>
            <a:r>
              <a:rPr lang="fr-FR" sz="2000" b="1" dirty="0">
                <a:solidFill>
                  <a:schemeClr val="accent1"/>
                </a:solidFill>
                <a:ea typeface="Calibri" panose="020F0502020204030204" pitchFamily="34" charset="0"/>
              </a:rPr>
              <a:t>allant en ce </a:t>
            </a:r>
            <a:r>
              <a:rPr lang="fr-FR" sz="2000" b="1" dirty="0" smtClean="0">
                <a:solidFill>
                  <a:schemeClr val="accent1"/>
                </a:solidFill>
                <a:ea typeface="Calibri" panose="020F0502020204030204" pitchFamily="34" charset="0"/>
              </a:rPr>
              <a:t>sens.</a:t>
            </a:r>
            <a:endParaRPr lang="fr-FR" sz="2000" b="1" dirty="0">
              <a:solidFill>
                <a:schemeClr val="accent1"/>
              </a:solidFill>
            </a:endParaRPr>
          </a:p>
        </p:txBody>
      </p:sp>
    </p:spTree>
    <p:custDataLst>
      <p:tags r:id="rId1"/>
    </p:custDataLst>
    <p:extLst>
      <p:ext uri="{BB962C8B-B14F-4D97-AF65-F5344CB8AC3E}">
        <p14:creationId xmlns:p14="http://schemas.microsoft.com/office/powerpoint/2010/main" val="1785970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30A918-8A10-49BF-96E2-41F45EFF44FC}"/>
              </a:ext>
            </a:extLst>
          </p:cNvPr>
          <p:cNvSpPr>
            <a:spLocks noGrp="1"/>
          </p:cNvSpPr>
          <p:nvPr>
            <p:ph type="title" idx="4294967295"/>
          </p:nvPr>
        </p:nvSpPr>
        <p:spPr>
          <a:xfrm>
            <a:off x="221381" y="-219667"/>
            <a:ext cx="9720263" cy="1498600"/>
          </a:xfrm>
        </p:spPr>
        <p:txBody>
          <a:bodyPr>
            <a:normAutofit/>
          </a:bodyPr>
          <a:lstStyle/>
          <a:p>
            <a:r>
              <a:rPr lang="en-US" sz="4000" dirty="0" smtClean="0"/>
              <a:t>LES COMMUNAUTÉS DE PRATIQUE</a:t>
            </a:r>
            <a:endParaRPr lang="en-US" sz="4000" dirty="0"/>
          </a:p>
        </p:txBody>
      </p:sp>
      <p:pic>
        <p:nvPicPr>
          <p:cNvPr id="9" name="Picture 8"/>
          <p:cNvPicPr>
            <a:picLocks noChangeAspect="1"/>
          </p:cNvPicPr>
          <p:nvPr/>
        </p:nvPicPr>
        <p:blipFill>
          <a:blip r:embed="rId4"/>
          <a:stretch>
            <a:fillRect/>
          </a:stretch>
        </p:blipFill>
        <p:spPr>
          <a:xfrm>
            <a:off x="9941644" y="0"/>
            <a:ext cx="2250356" cy="788918"/>
          </a:xfrm>
          <a:prstGeom prst="rect">
            <a:avLst/>
          </a:prstGeom>
        </p:spPr>
      </p:pic>
      <p:grpSp>
        <p:nvGrpSpPr>
          <p:cNvPr id="24" name="Group 23"/>
          <p:cNvGrpSpPr/>
          <p:nvPr/>
        </p:nvGrpSpPr>
        <p:grpSpPr>
          <a:xfrm>
            <a:off x="761909" y="1667047"/>
            <a:ext cx="10688594" cy="1803509"/>
            <a:chOff x="880403" y="1619404"/>
            <a:chExt cx="10423751" cy="1803509"/>
          </a:xfrm>
        </p:grpSpPr>
        <p:pic>
          <p:nvPicPr>
            <p:cNvPr id="23" name="Picture 22"/>
            <p:cNvPicPr>
              <a:picLocks noChangeAspect="1"/>
            </p:cNvPicPr>
            <p:nvPr/>
          </p:nvPicPr>
          <p:blipFill>
            <a:blip r:embed="rId5">
              <a:lum bright="70000" contrast="-70000"/>
            </a:blip>
            <a:stretch>
              <a:fillRect/>
            </a:stretch>
          </p:blipFill>
          <p:spPr>
            <a:xfrm rot="10800000">
              <a:off x="10536807" y="2649663"/>
              <a:ext cx="767347" cy="773250"/>
            </a:xfrm>
            <a:prstGeom prst="rect">
              <a:avLst/>
            </a:prstGeom>
          </p:spPr>
        </p:pic>
        <p:pic>
          <p:nvPicPr>
            <p:cNvPr id="22" name="Picture 21"/>
            <p:cNvPicPr>
              <a:picLocks noChangeAspect="1"/>
            </p:cNvPicPr>
            <p:nvPr/>
          </p:nvPicPr>
          <p:blipFill>
            <a:blip r:embed="rId5">
              <a:lum bright="70000" contrast="-70000"/>
            </a:blip>
            <a:stretch>
              <a:fillRect/>
            </a:stretch>
          </p:blipFill>
          <p:spPr>
            <a:xfrm>
              <a:off x="880403" y="1619404"/>
              <a:ext cx="746707" cy="752451"/>
            </a:xfrm>
            <a:prstGeom prst="rect">
              <a:avLst/>
            </a:prstGeom>
          </p:spPr>
        </p:pic>
        <p:sp>
          <p:nvSpPr>
            <p:cNvPr id="14" name="TextBox 13"/>
            <p:cNvSpPr txBox="1"/>
            <p:nvPr/>
          </p:nvSpPr>
          <p:spPr>
            <a:xfrm>
              <a:off x="1542747" y="1920994"/>
              <a:ext cx="9548787" cy="1200329"/>
            </a:xfrm>
            <a:prstGeom prst="rect">
              <a:avLst/>
            </a:prstGeom>
            <a:noFill/>
          </p:spPr>
          <p:txBody>
            <a:bodyPr wrap="square" rtlCol="0">
              <a:spAutoFit/>
            </a:bodyPr>
            <a:lstStyle/>
            <a:p>
              <a:pPr algn="ctr"/>
              <a:r>
                <a:rPr lang="fr-FR" dirty="0"/>
                <a:t>Les communautés de pratique sont des groupes de personnes qui se </a:t>
              </a:r>
              <a:r>
                <a:rPr lang="fr-FR" dirty="0" smtClean="0"/>
                <a:t>rassemblent sur une </a:t>
              </a:r>
              <a:r>
                <a:rPr lang="fr-FR" b="1" dirty="0" smtClean="0">
                  <a:solidFill>
                    <a:schemeClr val="accent1"/>
                  </a:solidFill>
                </a:rPr>
                <a:t>base continue </a:t>
              </a:r>
              <a:r>
                <a:rPr lang="fr-FR" b="1" dirty="0">
                  <a:solidFill>
                    <a:schemeClr val="accent1"/>
                  </a:solidFill>
                </a:rPr>
                <a:t>afin de partager et d’apprendre les uns des </a:t>
              </a:r>
              <a:r>
                <a:rPr lang="fr-FR" b="1" dirty="0" smtClean="0">
                  <a:solidFill>
                    <a:schemeClr val="accent1"/>
                  </a:solidFill>
                </a:rPr>
                <a:t>autres</a:t>
              </a:r>
              <a:r>
                <a:rPr lang="fr-FR" dirty="0" smtClean="0"/>
                <a:t>. Ils </a:t>
              </a:r>
              <a:r>
                <a:rPr lang="fr-FR" dirty="0"/>
                <a:t>sont tenus ensemble par un </a:t>
              </a:r>
              <a:r>
                <a:rPr lang="fr-FR" b="1" dirty="0">
                  <a:solidFill>
                    <a:schemeClr val="accent1"/>
                  </a:solidFill>
                </a:rPr>
                <a:t>intérêt commun</a:t>
              </a:r>
              <a:r>
                <a:rPr lang="fr-FR" dirty="0">
                  <a:solidFill>
                    <a:schemeClr val="accent1"/>
                  </a:solidFill>
                </a:rPr>
                <a:t> </a:t>
              </a:r>
              <a:r>
                <a:rPr lang="fr-FR" dirty="0"/>
                <a:t>dans un champ </a:t>
              </a:r>
              <a:r>
                <a:rPr lang="fr-FR" dirty="0" smtClean="0"/>
                <a:t>d’expertise et </a:t>
              </a:r>
              <a:r>
                <a:rPr lang="fr-FR" dirty="0"/>
                <a:t>sont conduits par </a:t>
              </a:r>
              <a:r>
                <a:rPr lang="fr-FR" b="1" dirty="0">
                  <a:solidFill>
                    <a:schemeClr val="accent1"/>
                  </a:solidFill>
                </a:rPr>
                <a:t>un désir et un besoin </a:t>
              </a:r>
              <a:r>
                <a:rPr lang="fr-FR" dirty="0"/>
                <a:t>de partager des </a:t>
              </a:r>
              <a:r>
                <a:rPr lang="fr-FR" dirty="0" smtClean="0"/>
                <a:t>problèmes, expériences, modèles, outils </a:t>
              </a:r>
              <a:r>
                <a:rPr lang="fr-FR" dirty="0"/>
                <a:t>et </a:t>
              </a:r>
              <a:r>
                <a:rPr lang="fr-FR" dirty="0" smtClean="0"/>
                <a:t>meilleures pratiques</a:t>
              </a:r>
              <a:r>
                <a:rPr lang="fr-FR" dirty="0"/>
                <a:t> </a:t>
              </a:r>
              <a:r>
                <a:rPr lang="fr-FR" dirty="0" smtClean="0"/>
                <a:t>(</a:t>
              </a:r>
              <a:r>
                <a:rPr lang="fr-FR" dirty="0" err="1" smtClean="0"/>
                <a:t>Wenger</a:t>
              </a:r>
              <a:r>
                <a:rPr lang="fr-FR" dirty="0"/>
                <a:t>, McDermott et Snyder, 2002</a:t>
              </a:r>
              <a:r>
                <a:rPr lang="fr-FR" dirty="0" smtClean="0"/>
                <a:t>).</a:t>
              </a:r>
              <a:endParaRPr lang="fr-FR" dirty="0"/>
            </a:p>
          </p:txBody>
        </p:sp>
      </p:grpSp>
      <p:sp>
        <p:nvSpPr>
          <p:cNvPr id="25" name="Rectangle 24"/>
          <p:cNvSpPr/>
          <p:nvPr/>
        </p:nvSpPr>
        <p:spPr>
          <a:xfrm>
            <a:off x="837796" y="4561091"/>
            <a:ext cx="2001795" cy="3707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dirty="0" smtClean="0"/>
              <a:t>SENS</a:t>
            </a:r>
            <a:endParaRPr lang="fr-FR" b="1" dirty="0"/>
          </a:p>
        </p:txBody>
      </p:sp>
      <p:sp>
        <p:nvSpPr>
          <p:cNvPr id="26" name="Rectangle 25"/>
          <p:cNvSpPr/>
          <p:nvPr/>
        </p:nvSpPr>
        <p:spPr>
          <a:xfrm>
            <a:off x="3708100" y="4557289"/>
            <a:ext cx="2001795" cy="3707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dirty="0" smtClean="0"/>
              <a:t>PRATIQUE</a:t>
            </a:r>
            <a:endParaRPr lang="fr-FR" b="1" dirty="0"/>
          </a:p>
        </p:txBody>
      </p:sp>
      <p:sp>
        <p:nvSpPr>
          <p:cNvPr id="27" name="Rectangle 26"/>
          <p:cNvSpPr/>
          <p:nvPr/>
        </p:nvSpPr>
        <p:spPr>
          <a:xfrm>
            <a:off x="6578404" y="4561091"/>
            <a:ext cx="2001795" cy="3707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dirty="0" smtClean="0"/>
              <a:t>COMMUNAUTÉ</a:t>
            </a:r>
            <a:endParaRPr lang="fr-FR" b="1" dirty="0"/>
          </a:p>
        </p:txBody>
      </p:sp>
      <p:sp>
        <p:nvSpPr>
          <p:cNvPr id="28" name="Rectangle 27"/>
          <p:cNvSpPr/>
          <p:nvPr/>
        </p:nvSpPr>
        <p:spPr>
          <a:xfrm>
            <a:off x="9448708" y="4557289"/>
            <a:ext cx="2001795" cy="3707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dirty="0" smtClean="0"/>
              <a:t>IDENTITÉ</a:t>
            </a:r>
            <a:endParaRPr lang="fr-FR" b="1" dirty="0"/>
          </a:p>
        </p:txBody>
      </p:sp>
    </p:spTree>
    <p:custDataLst>
      <p:tags r:id="rId1"/>
    </p:custDataLst>
    <p:extLst>
      <p:ext uri="{BB962C8B-B14F-4D97-AF65-F5344CB8AC3E}">
        <p14:creationId xmlns:p14="http://schemas.microsoft.com/office/powerpoint/2010/main" val="777970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30A918-8A10-49BF-96E2-41F45EFF44FC}"/>
              </a:ext>
            </a:extLst>
          </p:cNvPr>
          <p:cNvSpPr>
            <a:spLocks noGrp="1"/>
          </p:cNvSpPr>
          <p:nvPr>
            <p:ph type="title" idx="4294967295"/>
          </p:nvPr>
        </p:nvSpPr>
        <p:spPr>
          <a:xfrm>
            <a:off x="221381" y="-219667"/>
            <a:ext cx="9720263" cy="1498600"/>
          </a:xfrm>
        </p:spPr>
        <p:txBody>
          <a:bodyPr>
            <a:normAutofit/>
          </a:bodyPr>
          <a:lstStyle/>
          <a:p>
            <a:r>
              <a:rPr lang="en-US" sz="4000" dirty="0" smtClean="0"/>
              <a:t>LES COMMUNAUTÉS DE PRATIQUE</a:t>
            </a:r>
            <a:endParaRPr lang="en-US" sz="4000" dirty="0"/>
          </a:p>
        </p:txBody>
      </p:sp>
      <p:pic>
        <p:nvPicPr>
          <p:cNvPr id="9" name="Picture 8"/>
          <p:cNvPicPr>
            <a:picLocks noChangeAspect="1"/>
          </p:cNvPicPr>
          <p:nvPr/>
        </p:nvPicPr>
        <p:blipFill>
          <a:blip r:embed="rId4"/>
          <a:stretch>
            <a:fillRect/>
          </a:stretch>
        </p:blipFill>
        <p:spPr>
          <a:xfrm>
            <a:off x="9941644" y="0"/>
            <a:ext cx="2250356" cy="788918"/>
          </a:xfrm>
          <a:prstGeom prst="rect">
            <a:avLst/>
          </a:prstGeom>
        </p:spPr>
      </p:pic>
      <p:sp>
        <p:nvSpPr>
          <p:cNvPr id="6" name="TextBox 5"/>
          <p:cNvSpPr txBox="1"/>
          <p:nvPr/>
        </p:nvSpPr>
        <p:spPr>
          <a:xfrm>
            <a:off x="1927654" y="2769025"/>
            <a:ext cx="2028848" cy="92333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CA" b="1" dirty="0" smtClean="0">
                <a:solidFill>
                  <a:schemeClr val="bg1"/>
                </a:solidFill>
              </a:rPr>
              <a:t>Communauté de pratique</a:t>
            </a:r>
          </a:p>
          <a:p>
            <a:pPr algn="ctr"/>
            <a:r>
              <a:rPr lang="fr-CA" b="1" dirty="0" smtClean="0">
                <a:solidFill>
                  <a:schemeClr val="bg1"/>
                </a:solidFill>
              </a:rPr>
              <a:t> informelle</a:t>
            </a:r>
            <a:endParaRPr lang="fr-FR" b="1" dirty="0">
              <a:solidFill>
                <a:schemeClr val="bg1"/>
              </a:solidFill>
            </a:endParaRPr>
          </a:p>
        </p:txBody>
      </p:sp>
      <p:sp>
        <p:nvSpPr>
          <p:cNvPr id="17" name="TextBox 16"/>
          <p:cNvSpPr txBox="1"/>
          <p:nvPr/>
        </p:nvSpPr>
        <p:spPr>
          <a:xfrm>
            <a:off x="5081512" y="2769025"/>
            <a:ext cx="2184261" cy="92333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CA" b="1" dirty="0" smtClean="0">
                <a:solidFill>
                  <a:schemeClr val="bg1"/>
                </a:solidFill>
              </a:rPr>
              <a:t>Communauté de pratique</a:t>
            </a:r>
          </a:p>
          <a:p>
            <a:pPr algn="ctr"/>
            <a:r>
              <a:rPr lang="fr-CA" b="1" dirty="0">
                <a:solidFill>
                  <a:schemeClr val="bg1"/>
                </a:solidFill>
              </a:rPr>
              <a:t>s</a:t>
            </a:r>
            <a:r>
              <a:rPr lang="fr-CA" b="1" dirty="0" smtClean="0">
                <a:solidFill>
                  <a:schemeClr val="bg1"/>
                </a:solidFill>
              </a:rPr>
              <a:t>outenue </a:t>
            </a:r>
            <a:endParaRPr lang="fr-FR" b="1" dirty="0">
              <a:solidFill>
                <a:schemeClr val="bg1"/>
              </a:solidFill>
            </a:endParaRPr>
          </a:p>
        </p:txBody>
      </p:sp>
      <p:sp>
        <p:nvSpPr>
          <p:cNvPr id="18" name="TextBox 17"/>
          <p:cNvSpPr txBox="1"/>
          <p:nvPr/>
        </p:nvSpPr>
        <p:spPr>
          <a:xfrm>
            <a:off x="8390783" y="2769025"/>
            <a:ext cx="1936264" cy="92333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CA" b="1" dirty="0" smtClean="0">
                <a:solidFill>
                  <a:schemeClr val="bg1"/>
                </a:solidFill>
              </a:rPr>
              <a:t>Communauté de pratique </a:t>
            </a:r>
          </a:p>
          <a:p>
            <a:pPr algn="ctr"/>
            <a:r>
              <a:rPr lang="fr-CA" b="1" dirty="0" smtClean="0">
                <a:solidFill>
                  <a:schemeClr val="bg1"/>
                </a:solidFill>
              </a:rPr>
              <a:t>structurée</a:t>
            </a:r>
            <a:endParaRPr lang="fr-FR" b="1" dirty="0">
              <a:solidFill>
                <a:schemeClr val="bg1"/>
              </a:solidFill>
            </a:endParaRPr>
          </a:p>
        </p:txBody>
      </p:sp>
      <p:grpSp>
        <p:nvGrpSpPr>
          <p:cNvPr id="12" name="Group 11"/>
          <p:cNvGrpSpPr/>
          <p:nvPr/>
        </p:nvGrpSpPr>
        <p:grpSpPr>
          <a:xfrm>
            <a:off x="2545700" y="4738724"/>
            <a:ext cx="7618366" cy="1107996"/>
            <a:chOff x="2708681" y="4453398"/>
            <a:chExt cx="7618366" cy="1107996"/>
          </a:xfrm>
        </p:grpSpPr>
        <p:cxnSp>
          <p:nvCxnSpPr>
            <p:cNvPr id="8" name="Straight Arrow Connector 7"/>
            <p:cNvCxnSpPr/>
            <p:nvPr/>
          </p:nvCxnSpPr>
          <p:spPr>
            <a:xfrm>
              <a:off x="2942078" y="4683211"/>
              <a:ext cx="7091608" cy="24714"/>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08681" y="4453398"/>
              <a:ext cx="466794" cy="1107996"/>
            </a:xfrm>
            <a:prstGeom prst="rect">
              <a:avLst/>
            </a:prstGeom>
            <a:noFill/>
          </p:spPr>
          <p:txBody>
            <a:bodyPr wrap="none" rtlCol="0">
              <a:spAutoFit/>
            </a:bodyPr>
            <a:lstStyle/>
            <a:p>
              <a:r>
                <a:rPr lang="fr-CA" sz="6600" dirty="0" smtClean="0"/>
                <a:t>-</a:t>
              </a:r>
              <a:endParaRPr lang="fr-FR" sz="6600" dirty="0"/>
            </a:p>
          </p:txBody>
        </p:sp>
        <p:sp>
          <p:nvSpPr>
            <p:cNvPr id="30" name="TextBox 29"/>
            <p:cNvSpPr txBox="1"/>
            <p:nvPr/>
          </p:nvSpPr>
          <p:spPr>
            <a:xfrm>
              <a:off x="9834604" y="4811494"/>
              <a:ext cx="492443" cy="646331"/>
            </a:xfrm>
            <a:prstGeom prst="rect">
              <a:avLst/>
            </a:prstGeom>
            <a:noFill/>
          </p:spPr>
          <p:txBody>
            <a:bodyPr wrap="none" rtlCol="0">
              <a:spAutoFit/>
            </a:bodyPr>
            <a:lstStyle/>
            <a:p>
              <a:r>
                <a:rPr lang="fr-CA" sz="3600" b="1" dirty="0"/>
                <a:t>+</a:t>
              </a:r>
              <a:endParaRPr lang="fr-FR" sz="3600" b="1" dirty="0"/>
            </a:p>
          </p:txBody>
        </p:sp>
      </p:grpSp>
      <p:sp>
        <p:nvSpPr>
          <p:cNvPr id="13" name="TextBox 12"/>
          <p:cNvSpPr txBox="1"/>
          <p:nvPr/>
        </p:nvSpPr>
        <p:spPr>
          <a:xfrm>
            <a:off x="5847467" y="5008952"/>
            <a:ext cx="989182" cy="369332"/>
          </a:xfrm>
          <a:prstGeom prst="rect">
            <a:avLst/>
          </a:prstGeom>
          <a:noFill/>
        </p:spPr>
        <p:txBody>
          <a:bodyPr wrap="none" rtlCol="0">
            <a:spAutoFit/>
          </a:bodyPr>
          <a:lstStyle/>
          <a:p>
            <a:r>
              <a:rPr lang="fr-CA" dirty="0" smtClean="0"/>
              <a:t>Structure</a:t>
            </a:r>
            <a:endParaRPr lang="fr-FR" dirty="0"/>
          </a:p>
        </p:txBody>
      </p:sp>
    </p:spTree>
    <p:custDataLst>
      <p:tags r:id="rId1"/>
    </p:custDataLst>
    <p:extLst>
      <p:ext uri="{BB962C8B-B14F-4D97-AF65-F5344CB8AC3E}">
        <p14:creationId xmlns:p14="http://schemas.microsoft.com/office/powerpoint/2010/main" val="21724448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71816" y="2616196"/>
            <a:ext cx="8320216" cy="369332"/>
          </a:xfrm>
          <a:prstGeom prst="rect">
            <a:avLst/>
          </a:prstGeom>
        </p:spPr>
        <p:txBody>
          <a:bodyPr wrap="square">
            <a:spAutoFit/>
          </a:bodyPr>
          <a:lstStyle/>
          <a:p>
            <a:pPr algn="ctr"/>
            <a:r>
              <a:rPr lang="fr-FR" b="1" dirty="0" smtClean="0">
                <a:solidFill>
                  <a:srgbClr val="FF0000"/>
                </a:solidFill>
                <a:ea typeface="Calibri" panose="020F0502020204030204" pitchFamily="34" charset="0"/>
              </a:rPr>
              <a:t>Diapositive présentant la pertinence de la participation</a:t>
            </a:r>
            <a:endParaRPr lang="fr-FR" sz="2000" b="1" dirty="0">
              <a:solidFill>
                <a:srgbClr val="FF0000"/>
              </a:solidFill>
            </a:endParaRPr>
          </a:p>
        </p:txBody>
      </p:sp>
    </p:spTree>
    <p:custDataLst>
      <p:tags r:id="rId1"/>
    </p:custDataLst>
    <p:extLst>
      <p:ext uri="{BB962C8B-B14F-4D97-AF65-F5344CB8AC3E}">
        <p14:creationId xmlns:p14="http://schemas.microsoft.com/office/powerpoint/2010/main" val="9766241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MÉTHODOLOGIE</a:t>
            </a:r>
            <a:endParaRPr lang="fr-FR" dirty="0"/>
          </a:p>
        </p:txBody>
      </p:sp>
      <p:pic>
        <p:nvPicPr>
          <p:cNvPr id="1026" name="Picture 2" descr="Un informaticien suit ses tâches sur un tableau kanban. utilisation du contrôle des tâches de la méthodologie de développement agile. homme, attacher, pense-bête, scrum, tâche, tableau, bureau Photo Premium"/>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32238" y="536419"/>
            <a:ext cx="8971005" cy="442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423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8"/>
          <p:cNvSpPr txBox="1">
            <a:spLocks/>
          </p:cNvSpPr>
          <p:nvPr/>
        </p:nvSpPr>
        <p:spPr>
          <a:xfrm>
            <a:off x="221381" y="0"/>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200" dirty="0" smtClean="0"/>
              <a:t>LA PARTICIPATION DES MEMBRES AU SEIN DE </a:t>
            </a:r>
            <a:r>
              <a:rPr lang="en-US" sz="3200" dirty="0" smtClean="0"/>
              <a:t>C</a:t>
            </a:r>
            <a:r>
              <a:rPr lang="en-US" sz="2400" dirty="0" smtClean="0">
                <a:latin typeface="+mn-lt"/>
              </a:rPr>
              <a:t>DE</a:t>
            </a:r>
            <a:r>
              <a:rPr lang="en-US" sz="3200" dirty="0"/>
              <a:t>P</a:t>
            </a:r>
            <a:r>
              <a:rPr lang="en-US" sz="3200" dirty="0" smtClean="0"/>
              <a:t> EN </a:t>
            </a:r>
            <a:r>
              <a:rPr lang="en-US" sz="3200" dirty="0" smtClean="0"/>
              <a:t>CONTEXTE PROJET COMME </a:t>
            </a:r>
            <a:r>
              <a:rPr lang="en-US" sz="3200" dirty="0" err="1" smtClean="0"/>
              <a:t>Problématique</a:t>
            </a:r>
            <a:r>
              <a:rPr lang="en-US" sz="3200" dirty="0" smtClean="0"/>
              <a:t> de </a:t>
            </a:r>
            <a:r>
              <a:rPr lang="en-US" sz="3200" dirty="0" err="1" smtClean="0"/>
              <a:t>recherche</a:t>
            </a:r>
            <a:endParaRPr lang="en-US" sz="3200" dirty="0"/>
          </a:p>
        </p:txBody>
      </p:sp>
      <p:grpSp>
        <p:nvGrpSpPr>
          <p:cNvPr id="11" name="Group 10"/>
          <p:cNvGrpSpPr/>
          <p:nvPr/>
        </p:nvGrpSpPr>
        <p:grpSpPr>
          <a:xfrm>
            <a:off x="2321455" y="1696308"/>
            <a:ext cx="7743634" cy="4289081"/>
            <a:chOff x="2438334" y="1832835"/>
            <a:chExt cx="7743634" cy="4289081"/>
          </a:xfrm>
        </p:grpSpPr>
        <p:grpSp>
          <p:nvGrpSpPr>
            <p:cNvPr id="9" name="Group 8"/>
            <p:cNvGrpSpPr/>
            <p:nvPr/>
          </p:nvGrpSpPr>
          <p:grpSpPr>
            <a:xfrm>
              <a:off x="2438334" y="2646344"/>
              <a:ext cx="7743634" cy="3475572"/>
              <a:chOff x="2497629" y="3283574"/>
              <a:chExt cx="7743634" cy="3475572"/>
            </a:xfrm>
          </p:grpSpPr>
          <p:sp>
            <p:nvSpPr>
              <p:cNvPr id="7" name="ZoneTexte 54 - 3 - 1"/>
              <p:cNvSpPr txBox="1"/>
              <p:nvPr/>
            </p:nvSpPr>
            <p:spPr>
              <a:xfrm>
                <a:off x="2497629" y="3283574"/>
                <a:ext cx="2983941" cy="2678390"/>
              </a:xfrm>
              <a:prstGeom prst="rect">
                <a:avLst/>
              </a:prstGeom>
              <a:noFill/>
            </p:spPr>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464646"/>
                    </a:solidFill>
                    <a:latin typeface="Calibri"/>
                  </a:rPr>
                  <a:t>PERTINENCE THÉORIQUE</a:t>
                </a:r>
                <a:endParaRPr kumimoji="0" lang="en-US" sz="1800" b="1" i="0" u="none" strike="noStrike" kern="1200" cap="none" spc="0" normalizeH="0" baseline="0" noProof="0" dirty="0">
                  <a:ln>
                    <a:noFill/>
                  </a:ln>
                  <a:solidFill>
                    <a:srgbClr val="464646"/>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lang="en-US" sz="1600" b="1" dirty="0" smtClean="0">
                    <a:solidFill>
                      <a:schemeClr val="accent1">
                        <a:lumMod val="50000"/>
                      </a:schemeClr>
                    </a:solidFill>
                  </a:rPr>
                  <a:t>La p</a:t>
                </a:r>
                <a:r>
                  <a:rPr kumimoji="0" lang="en-US" sz="1600" b="1" i="0" u="none" strike="noStrike" kern="1200" cap="none" spc="0" normalizeH="0" baseline="0" noProof="0" dirty="0" err="1" smtClean="0">
                    <a:ln>
                      <a:noFill/>
                    </a:ln>
                    <a:solidFill>
                      <a:schemeClr val="accent1">
                        <a:lumMod val="50000"/>
                      </a:schemeClr>
                    </a:solidFill>
                    <a:effectLst/>
                    <a:uLnTx/>
                    <a:uFillTx/>
                  </a:rPr>
                  <a:t>articipation</a:t>
                </a:r>
                <a:r>
                  <a:rPr lang="en-US" sz="1600" b="1" dirty="0">
                    <a:solidFill>
                      <a:schemeClr val="accent1">
                        <a:lumMod val="50000"/>
                      </a:schemeClr>
                    </a:solidFill>
                  </a:rPr>
                  <a:t> </a:t>
                </a:r>
                <a:r>
                  <a:rPr lang="en-US" sz="1600" b="1" dirty="0" err="1" smtClean="0">
                    <a:solidFill>
                      <a:schemeClr val="accent1">
                        <a:lumMod val="50000"/>
                      </a:schemeClr>
                    </a:solidFill>
                  </a:rPr>
                  <a:t>est</a:t>
                </a:r>
                <a:r>
                  <a:rPr kumimoji="0" lang="en-US" sz="1600" b="1" i="0" u="none" strike="noStrike" kern="1200" cap="none" spc="0" normalizeH="0" noProof="0" dirty="0" smtClean="0">
                    <a:ln>
                      <a:noFill/>
                    </a:ln>
                    <a:solidFill>
                      <a:schemeClr val="accent1">
                        <a:lumMod val="50000"/>
                      </a:schemeClr>
                    </a:solidFill>
                    <a:effectLst/>
                    <a:uLnTx/>
                    <a:uFillTx/>
                  </a:rPr>
                  <a:t> au </a:t>
                </a:r>
                <a:r>
                  <a:rPr kumimoji="0" lang="en-US" sz="1600" b="1" i="0" u="none" strike="noStrike" kern="1200" cap="none" spc="0" normalizeH="0" noProof="0" dirty="0" err="1" smtClean="0">
                    <a:ln>
                      <a:noFill/>
                    </a:ln>
                    <a:solidFill>
                      <a:schemeClr val="accent1">
                        <a:lumMod val="50000"/>
                      </a:schemeClr>
                    </a:solidFill>
                    <a:effectLst/>
                    <a:uLnTx/>
                    <a:uFillTx/>
                  </a:rPr>
                  <a:t>coeur</a:t>
                </a:r>
                <a:r>
                  <a:rPr kumimoji="0" lang="en-US" sz="1600" b="1" i="0" u="none" strike="noStrike" kern="1200" cap="none" spc="0" normalizeH="0" noProof="0" dirty="0" smtClean="0">
                    <a:ln>
                      <a:noFill/>
                    </a:ln>
                    <a:solidFill>
                      <a:schemeClr val="accent1">
                        <a:lumMod val="50000"/>
                      </a:schemeClr>
                    </a:solidFill>
                    <a:effectLst/>
                    <a:uLnTx/>
                    <a:uFillTx/>
                  </a:rPr>
                  <a:t> de la </a:t>
                </a:r>
                <a:r>
                  <a:rPr kumimoji="0" lang="en-US" sz="1600" b="1" i="0" u="none" strike="noStrike" kern="1200" cap="none" spc="0" normalizeH="0" noProof="0" dirty="0" err="1" smtClean="0">
                    <a:ln>
                      <a:noFill/>
                    </a:ln>
                    <a:solidFill>
                      <a:schemeClr val="accent1">
                        <a:lumMod val="50000"/>
                      </a:schemeClr>
                    </a:solidFill>
                    <a:effectLst/>
                    <a:uLnTx/>
                    <a:uFillTx/>
                  </a:rPr>
                  <a:t>théorie</a:t>
                </a:r>
                <a:r>
                  <a:rPr kumimoji="0" lang="en-US" sz="1600" b="1" i="0" u="none" strike="noStrike" kern="1200" cap="none" spc="0" normalizeH="0" noProof="0" dirty="0" smtClean="0">
                    <a:ln>
                      <a:noFill/>
                    </a:ln>
                    <a:solidFill>
                      <a:schemeClr val="accent1">
                        <a:lumMod val="50000"/>
                      </a:schemeClr>
                    </a:solidFill>
                    <a:effectLst/>
                    <a:uLnTx/>
                    <a:uFillTx/>
                  </a:rPr>
                  <a:t> </a:t>
                </a:r>
                <a:r>
                  <a:rPr kumimoji="0" lang="en-US" sz="1600" i="0" u="none" strike="noStrike" kern="1200" cap="none" spc="0" normalizeH="0" noProof="0" dirty="0" smtClean="0">
                    <a:ln>
                      <a:noFill/>
                    </a:ln>
                    <a:solidFill>
                      <a:prstClr val="black"/>
                    </a:solidFill>
                    <a:effectLst/>
                    <a:uLnTx/>
                    <a:uFillTx/>
                  </a:rPr>
                  <a:t>des </a:t>
                </a:r>
                <a:r>
                  <a:rPr kumimoji="0" lang="en-US" sz="1600" i="0" u="none" strike="noStrike" kern="1200" cap="none" spc="0" normalizeH="0" noProof="0" dirty="0" err="1" smtClean="0">
                    <a:ln>
                      <a:noFill/>
                    </a:ln>
                    <a:solidFill>
                      <a:prstClr val="black"/>
                    </a:solidFill>
                    <a:effectLst/>
                    <a:uLnTx/>
                    <a:uFillTx/>
                  </a:rPr>
                  <a:t>CdeP</a:t>
                </a:r>
                <a:r>
                  <a:rPr kumimoji="0" lang="en-US" sz="1600" b="0" i="0" u="none" strike="noStrike" kern="1200" cap="none" spc="0" normalizeH="0" noProof="0" dirty="0" smtClean="0">
                    <a:ln>
                      <a:noFill/>
                    </a:ln>
                    <a:solidFill>
                      <a:prstClr val="black"/>
                    </a:solidFill>
                    <a:effectLst/>
                    <a:uLnTx/>
                    <a:uFillTx/>
                  </a:rPr>
                  <a:t>.</a:t>
                </a:r>
                <a:endParaRPr kumimoji="0" lang="en-US" sz="1600" b="0" i="0" u="none" strike="noStrike" kern="1200" cap="none" spc="0" normalizeH="0" baseline="0" noProof="0" dirty="0" smtClean="0">
                  <a:ln>
                    <a:noFill/>
                  </a:ln>
                  <a:solidFill>
                    <a:prstClr val="black"/>
                  </a:solidFill>
                  <a:effectLst/>
                  <a:uLnTx/>
                  <a:uFillTx/>
                </a:endParaRPr>
              </a:p>
              <a:p>
                <a:pPr lvl="0" algn="ctr">
                  <a:defRPr/>
                </a:pPr>
                <a:endParaRPr kumimoji="0" lang="fr-CA" sz="1600" b="0" i="0" u="none" strike="noStrike" kern="1200" cap="none" spc="0" normalizeH="0" baseline="0" noProof="0" dirty="0" smtClean="0">
                  <a:ln>
                    <a:noFill/>
                  </a:ln>
                  <a:solidFill>
                    <a:prstClr val="black"/>
                  </a:solidFill>
                  <a:effectLst/>
                  <a:uLnTx/>
                  <a:uFillTx/>
                </a:endParaRPr>
              </a:p>
              <a:p>
                <a:pPr lvl="0" algn="ctr">
                  <a:defRPr/>
                </a:pPr>
                <a:endParaRPr kumimoji="0" lang="fr-CA" sz="1600" b="0" i="0" u="none" strike="noStrike" kern="1200" cap="none" spc="0" normalizeH="0" baseline="0" noProof="0" dirty="0">
                  <a:ln>
                    <a:noFill/>
                  </a:ln>
                  <a:solidFill>
                    <a:prstClr val="black"/>
                  </a:solidFill>
                  <a:effectLst/>
                  <a:uLnTx/>
                  <a:uFillTx/>
                </a:endParaRPr>
              </a:p>
              <a:p>
                <a:pPr algn="ctr">
                  <a:defRPr/>
                </a:pPr>
                <a:r>
                  <a:rPr lang="en-US" sz="1600" b="1" dirty="0">
                    <a:solidFill>
                      <a:schemeClr val="accent1">
                        <a:lumMod val="50000"/>
                      </a:schemeClr>
                    </a:solidFill>
                  </a:rPr>
                  <a:t>La participation </a:t>
                </a:r>
                <a:r>
                  <a:rPr lang="en-US" sz="1600" b="1" dirty="0" err="1">
                    <a:solidFill>
                      <a:schemeClr val="accent1">
                        <a:lumMod val="50000"/>
                      </a:schemeClr>
                    </a:solidFill>
                  </a:rPr>
                  <a:t>est</a:t>
                </a:r>
                <a:r>
                  <a:rPr lang="en-US" sz="1600" b="1" dirty="0">
                    <a:solidFill>
                      <a:schemeClr val="accent1">
                        <a:lumMod val="50000"/>
                      </a:schemeClr>
                    </a:solidFill>
                  </a:rPr>
                  <a:t>, à la </a:t>
                </a:r>
                <a:r>
                  <a:rPr lang="en-US" sz="1600" b="1" dirty="0" err="1">
                    <a:solidFill>
                      <a:schemeClr val="accent1">
                        <a:lumMod val="50000"/>
                      </a:schemeClr>
                    </a:solidFill>
                  </a:rPr>
                  <a:t>fois</a:t>
                </a:r>
                <a:r>
                  <a:rPr lang="en-US" sz="1600" b="1" dirty="0">
                    <a:solidFill>
                      <a:schemeClr val="accent1">
                        <a:lumMod val="50000"/>
                      </a:schemeClr>
                    </a:solidFill>
                  </a:rPr>
                  <a:t>, </a:t>
                </a:r>
                <a:r>
                  <a:rPr lang="en-US" sz="1600" b="1" dirty="0" err="1">
                    <a:solidFill>
                      <a:schemeClr val="accent1">
                        <a:lumMod val="50000"/>
                      </a:schemeClr>
                    </a:solidFill>
                  </a:rPr>
                  <a:t>l’intrant</a:t>
                </a:r>
                <a:r>
                  <a:rPr lang="en-US" sz="1600" b="1" dirty="0">
                    <a:solidFill>
                      <a:schemeClr val="accent1">
                        <a:lumMod val="50000"/>
                      </a:schemeClr>
                    </a:solidFill>
                  </a:rPr>
                  <a:t> et </a:t>
                </a:r>
                <a:r>
                  <a:rPr lang="en-US" sz="1600" b="1" dirty="0" err="1">
                    <a:solidFill>
                      <a:schemeClr val="accent1">
                        <a:lumMod val="50000"/>
                      </a:schemeClr>
                    </a:solidFill>
                  </a:rPr>
                  <a:t>l’extrant</a:t>
                </a:r>
                <a:r>
                  <a:rPr lang="en-US" sz="1600" b="1" dirty="0">
                    <a:solidFill>
                      <a:schemeClr val="accent1">
                        <a:lumMod val="50000"/>
                      </a:schemeClr>
                    </a:solidFill>
                  </a:rPr>
                  <a:t> </a:t>
                </a:r>
                <a:r>
                  <a:rPr lang="en-US" sz="1600" dirty="0" err="1">
                    <a:solidFill>
                      <a:prstClr val="black"/>
                    </a:solidFill>
                  </a:rPr>
                  <a:t>d’une</a:t>
                </a:r>
                <a:r>
                  <a:rPr lang="en-US" sz="1600" dirty="0">
                    <a:solidFill>
                      <a:prstClr val="black"/>
                    </a:solidFill>
                  </a:rPr>
                  <a:t> </a:t>
                </a:r>
                <a:r>
                  <a:rPr lang="en-US" sz="1600" dirty="0" err="1" smtClean="0">
                    <a:solidFill>
                      <a:prstClr val="black"/>
                    </a:solidFill>
                  </a:rPr>
                  <a:t>CdeP</a:t>
                </a:r>
                <a:r>
                  <a:rPr lang="en-US" sz="1600" dirty="0" smtClean="0">
                    <a:solidFill>
                      <a:prstClr val="black"/>
                    </a:solidFill>
                  </a:rPr>
                  <a:t> </a:t>
                </a:r>
                <a:r>
                  <a:rPr lang="en-US" sz="1600" dirty="0">
                    <a:solidFill>
                      <a:prstClr val="black"/>
                    </a:solidFill>
                  </a:rPr>
                  <a:t>qui </a:t>
                </a:r>
                <a:r>
                  <a:rPr lang="en-US" sz="1600" dirty="0" err="1">
                    <a:solidFill>
                      <a:prstClr val="black"/>
                    </a:solidFill>
                  </a:rPr>
                  <a:t>fonctionne</a:t>
                </a:r>
                <a:r>
                  <a:rPr lang="en-US" sz="1600" dirty="0">
                    <a:solidFill>
                      <a:prstClr val="black"/>
                    </a:solidFill>
                  </a:rPr>
                  <a:t> </a:t>
                </a:r>
                <a:r>
                  <a:rPr lang="en-US" sz="1600" dirty="0" err="1">
                    <a:solidFill>
                      <a:prstClr val="black"/>
                    </a:solidFill>
                  </a:rPr>
                  <a:t>bien</a:t>
                </a:r>
                <a:r>
                  <a:rPr lang="en-US" sz="1600" dirty="0">
                    <a:solidFill>
                      <a:prstClr val="black"/>
                    </a:solidFill>
                  </a:rPr>
                  <a:t>.</a:t>
                </a:r>
              </a:p>
              <a:p>
                <a:pPr lvl="0">
                  <a:defRPr/>
                </a:pPr>
                <a:endParaRPr kumimoji="0" lang="en-US" sz="1600" b="0" i="0" u="none" strike="noStrike" kern="1200" cap="none" spc="0" normalizeH="0" baseline="0" noProof="0" dirty="0">
                  <a:ln>
                    <a:noFill/>
                  </a:ln>
                  <a:solidFill>
                    <a:prstClr val="black"/>
                  </a:solidFill>
                  <a:effectLst/>
                  <a:uLnTx/>
                  <a:uFillTx/>
                </a:endParaRPr>
              </a:p>
            </p:txBody>
          </p:sp>
          <p:sp>
            <p:nvSpPr>
              <p:cNvPr id="8" name="ZoneTexte 54 - 3 - 1"/>
              <p:cNvSpPr txBox="1"/>
              <p:nvPr/>
            </p:nvSpPr>
            <p:spPr>
              <a:xfrm>
                <a:off x="6639956" y="3283574"/>
                <a:ext cx="3601307" cy="3475572"/>
              </a:xfrm>
              <a:prstGeom prst="rect">
                <a:avLst/>
              </a:prstGeom>
              <a:noFill/>
            </p:spPr>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464646"/>
                    </a:solidFill>
                    <a:latin typeface="Calibri"/>
                  </a:rPr>
                  <a:t>PERTINENCE EMPIRIQUE</a:t>
                </a:r>
                <a:endParaRPr kumimoji="0" lang="en-US" sz="1800" b="1" i="0" u="none" strike="noStrike" kern="1200" cap="none" spc="0" normalizeH="0" baseline="0" noProof="0" dirty="0">
                  <a:ln>
                    <a:noFill/>
                  </a:ln>
                  <a:solidFill>
                    <a:srgbClr val="464646"/>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1">
                      <a:lumMod val="50000"/>
                    </a:schemeClr>
                  </a:solidFill>
                  <a:effectLst/>
                  <a:uLnTx/>
                  <a:uFillTx/>
                  <a:latin typeface="Calibri"/>
                  <a:ea typeface="+mn-ea"/>
                  <a:cs typeface="+mn-cs"/>
                </a:endParaRPr>
              </a:p>
              <a:p>
                <a:pPr lvl="0" algn="ctr">
                  <a:defRPr/>
                </a:pPr>
                <a:r>
                  <a:rPr kumimoji="0" lang="en-US" sz="1600" b="1" i="0" u="none" strike="noStrike" kern="1200" cap="none" spc="0" normalizeH="0" baseline="0" noProof="0" dirty="0" err="1" smtClean="0">
                    <a:ln>
                      <a:noFill/>
                    </a:ln>
                    <a:solidFill>
                      <a:schemeClr val="accent1">
                        <a:lumMod val="50000"/>
                      </a:schemeClr>
                    </a:solidFill>
                    <a:effectLst/>
                    <a:uLnTx/>
                    <a:uFillTx/>
                  </a:rPr>
                  <a:t>Aucun</a:t>
                </a:r>
                <a:r>
                  <a:rPr kumimoji="0" lang="en-US" sz="1600" b="1" i="0" u="none" strike="noStrike" kern="1200" cap="none" spc="0" normalizeH="0" baseline="0" noProof="0" dirty="0" smtClean="0">
                    <a:ln>
                      <a:noFill/>
                    </a:ln>
                    <a:solidFill>
                      <a:schemeClr val="accent1">
                        <a:lumMod val="50000"/>
                      </a:schemeClr>
                    </a:solidFill>
                    <a:effectLst/>
                    <a:uLnTx/>
                    <a:uFillTx/>
                  </a:rPr>
                  <a:t> </a:t>
                </a:r>
                <a:r>
                  <a:rPr kumimoji="0" lang="en-US" sz="1600" b="1" i="0" u="none" strike="noStrike" kern="1200" cap="none" spc="0" normalizeH="0" baseline="0" noProof="0" dirty="0" err="1" smtClean="0">
                    <a:ln>
                      <a:noFill/>
                    </a:ln>
                    <a:solidFill>
                      <a:schemeClr val="accent1">
                        <a:lumMod val="50000"/>
                      </a:schemeClr>
                    </a:solidFill>
                    <a:effectLst/>
                    <a:uLnTx/>
                    <a:uFillTx/>
                  </a:rPr>
                  <a:t>écrit</a:t>
                </a:r>
                <a:r>
                  <a:rPr kumimoji="0" lang="en-US" sz="1600" b="1" i="0" u="none" strike="noStrike" kern="1200" cap="none" spc="0" normalizeH="0" baseline="0" noProof="0" dirty="0" smtClean="0">
                    <a:ln>
                      <a:noFill/>
                    </a:ln>
                    <a:solidFill>
                      <a:schemeClr val="accent1">
                        <a:lumMod val="50000"/>
                      </a:schemeClr>
                    </a:solidFill>
                    <a:effectLst/>
                    <a:uLnTx/>
                    <a:uFillTx/>
                  </a:rPr>
                  <a:t> </a:t>
                </a:r>
                <a:r>
                  <a:rPr lang="en-US" sz="1600" b="1" noProof="0" dirty="0" err="1" smtClean="0">
                    <a:solidFill>
                      <a:schemeClr val="accent1">
                        <a:lumMod val="50000"/>
                      </a:schemeClr>
                    </a:solidFill>
                  </a:rPr>
                  <a:t>existant</a:t>
                </a:r>
                <a:r>
                  <a:rPr lang="en-US" sz="1600" b="1" noProof="0" dirty="0" smtClean="0">
                    <a:solidFill>
                      <a:schemeClr val="accent1">
                        <a:lumMod val="50000"/>
                      </a:schemeClr>
                    </a:solidFill>
                  </a:rPr>
                  <a:t> </a:t>
                </a:r>
                <a:r>
                  <a:rPr kumimoji="0" lang="en-US" sz="1600" b="0" i="0" u="none" strike="noStrike" kern="1200" cap="none" spc="0" normalizeH="0" baseline="0" noProof="0" dirty="0" smtClean="0">
                    <a:ln>
                      <a:noFill/>
                    </a:ln>
                    <a:solidFill>
                      <a:prstClr val="black"/>
                    </a:solidFill>
                    <a:effectLst/>
                    <a:uLnTx/>
                    <a:uFillTx/>
                  </a:rPr>
                  <a:t>sur</a:t>
                </a:r>
                <a:r>
                  <a:rPr kumimoji="0" lang="en-US" sz="1600" b="0" i="0" u="none" strike="noStrike" kern="1200" cap="none" spc="0" normalizeH="0" noProof="0" dirty="0" smtClean="0">
                    <a:ln>
                      <a:noFill/>
                    </a:ln>
                    <a:solidFill>
                      <a:prstClr val="black"/>
                    </a:solidFill>
                    <a:effectLst/>
                    <a:uLnTx/>
                    <a:uFillTx/>
                  </a:rPr>
                  <a:t> la participation des </a:t>
                </a:r>
                <a:r>
                  <a:rPr kumimoji="0" lang="en-US" sz="1600" b="0" i="0" u="none" strike="noStrike" kern="1200" cap="none" spc="0" normalizeH="0" noProof="0" dirty="0" err="1" smtClean="0">
                    <a:ln>
                      <a:noFill/>
                    </a:ln>
                    <a:solidFill>
                      <a:prstClr val="black"/>
                    </a:solidFill>
                    <a:effectLst/>
                    <a:uLnTx/>
                    <a:uFillTx/>
                  </a:rPr>
                  <a:t>membres</a:t>
                </a:r>
                <a:r>
                  <a:rPr lang="en-US" sz="1600" noProof="0" dirty="0" smtClean="0">
                    <a:solidFill>
                      <a:prstClr val="black"/>
                    </a:solidFill>
                  </a:rPr>
                  <a:t> au sein</a:t>
                </a:r>
                <a:r>
                  <a:rPr lang="en-US" sz="1600" dirty="0" smtClean="0">
                    <a:solidFill>
                      <a:prstClr val="black"/>
                    </a:solidFill>
                  </a:rPr>
                  <a:t> de</a:t>
                </a:r>
                <a:r>
                  <a:rPr kumimoji="0" lang="en-US" sz="1600" b="0" i="0" u="none" strike="noStrike" kern="1200" cap="none" spc="0" normalizeH="0" noProof="0" dirty="0" smtClean="0">
                    <a:ln>
                      <a:noFill/>
                    </a:ln>
                    <a:solidFill>
                      <a:prstClr val="black"/>
                    </a:solidFill>
                    <a:effectLst/>
                    <a:uLnTx/>
                    <a:uFillTx/>
                  </a:rPr>
                  <a:t> </a:t>
                </a:r>
                <a:r>
                  <a:rPr kumimoji="0" lang="en-US" sz="1600" b="0" i="0" u="none" strike="noStrike" kern="1200" cap="none" spc="0" normalizeH="0" noProof="0" dirty="0" err="1" smtClean="0">
                    <a:ln>
                      <a:noFill/>
                    </a:ln>
                    <a:solidFill>
                      <a:prstClr val="black"/>
                    </a:solidFill>
                    <a:effectLst/>
                    <a:uLnTx/>
                    <a:uFillTx/>
                  </a:rPr>
                  <a:t>CdeP</a:t>
                </a:r>
                <a:r>
                  <a:rPr kumimoji="0" lang="en-US" sz="1600" b="0" i="0" u="none" strike="noStrike" kern="1200" cap="none" spc="0" normalizeH="0" noProof="0" dirty="0" smtClean="0">
                    <a:ln>
                      <a:noFill/>
                    </a:ln>
                    <a:solidFill>
                      <a:prstClr val="black"/>
                    </a:solidFill>
                    <a:effectLst/>
                    <a:uLnTx/>
                    <a:uFillTx/>
                  </a:rPr>
                  <a:t> </a:t>
                </a:r>
                <a:r>
                  <a:rPr kumimoji="0" lang="en-US" sz="1600" b="0" i="0" u="none" strike="noStrike" kern="1200" cap="none" spc="0" normalizeH="0" noProof="0" dirty="0" err="1" smtClean="0">
                    <a:ln>
                      <a:noFill/>
                    </a:ln>
                    <a:solidFill>
                      <a:prstClr val="black"/>
                    </a:solidFill>
                    <a:effectLst/>
                    <a:uLnTx/>
                    <a:uFillTx/>
                  </a:rPr>
                  <a:t>en</a:t>
                </a:r>
                <a:r>
                  <a:rPr kumimoji="0" lang="en-US" sz="1600" b="0" i="0" u="none" strike="noStrike" kern="1200" cap="none" spc="0" normalizeH="0" noProof="0" dirty="0" smtClean="0">
                    <a:ln>
                      <a:noFill/>
                    </a:ln>
                    <a:solidFill>
                      <a:prstClr val="black"/>
                    </a:solidFill>
                    <a:effectLst/>
                    <a:uLnTx/>
                    <a:uFillTx/>
                  </a:rPr>
                  <a:t> </a:t>
                </a:r>
                <a:r>
                  <a:rPr kumimoji="0" lang="en-US" sz="1600" b="0" i="0" u="none" strike="noStrike" kern="1200" cap="none" spc="0" normalizeH="0" noProof="0" dirty="0" err="1" smtClean="0">
                    <a:ln>
                      <a:noFill/>
                    </a:ln>
                    <a:solidFill>
                      <a:prstClr val="black"/>
                    </a:solidFill>
                    <a:effectLst/>
                    <a:uLnTx/>
                    <a:uFillTx/>
                  </a:rPr>
                  <a:t>contexte</a:t>
                </a:r>
                <a:r>
                  <a:rPr kumimoji="0" lang="en-US" sz="1600" b="0" i="0" u="none" strike="noStrike" kern="1200" cap="none" spc="0" normalizeH="0" noProof="0" dirty="0" smtClean="0">
                    <a:ln>
                      <a:noFill/>
                    </a:ln>
                    <a:solidFill>
                      <a:prstClr val="black"/>
                    </a:solidFill>
                    <a:effectLst/>
                    <a:uLnTx/>
                    <a:uFillTx/>
                  </a:rPr>
                  <a:t> de </a:t>
                </a:r>
                <a:r>
                  <a:rPr kumimoji="0" lang="en-US" sz="1600" b="0" i="0" u="none" strike="noStrike" kern="1200" cap="none" spc="0" normalizeH="0" noProof="0" dirty="0" err="1" smtClean="0">
                    <a:ln>
                      <a:noFill/>
                    </a:ln>
                    <a:solidFill>
                      <a:prstClr val="black"/>
                    </a:solidFill>
                    <a:effectLst/>
                    <a:uLnTx/>
                    <a:uFillTx/>
                  </a:rPr>
                  <a:t>gestion</a:t>
                </a:r>
                <a:r>
                  <a:rPr kumimoji="0" lang="en-US" sz="1600" b="0" i="0" u="none" strike="noStrike" kern="1200" cap="none" spc="0" normalizeH="0" noProof="0" dirty="0" smtClean="0">
                    <a:ln>
                      <a:noFill/>
                    </a:ln>
                    <a:solidFill>
                      <a:prstClr val="black"/>
                    </a:solidFill>
                    <a:effectLst/>
                    <a:uLnTx/>
                    <a:uFillTx/>
                  </a:rPr>
                  <a:t> de </a:t>
                </a:r>
                <a:r>
                  <a:rPr kumimoji="0" lang="en-US" sz="1600" b="0" i="0" u="none" strike="noStrike" kern="1200" cap="none" spc="0" normalizeH="0" noProof="0" dirty="0" err="1" smtClean="0">
                    <a:ln>
                      <a:noFill/>
                    </a:ln>
                    <a:solidFill>
                      <a:prstClr val="black"/>
                    </a:solidFill>
                    <a:effectLst/>
                    <a:uLnTx/>
                    <a:uFillTx/>
                  </a:rPr>
                  <a:t>projets</a:t>
                </a:r>
                <a:r>
                  <a:rPr kumimoji="0" lang="en-US" sz="1600" b="0" i="0" u="none" strike="noStrike" kern="1200" cap="none" spc="0" normalizeH="0" noProof="0" dirty="0" smtClean="0">
                    <a:ln>
                      <a:noFill/>
                    </a:ln>
                    <a:solidFill>
                      <a:prstClr val="black"/>
                    </a:solidFill>
                    <a:effectLst/>
                    <a:uLnTx/>
                    <a:uFillTx/>
                  </a:rPr>
                  <a:t>.</a:t>
                </a:r>
              </a:p>
              <a:p>
                <a:pPr lvl="0" algn="ctr">
                  <a:defRPr/>
                </a:pPr>
                <a:endParaRPr lang="en-US" sz="1600" baseline="0" dirty="0">
                  <a:solidFill>
                    <a:prstClr val="black"/>
                  </a:solidFill>
                </a:endParaRPr>
              </a:p>
              <a:p>
                <a:pPr lvl="0" algn="ctr">
                  <a:defRPr/>
                </a:pPr>
                <a:r>
                  <a:rPr lang="en-US" sz="1600" dirty="0" err="1" smtClean="0">
                    <a:solidFill>
                      <a:prstClr val="black"/>
                    </a:solidFill>
                  </a:rPr>
                  <a:t>Pourtant</a:t>
                </a:r>
                <a:r>
                  <a:rPr lang="en-US" sz="1600" dirty="0" smtClean="0">
                    <a:solidFill>
                      <a:prstClr val="black"/>
                    </a:solidFill>
                  </a:rPr>
                  <a:t>, </a:t>
                </a:r>
                <a:r>
                  <a:rPr lang="en-US" sz="1600" b="1" dirty="0" err="1" smtClean="0">
                    <a:solidFill>
                      <a:schemeClr val="accent1">
                        <a:lumMod val="50000"/>
                      </a:schemeClr>
                    </a:solidFill>
                  </a:rPr>
                  <a:t>l’environnement</a:t>
                </a:r>
                <a:r>
                  <a:rPr lang="en-US" sz="1600" b="1" dirty="0" smtClean="0">
                    <a:solidFill>
                      <a:schemeClr val="accent1">
                        <a:lumMod val="50000"/>
                      </a:schemeClr>
                    </a:solidFill>
                  </a:rPr>
                  <a:t> </a:t>
                </a:r>
                <a:r>
                  <a:rPr lang="en-US" sz="1600" b="1" dirty="0" err="1" smtClean="0">
                    <a:solidFill>
                      <a:schemeClr val="accent1">
                        <a:lumMod val="50000"/>
                      </a:schemeClr>
                    </a:solidFill>
                  </a:rPr>
                  <a:t>projet</a:t>
                </a:r>
                <a:r>
                  <a:rPr lang="en-US" sz="1600" b="1" dirty="0" smtClean="0">
                    <a:solidFill>
                      <a:schemeClr val="accent1">
                        <a:lumMod val="50000"/>
                      </a:schemeClr>
                    </a:solidFill>
                  </a:rPr>
                  <a:t> </a:t>
                </a:r>
                <a:r>
                  <a:rPr lang="en-US" sz="1600" b="1" dirty="0" err="1" smtClean="0">
                    <a:solidFill>
                      <a:schemeClr val="accent1">
                        <a:lumMod val="50000"/>
                      </a:schemeClr>
                    </a:solidFill>
                  </a:rPr>
                  <a:t>est</a:t>
                </a:r>
                <a:r>
                  <a:rPr lang="en-US" sz="1600" b="1" dirty="0" smtClean="0">
                    <a:solidFill>
                      <a:schemeClr val="accent1">
                        <a:lumMod val="50000"/>
                      </a:schemeClr>
                    </a:solidFill>
                  </a:rPr>
                  <a:t> </a:t>
                </a:r>
                <a:r>
                  <a:rPr lang="en-US" sz="1600" b="1" dirty="0" err="1" smtClean="0">
                    <a:solidFill>
                      <a:schemeClr val="accent1">
                        <a:lumMod val="50000"/>
                      </a:schemeClr>
                    </a:solidFill>
                  </a:rPr>
                  <a:t>singulier</a:t>
                </a:r>
                <a:r>
                  <a:rPr lang="en-US" sz="1600" b="1" dirty="0" smtClean="0">
                    <a:solidFill>
                      <a:schemeClr val="accent1">
                        <a:lumMod val="50000"/>
                      </a:schemeClr>
                    </a:solidFill>
                  </a:rPr>
                  <a:t> </a:t>
                </a:r>
                <a:r>
                  <a:rPr lang="en-US" sz="1600" dirty="0" smtClean="0">
                    <a:solidFill>
                      <a:prstClr val="black"/>
                    </a:solidFill>
                  </a:rPr>
                  <a:t>et </a:t>
                </a:r>
                <a:r>
                  <a:rPr lang="en-US" sz="1600" dirty="0" err="1" smtClean="0">
                    <a:solidFill>
                      <a:prstClr val="black"/>
                    </a:solidFill>
                  </a:rPr>
                  <a:t>certaines</a:t>
                </a:r>
                <a:r>
                  <a:rPr lang="en-US" sz="1600" dirty="0" smtClean="0">
                    <a:solidFill>
                      <a:prstClr val="black"/>
                    </a:solidFill>
                  </a:rPr>
                  <a:t> de </a:t>
                </a:r>
                <a:r>
                  <a:rPr lang="en-US" sz="1600" dirty="0" err="1" smtClean="0">
                    <a:solidFill>
                      <a:prstClr val="black"/>
                    </a:solidFill>
                  </a:rPr>
                  <a:t>ses</a:t>
                </a:r>
                <a:r>
                  <a:rPr lang="en-US" sz="1600" dirty="0" smtClean="0">
                    <a:solidFill>
                      <a:prstClr val="black"/>
                    </a:solidFill>
                  </a:rPr>
                  <a:t> </a:t>
                </a:r>
                <a:r>
                  <a:rPr lang="en-US" sz="1600" dirty="0" err="1" smtClean="0">
                    <a:solidFill>
                      <a:prstClr val="black"/>
                    </a:solidFill>
                  </a:rPr>
                  <a:t>caractérisiques</a:t>
                </a:r>
                <a:r>
                  <a:rPr lang="en-US" sz="1600" dirty="0" smtClean="0">
                    <a:solidFill>
                      <a:prstClr val="black"/>
                    </a:solidFill>
                  </a:rPr>
                  <a:t> </a:t>
                </a:r>
                <a:r>
                  <a:rPr lang="en-US" sz="1600" dirty="0" err="1" smtClean="0">
                    <a:solidFill>
                      <a:prstClr val="black"/>
                    </a:solidFill>
                  </a:rPr>
                  <a:t>pourraient</a:t>
                </a:r>
                <a:r>
                  <a:rPr lang="en-US" sz="1600" dirty="0" smtClean="0">
                    <a:solidFill>
                      <a:prstClr val="black"/>
                    </a:solidFill>
                  </a:rPr>
                  <a:t> </a:t>
                </a:r>
                <a:r>
                  <a:rPr lang="en-US" sz="1600" dirty="0" err="1" smtClean="0">
                    <a:solidFill>
                      <a:prstClr val="black"/>
                    </a:solidFill>
                  </a:rPr>
                  <a:t>avoir</a:t>
                </a:r>
                <a:r>
                  <a:rPr lang="en-US" sz="1600" dirty="0" smtClean="0">
                    <a:solidFill>
                      <a:prstClr val="black"/>
                    </a:solidFill>
                  </a:rPr>
                  <a:t> </a:t>
                </a:r>
                <a:r>
                  <a:rPr lang="en-US" sz="1600" dirty="0" err="1" smtClean="0">
                    <a:solidFill>
                      <a:prstClr val="black"/>
                    </a:solidFill>
                  </a:rPr>
                  <a:t>une</a:t>
                </a:r>
                <a:r>
                  <a:rPr lang="en-US" sz="1600" dirty="0" smtClean="0">
                    <a:solidFill>
                      <a:prstClr val="black"/>
                    </a:solidFill>
                  </a:rPr>
                  <a:t> influence sur les initiatives de </a:t>
                </a:r>
                <a:r>
                  <a:rPr lang="en-US" sz="1600" dirty="0" err="1" smtClean="0">
                    <a:solidFill>
                      <a:prstClr val="black"/>
                    </a:solidFill>
                  </a:rPr>
                  <a:t>gestion</a:t>
                </a:r>
                <a:r>
                  <a:rPr lang="en-US" sz="1600" dirty="0">
                    <a:solidFill>
                      <a:prstClr val="black"/>
                    </a:solidFill>
                  </a:rPr>
                  <a:t> </a:t>
                </a:r>
                <a:r>
                  <a:rPr lang="en-US" sz="1600" dirty="0" smtClean="0">
                    <a:solidFill>
                      <a:prstClr val="black"/>
                    </a:solidFill>
                  </a:rPr>
                  <a:t>des </a:t>
                </a:r>
                <a:r>
                  <a:rPr lang="en-US" sz="1600" dirty="0" err="1" smtClean="0">
                    <a:solidFill>
                      <a:prstClr val="black"/>
                    </a:solidFill>
                  </a:rPr>
                  <a:t>connaissances</a:t>
                </a:r>
                <a:r>
                  <a:rPr lang="en-US" sz="1600" dirty="0" smtClean="0">
                    <a:solidFill>
                      <a:prstClr val="black"/>
                    </a:solidFill>
                  </a:rPr>
                  <a:t>.</a:t>
                </a:r>
                <a:endParaRPr kumimoji="0" lang="en-US" sz="1600" b="0" i="0" u="none" strike="noStrike" kern="1200" cap="none" spc="0" normalizeH="0" baseline="0" noProof="0" dirty="0">
                  <a:ln>
                    <a:noFill/>
                  </a:ln>
                  <a:solidFill>
                    <a:prstClr val="black"/>
                  </a:solidFill>
                  <a:effectLst/>
                  <a:uLnTx/>
                  <a:uFillTx/>
                </a:endParaRPr>
              </a:p>
            </p:txBody>
          </p:sp>
        </p:grpSp>
        <p:grpSp>
          <p:nvGrpSpPr>
            <p:cNvPr id="5" name="Group 4"/>
            <p:cNvGrpSpPr/>
            <p:nvPr/>
          </p:nvGrpSpPr>
          <p:grpSpPr>
            <a:xfrm>
              <a:off x="3391887" y="1832835"/>
              <a:ext cx="5471341" cy="3394073"/>
              <a:chOff x="3391887" y="1832835"/>
              <a:chExt cx="5471341" cy="3394073"/>
            </a:xfrm>
          </p:grpSpPr>
          <p:pic>
            <p:nvPicPr>
              <p:cNvPr id="2" name="Picture 1"/>
              <p:cNvPicPr>
                <a:picLocks noChangeAspect="1"/>
              </p:cNvPicPr>
              <p:nvPr/>
            </p:nvPicPr>
            <p:blipFill>
              <a:blip r:embed="rId3">
                <a:biLevel thresh="25000"/>
              </a:blip>
              <a:stretch>
                <a:fillRect/>
              </a:stretch>
            </p:blipFill>
            <p:spPr>
              <a:xfrm>
                <a:off x="3391887" y="1832835"/>
                <a:ext cx="1075480" cy="910625"/>
              </a:xfrm>
              <a:prstGeom prst="rect">
                <a:avLst/>
              </a:prstGeom>
            </p:spPr>
          </p:pic>
          <p:pic>
            <p:nvPicPr>
              <p:cNvPr id="3" name="Picture 2"/>
              <p:cNvPicPr>
                <a:picLocks noChangeAspect="1"/>
              </p:cNvPicPr>
              <p:nvPr/>
            </p:nvPicPr>
            <p:blipFill>
              <a:blip r:embed="rId4">
                <a:biLevel thresh="25000"/>
              </a:blip>
              <a:stretch>
                <a:fillRect/>
              </a:stretch>
            </p:blipFill>
            <p:spPr>
              <a:xfrm>
                <a:off x="7899400" y="1832835"/>
                <a:ext cx="963828" cy="910625"/>
              </a:xfrm>
              <a:prstGeom prst="rect">
                <a:avLst/>
              </a:prstGeom>
            </p:spPr>
          </p:pic>
          <p:cxnSp>
            <p:nvCxnSpPr>
              <p:cNvPr id="14" name="Straight Connector 13"/>
              <p:cNvCxnSpPr/>
              <p:nvPr/>
            </p:nvCxnSpPr>
            <p:spPr>
              <a:xfrm flipH="1">
                <a:off x="5993897" y="3052119"/>
                <a:ext cx="11487" cy="2174789"/>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10" name="Picture 9"/>
          <p:cNvPicPr>
            <a:picLocks noChangeAspect="1"/>
          </p:cNvPicPr>
          <p:nvPr/>
        </p:nvPicPr>
        <p:blipFill>
          <a:blip r:embed="rId5"/>
          <a:stretch>
            <a:fillRect/>
          </a:stretch>
        </p:blipFill>
        <p:spPr>
          <a:xfrm>
            <a:off x="9941644" y="0"/>
            <a:ext cx="2250356" cy="788918"/>
          </a:xfrm>
          <a:prstGeom prst="rect">
            <a:avLst/>
          </a:prstGeom>
        </p:spPr>
      </p:pic>
    </p:spTree>
    <p:extLst>
      <p:ext uri="{BB962C8B-B14F-4D97-AF65-F5344CB8AC3E}">
        <p14:creationId xmlns:p14="http://schemas.microsoft.com/office/powerpoint/2010/main" val="33859978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re 58"/>
          <p:cNvSpPr>
            <a:spLocks noGrp="1"/>
          </p:cNvSpPr>
          <p:nvPr>
            <p:ph type="title" idx="4294967295"/>
          </p:nvPr>
        </p:nvSpPr>
        <p:spPr>
          <a:xfrm>
            <a:off x="210065" y="-157748"/>
            <a:ext cx="9720263" cy="1498600"/>
          </a:xfrm>
        </p:spPr>
        <p:txBody>
          <a:bodyPr>
            <a:normAutofit/>
          </a:bodyPr>
          <a:lstStyle/>
          <a:p>
            <a:r>
              <a:rPr lang="en-US" sz="4000" dirty="0" smtClean="0"/>
              <a:t>CADRAGE PRÉLIMINAIRE</a:t>
            </a:r>
            <a:endParaRPr lang="en-US" sz="4000" dirty="0"/>
          </a:p>
        </p:txBody>
      </p:sp>
      <p:sp>
        <p:nvSpPr>
          <p:cNvPr id="55" name="ZoneTexte 54 - 3 - 1"/>
          <p:cNvSpPr txBox="1"/>
          <p:nvPr/>
        </p:nvSpPr>
        <p:spPr>
          <a:xfrm>
            <a:off x="1608568" y="2858979"/>
            <a:ext cx="3332392" cy="2384175"/>
          </a:xfrm>
          <a:prstGeom prst="rect">
            <a:avLst/>
          </a:prstGeom>
          <a:noFill/>
        </p:spPr>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464646"/>
                </a:solidFill>
                <a:effectLst/>
                <a:uLnTx/>
                <a:uFillTx/>
                <a:latin typeface="Calibri"/>
                <a:ea typeface="+mn-ea"/>
                <a:cs typeface="+mn-cs"/>
              </a:rPr>
              <a:t>CIBLE VISÉE</a:t>
            </a:r>
            <a:endParaRPr kumimoji="0" lang="en-US" sz="1800" b="1" i="0" u="none" strike="noStrike" kern="1200" cap="none" spc="0" normalizeH="0" baseline="0" noProof="0" dirty="0">
              <a:ln>
                <a:noFill/>
              </a:ln>
              <a:solidFill>
                <a:srgbClr val="464646"/>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r>
              <a:rPr lang="fr-CA" dirty="0"/>
              <a:t>Deux </a:t>
            </a:r>
            <a:r>
              <a:rPr lang="fr-CA" dirty="0" smtClean="0"/>
              <a:t>CdeP </a:t>
            </a:r>
            <a:r>
              <a:rPr lang="fr-CA" dirty="0"/>
              <a:t>avec une </a:t>
            </a:r>
            <a:r>
              <a:rPr lang="fr-CA" u="sng" dirty="0"/>
              <a:t>dynamique distincte</a:t>
            </a:r>
            <a:r>
              <a:rPr lang="fr-CA" dirty="0"/>
              <a:t> </a:t>
            </a:r>
            <a:r>
              <a:rPr lang="fr-CA" dirty="0" smtClean="0"/>
              <a:t>:</a:t>
            </a:r>
            <a:endParaRPr lang="fr-CA" u="sng" dirty="0"/>
          </a:p>
          <a:p>
            <a:pPr marL="285750" indent="-285750">
              <a:buFont typeface="Wingdings" panose="05000000000000000000" pitchFamily="2" charset="2"/>
              <a:buChar char="§"/>
            </a:pPr>
            <a:r>
              <a:rPr lang="fr-CA" dirty="0"/>
              <a:t>Développement (Chefs de projets)</a:t>
            </a:r>
          </a:p>
          <a:p>
            <a:pPr marL="285750" indent="-285750">
              <a:buFont typeface="Wingdings" panose="05000000000000000000" pitchFamily="2" charset="2"/>
              <a:buChar char="§"/>
            </a:pPr>
            <a:r>
              <a:rPr lang="fr-CA" dirty="0"/>
              <a:t>Partage (Gestionnaires de programmes)</a:t>
            </a:r>
            <a:endParaRPr lang="fr-FR" dirty="0"/>
          </a:p>
        </p:txBody>
      </p:sp>
      <p:cxnSp>
        <p:nvCxnSpPr>
          <p:cNvPr id="68" name="Straight Connector 67">
            <a:extLst>
              <a:ext uri="{FF2B5EF4-FFF2-40B4-BE49-F238E27FC236}">
                <a16:creationId xmlns:a16="http://schemas.microsoft.com/office/drawing/2014/main" xmlns="" id="{1B7524EC-DED6-47FE-BB55-385C13320D9E}"/>
              </a:ext>
            </a:extLst>
          </p:cNvPr>
          <p:cNvCxnSpPr>
            <a:cxnSpLocks/>
          </p:cNvCxnSpPr>
          <p:nvPr/>
        </p:nvCxnSpPr>
        <p:spPr>
          <a:xfrm>
            <a:off x="6095999" y="2969702"/>
            <a:ext cx="0" cy="19235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4" name="ZoneTexte 54 - 3 - 2">
            <a:extLst>
              <a:ext uri="{FF2B5EF4-FFF2-40B4-BE49-F238E27FC236}">
                <a16:creationId xmlns:a16="http://schemas.microsoft.com/office/drawing/2014/main" xmlns="" id="{D9ED1504-ED70-4927-9B6A-A7581A311781}"/>
              </a:ext>
            </a:extLst>
          </p:cNvPr>
          <p:cNvSpPr txBox="1"/>
          <p:nvPr/>
        </p:nvSpPr>
        <p:spPr>
          <a:xfrm>
            <a:off x="7468119" y="2899106"/>
            <a:ext cx="3059837" cy="2384175"/>
          </a:xfrm>
          <a:prstGeom prst="rect">
            <a:avLst/>
          </a:prstGeom>
          <a:noFill/>
        </p:spPr>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smtClean="0">
                <a:solidFill>
                  <a:srgbClr val="464646"/>
                </a:solidFill>
                <a:latin typeface="Calibri"/>
              </a:rPr>
              <a:t>THÈME DÉFINI</a:t>
            </a:r>
            <a:endParaRPr kumimoji="0" lang="en-US" sz="1800" b="1" i="0" u="none" strike="noStrike" kern="1200" cap="none" spc="0" normalizeH="0" baseline="0" noProof="0" dirty="0">
              <a:ln>
                <a:noFill/>
              </a:ln>
              <a:solidFill>
                <a:srgbClr val="464646"/>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r>
              <a:rPr lang="fr-CA" dirty="0"/>
              <a:t>La </a:t>
            </a:r>
            <a:r>
              <a:rPr lang="fr-CA" u="sng" dirty="0"/>
              <a:t>participation </a:t>
            </a:r>
            <a:r>
              <a:rPr lang="fr-CA" dirty="0"/>
              <a:t>des </a:t>
            </a:r>
            <a:r>
              <a:rPr lang="fr-CA" dirty="0" smtClean="0"/>
              <a:t>membres : </a:t>
            </a:r>
            <a:endParaRPr lang="fr-CA" dirty="0"/>
          </a:p>
          <a:p>
            <a:pPr marL="342900" indent="-342900">
              <a:buFont typeface="Wingdings" panose="05000000000000000000" pitchFamily="2" charset="2"/>
              <a:buChar char="§"/>
            </a:pPr>
            <a:r>
              <a:rPr lang="fr-CA" dirty="0"/>
              <a:t>Présentéisme </a:t>
            </a:r>
          </a:p>
          <a:p>
            <a:pPr marL="342900" indent="-342900">
              <a:buFont typeface="Wingdings" panose="05000000000000000000" pitchFamily="2" charset="2"/>
              <a:buChar char="§"/>
            </a:pPr>
            <a:r>
              <a:rPr lang="fr-CA" dirty="0"/>
              <a:t> Fait de </a:t>
            </a:r>
            <a:r>
              <a:rPr lang="fr-CA" dirty="0">
                <a:cs typeface="Calibri" panose="020F0502020204030204" pitchFamily="34" charset="0"/>
              </a:rPr>
              <a:t>«prendre part à» : être présent comme acteur</a:t>
            </a:r>
            <a:endParaRPr lang="fr-FR" dirty="0"/>
          </a:p>
        </p:txBody>
      </p:sp>
      <p:grpSp>
        <p:nvGrpSpPr>
          <p:cNvPr id="186" name="Venn_diagram" descr="{&quot;Key&quot;:&quot;POWER_USER_SHAPE_ICON&quot;,&quot;Value&quot;:&quot;POWER_USER_SHAPE_ICON_STYLE_1&quot;}">
            <a:extLst>
              <a:ext uri="{FF2B5EF4-FFF2-40B4-BE49-F238E27FC236}">
                <a16:creationId xmlns:a16="http://schemas.microsoft.com/office/drawing/2014/main" xmlns="" id="{9E7A69EC-7F5B-4171-8273-C04E30DCDE3C}"/>
              </a:ext>
            </a:extLst>
          </p:cNvPr>
          <p:cNvGrpSpPr>
            <a:grpSpLocks noChangeAspect="1"/>
          </p:cNvGrpSpPr>
          <p:nvPr/>
        </p:nvGrpSpPr>
        <p:grpSpPr>
          <a:xfrm>
            <a:off x="8458562" y="1595512"/>
            <a:ext cx="976625" cy="1058009"/>
            <a:chOff x="5618163" y="4584700"/>
            <a:chExt cx="266701" cy="288925"/>
          </a:xfrm>
          <a:solidFill>
            <a:schemeClr val="tx2"/>
          </a:solidFill>
        </p:grpSpPr>
        <p:sp>
          <p:nvSpPr>
            <p:cNvPr id="187" name="Freeform 733">
              <a:extLst>
                <a:ext uri="{FF2B5EF4-FFF2-40B4-BE49-F238E27FC236}">
                  <a16:creationId xmlns:a16="http://schemas.microsoft.com/office/drawing/2014/main" xmlns="" id="{C9F49B16-1582-4DE2-825A-D33EC81A3FD4}"/>
                </a:ext>
              </a:extLst>
            </p:cNvPr>
            <p:cNvSpPr>
              <a:spLocks/>
            </p:cNvSpPr>
            <p:nvPr/>
          </p:nvSpPr>
          <p:spPr bwMode="auto">
            <a:xfrm>
              <a:off x="5792788" y="4646613"/>
              <a:ext cx="14288" cy="15875"/>
            </a:xfrm>
            <a:custGeom>
              <a:avLst/>
              <a:gdLst>
                <a:gd name="T0" fmla="*/ 53 w 70"/>
                <a:gd name="T1" fmla="*/ 35 h 70"/>
                <a:gd name="T2" fmla="*/ 70 w 70"/>
                <a:gd name="T3" fmla="*/ 35 h 70"/>
                <a:gd name="T4" fmla="*/ 35 w 70"/>
                <a:gd name="T5" fmla="*/ 0 h 70"/>
                <a:gd name="T6" fmla="*/ 0 w 70"/>
                <a:gd name="T7" fmla="*/ 35 h 70"/>
                <a:gd name="T8" fmla="*/ 35 w 70"/>
                <a:gd name="T9" fmla="*/ 70 h 70"/>
                <a:gd name="T10" fmla="*/ 70 w 70"/>
                <a:gd name="T11" fmla="*/ 35 h 70"/>
                <a:gd name="T12" fmla="*/ 53 w 70"/>
                <a:gd name="T13" fmla="*/ 35 h 70"/>
                <a:gd name="T14" fmla="*/ 37 w 70"/>
                <a:gd name="T15" fmla="*/ 35 h 70"/>
                <a:gd name="T16" fmla="*/ 35 w 70"/>
                <a:gd name="T17" fmla="*/ 37 h 70"/>
                <a:gd name="T18" fmla="*/ 34 w 70"/>
                <a:gd name="T19" fmla="*/ 35 h 70"/>
                <a:gd name="T20" fmla="*/ 35 w 70"/>
                <a:gd name="T21" fmla="*/ 34 h 70"/>
                <a:gd name="T22" fmla="*/ 37 w 70"/>
                <a:gd name="T23" fmla="*/ 35 h 70"/>
                <a:gd name="T24" fmla="*/ 53 w 70"/>
                <a:gd name="T2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53" y="35"/>
                  </a:moveTo>
                  <a:lnTo>
                    <a:pt x="70" y="35"/>
                  </a:lnTo>
                  <a:cubicBezTo>
                    <a:pt x="70" y="16"/>
                    <a:pt x="54" y="0"/>
                    <a:pt x="35" y="0"/>
                  </a:cubicBezTo>
                  <a:cubicBezTo>
                    <a:pt x="16" y="0"/>
                    <a:pt x="0" y="16"/>
                    <a:pt x="0" y="35"/>
                  </a:cubicBezTo>
                  <a:cubicBezTo>
                    <a:pt x="0" y="54"/>
                    <a:pt x="16" y="70"/>
                    <a:pt x="35" y="70"/>
                  </a:cubicBezTo>
                  <a:cubicBezTo>
                    <a:pt x="55" y="70"/>
                    <a:pt x="70" y="54"/>
                    <a:pt x="70" y="35"/>
                  </a:cubicBezTo>
                  <a:lnTo>
                    <a:pt x="53" y="35"/>
                  </a:lnTo>
                  <a:lnTo>
                    <a:pt x="37" y="35"/>
                  </a:lnTo>
                  <a:lnTo>
                    <a:pt x="35" y="37"/>
                  </a:lnTo>
                  <a:lnTo>
                    <a:pt x="34" y="35"/>
                  </a:lnTo>
                  <a:lnTo>
                    <a:pt x="35" y="34"/>
                  </a:lnTo>
                  <a:lnTo>
                    <a:pt x="37" y="35"/>
                  </a:lnTo>
                  <a:lnTo>
                    <a:pt x="5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734">
              <a:extLst>
                <a:ext uri="{FF2B5EF4-FFF2-40B4-BE49-F238E27FC236}">
                  <a16:creationId xmlns:a16="http://schemas.microsoft.com/office/drawing/2014/main" xmlns="" id="{C881C91F-BB4D-4AA8-81D7-E099EAEDB0F7}"/>
                </a:ext>
              </a:extLst>
            </p:cNvPr>
            <p:cNvSpPr>
              <a:spLocks/>
            </p:cNvSpPr>
            <p:nvPr/>
          </p:nvSpPr>
          <p:spPr bwMode="auto">
            <a:xfrm>
              <a:off x="5797551" y="4597400"/>
              <a:ext cx="87313" cy="58738"/>
            </a:xfrm>
            <a:custGeom>
              <a:avLst/>
              <a:gdLst>
                <a:gd name="T0" fmla="*/ 3 w 55"/>
                <a:gd name="T1" fmla="*/ 37 h 37"/>
                <a:gd name="T2" fmla="*/ 23 w 55"/>
                <a:gd name="T3" fmla="*/ 5 h 37"/>
                <a:gd name="T4" fmla="*/ 55 w 55"/>
                <a:gd name="T5" fmla="*/ 5 h 37"/>
                <a:gd name="T6" fmla="*/ 55 w 55"/>
                <a:gd name="T7" fmla="*/ 0 h 37"/>
                <a:gd name="T8" fmla="*/ 21 w 55"/>
                <a:gd name="T9" fmla="*/ 0 h 37"/>
                <a:gd name="T10" fmla="*/ 0 w 55"/>
                <a:gd name="T11" fmla="*/ 35 h 37"/>
                <a:gd name="T12" fmla="*/ 3 w 55"/>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55" h="37">
                  <a:moveTo>
                    <a:pt x="3" y="37"/>
                  </a:moveTo>
                  <a:lnTo>
                    <a:pt x="23" y="5"/>
                  </a:lnTo>
                  <a:lnTo>
                    <a:pt x="55" y="5"/>
                  </a:lnTo>
                  <a:lnTo>
                    <a:pt x="55" y="0"/>
                  </a:lnTo>
                  <a:lnTo>
                    <a:pt x="21" y="0"/>
                  </a:lnTo>
                  <a:lnTo>
                    <a:pt x="0" y="35"/>
                  </a:lnTo>
                  <a:lnTo>
                    <a:pt x="3"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Rectangle 735">
              <a:extLst>
                <a:ext uri="{FF2B5EF4-FFF2-40B4-BE49-F238E27FC236}">
                  <a16:creationId xmlns:a16="http://schemas.microsoft.com/office/drawing/2014/main" xmlns="" id="{656E7444-6F42-4DB5-9686-845108D6B732}"/>
                </a:ext>
              </a:extLst>
            </p:cNvPr>
            <p:cNvSpPr>
              <a:spLocks noChangeArrowheads="1"/>
            </p:cNvSpPr>
            <p:nvPr/>
          </p:nvSpPr>
          <p:spPr bwMode="auto">
            <a:xfrm>
              <a:off x="5832476" y="4584700"/>
              <a:ext cx="381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736">
              <a:extLst>
                <a:ext uri="{FF2B5EF4-FFF2-40B4-BE49-F238E27FC236}">
                  <a16:creationId xmlns:a16="http://schemas.microsoft.com/office/drawing/2014/main" xmlns="" id="{1B184DDB-D21C-4275-B356-CB9B43AC9924}"/>
                </a:ext>
              </a:extLst>
            </p:cNvPr>
            <p:cNvSpPr>
              <a:spLocks/>
            </p:cNvSpPr>
            <p:nvPr/>
          </p:nvSpPr>
          <p:spPr bwMode="auto">
            <a:xfrm>
              <a:off x="5794376" y="4795838"/>
              <a:ext cx="14288" cy="14288"/>
            </a:xfrm>
            <a:custGeom>
              <a:avLst/>
              <a:gdLst>
                <a:gd name="T0" fmla="*/ 53 w 70"/>
                <a:gd name="T1" fmla="*/ 35 h 70"/>
                <a:gd name="T2" fmla="*/ 36 w 70"/>
                <a:gd name="T3" fmla="*/ 35 h 70"/>
                <a:gd name="T4" fmla="*/ 35 w 70"/>
                <a:gd name="T5" fmla="*/ 37 h 70"/>
                <a:gd name="T6" fmla="*/ 33 w 70"/>
                <a:gd name="T7" fmla="*/ 35 h 70"/>
                <a:gd name="T8" fmla="*/ 35 w 70"/>
                <a:gd name="T9" fmla="*/ 33 h 70"/>
                <a:gd name="T10" fmla="*/ 36 w 70"/>
                <a:gd name="T11" fmla="*/ 35 h 70"/>
                <a:gd name="T12" fmla="*/ 53 w 70"/>
                <a:gd name="T13" fmla="*/ 35 h 70"/>
                <a:gd name="T14" fmla="*/ 70 w 70"/>
                <a:gd name="T15" fmla="*/ 35 h 70"/>
                <a:gd name="T16" fmla="*/ 35 w 70"/>
                <a:gd name="T17" fmla="*/ 0 h 70"/>
                <a:gd name="T18" fmla="*/ 0 w 70"/>
                <a:gd name="T19" fmla="*/ 35 h 70"/>
                <a:gd name="T20" fmla="*/ 35 w 70"/>
                <a:gd name="T21" fmla="*/ 70 h 70"/>
                <a:gd name="T22" fmla="*/ 70 w 70"/>
                <a:gd name="T23" fmla="*/ 35 h 70"/>
                <a:gd name="T24" fmla="*/ 53 w 70"/>
                <a:gd name="T2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53" y="35"/>
                  </a:moveTo>
                  <a:lnTo>
                    <a:pt x="36" y="35"/>
                  </a:lnTo>
                  <a:lnTo>
                    <a:pt x="35" y="37"/>
                  </a:lnTo>
                  <a:lnTo>
                    <a:pt x="33" y="35"/>
                  </a:lnTo>
                  <a:lnTo>
                    <a:pt x="35" y="33"/>
                  </a:lnTo>
                  <a:lnTo>
                    <a:pt x="36" y="35"/>
                  </a:lnTo>
                  <a:lnTo>
                    <a:pt x="53" y="35"/>
                  </a:lnTo>
                  <a:lnTo>
                    <a:pt x="70" y="35"/>
                  </a:lnTo>
                  <a:cubicBezTo>
                    <a:pt x="70" y="16"/>
                    <a:pt x="54" y="0"/>
                    <a:pt x="35" y="0"/>
                  </a:cubicBezTo>
                  <a:cubicBezTo>
                    <a:pt x="15" y="0"/>
                    <a:pt x="0" y="16"/>
                    <a:pt x="0" y="35"/>
                  </a:cubicBezTo>
                  <a:cubicBezTo>
                    <a:pt x="0" y="54"/>
                    <a:pt x="15" y="70"/>
                    <a:pt x="35" y="70"/>
                  </a:cubicBezTo>
                  <a:cubicBezTo>
                    <a:pt x="54" y="70"/>
                    <a:pt x="70" y="54"/>
                    <a:pt x="70" y="35"/>
                  </a:cubicBezTo>
                  <a:lnTo>
                    <a:pt x="5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737">
              <a:extLst>
                <a:ext uri="{FF2B5EF4-FFF2-40B4-BE49-F238E27FC236}">
                  <a16:creationId xmlns:a16="http://schemas.microsoft.com/office/drawing/2014/main" xmlns="" id="{CEF87113-D522-48AF-8FCE-D9E85F97E213}"/>
                </a:ext>
              </a:extLst>
            </p:cNvPr>
            <p:cNvSpPr>
              <a:spLocks/>
            </p:cNvSpPr>
            <p:nvPr/>
          </p:nvSpPr>
          <p:spPr bwMode="auto">
            <a:xfrm>
              <a:off x="5797551" y="4800600"/>
              <a:ext cx="87313" cy="58738"/>
            </a:xfrm>
            <a:custGeom>
              <a:avLst/>
              <a:gdLst>
                <a:gd name="T0" fmla="*/ 0 w 55"/>
                <a:gd name="T1" fmla="*/ 3 h 37"/>
                <a:gd name="T2" fmla="*/ 22 w 55"/>
                <a:gd name="T3" fmla="*/ 37 h 37"/>
                <a:gd name="T4" fmla="*/ 55 w 55"/>
                <a:gd name="T5" fmla="*/ 37 h 37"/>
                <a:gd name="T6" fmla="*/ 55 w 55"/>
                <a:gd name="T7" fmla="*/ 33 h 37"/>
                <a:gd name="T8" fmla="*/ 24 w 55"/>
                <a:gd name="T9" fmla="*/ 33 h 37"/>
                <a:gd name="T10" fmla="*/ 4 w 55"/>
                <a:gd name="T11" fmla="*/ 0 h 37"/>
                <a:gd name="T12" fmla="*/ 0 w 55"/>
                <a:gd name="T13" fmla="*/ 3 h 37"/>
              </a:gdLst>
              <a:ahLst/>
              <a:cxnLst>
                <a:cxn ang="0">
                  <a:pos x="T0" y="T1"/>
                </a:cxn>
                <a:cxn ang="0">
                  <a:pos x="T2" y="T3"/>
                </a:cxn>
                <a:cxn ang="0">
                  <a:pos x="T4" y="T5"/>
                </a:cxn>
                <a:cxn ang="0">
                  <a:pos x="T6" y="T7"/>
                </a:cxn>
                <a:cxn ang="0">
                  <a:pos x="T8" y="T9"/>
                </a:cxn>
                <a:cxn ang="0">
                  <a:pos x="T10" y="T11"/>
                </a:cxn>
                <a:cxn ang="0">
                  <a:pos x="T12" y="T13"/>
                </a:cxn>
              </a:cxnLst>
              <a:rect l="0" t="0" r="r" b="b"/>
              <a:pathLst>
                <a:path w="55" h="37">
                  <a:moveTo>
                    <a:pt x="0" y="3"/>
                  </a:moveTo>
                  <a:lnTo>
                    <a:pt x="22" y="37"/>
                  </a:lnTo>
                  <a:lnTo>
                    <a:pt x="55" y="37"/>
                  </a:lnTo>
                  <a:lnTo>
                    <a:pt x="55" y="33"/>
                  </a:lnTo>
                  <a:lnTo>
                    <a:pt x="24" y="33"/>
                  </a:lnTo>
                  <a:lnTo>
                    <a:pt x="4"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Rectangle 738">
              <a:extLst>
                <a:ext uri="{FF2B5EF4-FFF2-40B4-BE49-F238E27FC236}">
                  <a16:creationId xmlns:a16="http://schemas.microsoft.com/office/drawing/2014/main" xmlns="" id="{9B4FC1BE-165E-4ABE-969F-686FF573D66A}"/>
                </a:ext>
              </a:extLst>
            </p:cNvPr>
            <p:cNvSpPr>
              <a:spLocks noChangeArrowheads="1"/>
            </p:cNvSpPr>
            <p:nvPr/>
          </p:nvSpPr>
          <p:spPr bwMode="auto">
            <a:xfrm>
              <a:off x="5834063" y="4867275"/>
              <a:ext cx="381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739">
              <a:extLst>
                <a:ext uri="{FF2B5EF4-FFF2-40B4-BE49-F238E27FC236}">
                  <a16:creationId xmlns:a16="http://schemas.microsoft.com/office/drawing/2014/main" xmlns="" id="{55B159E7-C459-4A27-8CC9-E05969CFCE60}"/>
                </a:ext>
              </a:extLst>
            </p:cNvPr>
            <p:cNvSpPr>
              <a:spLocks/>
            </p:cNvSpPr>
            <p:nvPr/>
          </p:nvSpPr>
          <p:spPr bwMode="auto">
            <a:xfrm>
              <a:off x="5695951" y="4795838"/>
              <a:ext cx="14288" cy="14288"/>
            </a:xfrm>
            <a:custGeom>
              <a:avLst/>
              <a:gdLst>
                <a:gd name="T0" fmla="*/ 16 w 69"/>
                <a:gd name="T1" fmla="*/ 35 h 70"/>
                <a:gd name="T2" fmla="*/ 0 w 69"/>
                <a:gd name="T3" fmla="*/ 35 h 70"/>
                <a:gd name="T4" fmla="*/ 35 w 69"/>
                <a:gd name="T5" fmla="*/ 70 h 70"/>
                <a:gd name="T6" fmla="*/ 69 w 69"/>
                <a:gd name="T7" fmla="*/ 35 h 70"/>
                <a:gd name="T8" fmla="*/ 35 w 69"/>
                <a:gd name="T9" fmla="*/ 0 h 70"/>
                <a:gd name="T10" fmla="*/ 0 w 69"/>
                <a:gd name="T11" fmla="*/ 35 h 70"/>
                <a:gd name="T12" fmla="*/ 16 w 69"/>
                <a:gd name="T13" fmla="*/ 35 h 70"/>
                <a:gd name="T14" fmla="*/ 33 w 69"/>
                <a:gd name="T15" fmla="*/ 35 h 70"/>
                <a:gd name="T16" fmla="*/ 35 w 69"/>
                <a:gd name="T17" fmla="*/ 33 h 70"/>
                <a:gd name="T18" fmla="*/ 36 w 69"/>
                <a:gd name="T19" fmla="*/ 35 h 70"/>
                <a:gd name="T20" fmla="*/ 35 w 69"/>
                <a:gd name="T21" fmla="*/ 37 h 70"/>
                <a:gd name="T22" fmla="*/ 33 w 69"/>
                <a:gd name="T23" fmla="*/ 35 h 70"/>
                <a:gd name="T24" fmla="*/ 16 w 69"/>
                <a:gd name="T2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70">
                  <a:moveTo>
                    <a:pt x="16" y="35"/>
                  </a:moveTo>
                  <a:lnTo>
                    <a:pt x="0" y="35"/>
                  </a:lnTo>
                  <a:cubicBezTo>
                    <a:pt x="0" y="54"/>
                    <a:pt x="15" y="70"/>
                    <a:pt x="35" y="70"/>
                  </a:cubicBezTo>
                  <a:cubicBezTo>
                    <a:pt x="54" y="70"/>
                    <a:pt x="69" y="54"/>
                    <a:pt x="69" y="35"/>
                  </a:cubicBezTo>
                  <a:cubicBezTo>
                    <a:pt x="69" y="16"/>
                    <a:pt x="54" y="0"/>
                    <a:pt x="35" y="0"/>
                  </a:cubicBezTo>
                  <a:cubicBezTo>
                    <a:pt x="15" y="0"/>
                    <a:pt x="0" y="16"/>
                    <a:pt x="0" y="35"/>
                  </a:cubicBezTo>
                  <a:lnTo>
                    <a:pt x="16" y="35"/>
                  </a:lnTo>
                  <a:lnTo>
                    <a:pt x="33" y="35"/>
                  </a:lnTo>
                  <a:lnTo>
                    <a:pt x="35" y="33"/>
                  </a:lnTo>
                  <a:lnTo>
                    <a:pt x="36" y="35"/>
                  </a:lnTo>
                  <a:lnTo>
                    <a:pt x="35" y="37"/>
                  </a:lnTo>
                  <a:lnTo>
                    <a:pt x="33" y="35"/>
                  </a:lnTo>
                  <a:lnTo>
                    <a:pt x="1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740">
              <a:extLst>
                <a:ext uri="{FF2B5EF4-FFF2-40B4-BE49-F238E27FC236}">
                  <a16:creationId xmlns:a16="http://schemas.microsoft.com/office/drawing/2014/main" xmlns="" id="{EDB4CAEA-9492-4C6B-9AC5-51F25BE4B1CF}"/>
                </a:ext>
              </a:extLst>
            </p:cNvPr>
            <p:cNvSpPr>
              <a:spLocks/>
            </p:cNvSpPr>
            <p:nvPr/>
          </p:nvSpPr>
          <p:spPr bwMode="auto">
            <a:xfrm>
              <a:off x="5618163" y="4800600"/>
              <a:ext cx="87313" cy="58738"/>
            </a:xfrm>
            <a:custGeom>
              <a:avLst/>
              <a:gdLst>
                <a:gd name="T0" fmla="*/ 51 w 55"/>
                <a:gd name="T1" fmla="*/ 0 h 37"/>
                <a:gd name="T2" fmla="*/ 31 w 55"/>
                <a:gd name="T3" fmla="*/ 33 h 37"/>
                <a:gd name="T4" fmla="*/ 0 w 55"/>
                <a:gd name="T5" fmla="*/ 33 h 37"/>
                <a:gd name="T6" fmla="*/ 0 w 55"/>
                <a:gd name="T7" fmla="*/ 37 h 37"/>
                <a:gd name="T8" fmla="*/ 34 w 55"/>
                <a:gd name="T9" fmla="*/ 37 h 37"/>
                <a:gd name="T10" fmla="*/ 55 w 55"/>
                <a:gd name="T11" fmla="*/ 3 h 37"/>
                <a:gd name="T12" fmla="*/ 51 w 5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55" h="37">
                  <a:moveTo>
                    <a:pt x="51" y="0"/>
                  </a:moveTo>
                  <a:lnTo>
                    <a:pt x="31" y="33"/>
                  </a:lnTo>
                  <a:lnTo>
                    <a:pt x="0" y="33"/>
                  </a:lnTo>
                  <a:lnTo>
                    <a:pt x="0" y="37"/>
                  </a:lnTo>
                  <a:lnTo>
                    <a:pt x="34" y="37"/>
                  </a:lnTo>
                  <a:lnTo>
                    <a:pt x="55" y="3"/>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Rectangle 741">
              <a:extLst>
                <a:ext uri="{FF2B5EF4-FFF2-40B4-BE49-F238E27FC236}">
                  <a16:creationId xmlns:a16="http://schemas.microsoft.com/office/drawing/2014/main" xmlns="" id="{A20C5D1E-38BB-4B5D-8F45-D481FECA6C10}"/>
                </a:ext>
              </a:extLst>
            </p:cNvPr>
            <p:cNvSpPr>
              <a:spLocks noChangeArrowheads="1"/>
            </p:cNvSpPr>
            <p:nvPr/>
          </p:nvSpPr>
          <p:spPr bwMode="auto">
            <a:xfrm>
              <a:off x="5632451" y="4867275"/>
              <a:ext cx="36513"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742">
              <a:extLst>
                <a:ext uri="{FF2B5EF4-FFF2-40B4-BE49-F238E27FC236}">
                  <a16:creationId xmlns:a16="http://schemas.microsoft.com/office/drawing/2014/main" xmlns="" id="{FBD55CF1-A80A-4C85-8743-7068465098D2}"/>
                </a:ext>
              </a:extLst>
            </p:cNvPr>
            <p:cNvSpPr>
              <a:spLocks/>
            </p:cNvSpPr>
            <p:nvPr/>
          </p:nvSpPr>
          <p:spPr bwMode="auto">
            <a:xfrm>
              <a:off x="5672138" y="4598988"/>
              <a:ext cx="160338" cy="160338"/>
            </a:xfrm>
            <a:custGeom>
              <a:avLst/>
              <a:gdLst>
                <a:gd name="T0" fmla="*/ 767 w 784"/>
                <a:gd name="T1" fmla="*/ 391 h 783"/>
                <a:gd name="T2" fmla="*/ 751 w 784"/>
                <a:gd name="T3" fmla="*/ 391 h 783"/>
                <a:gd name="T4" fmla="*/ 646 w 784"/>
                <a:gd name="T5" fmla="*/ 645 h 783"/>
                <a:gd name="T6" fmla="*/ 392 w 784"/>
                <a:gd name="T7" fmla="*/ 750 h 783"/>
                <a:gd name="T8" fmla="*/ 139 w 784"/>
                <a:gd name="T9" fmla="*/ 645 h 783"/>
                <a:gd name="T10" fmla="*/ 34 w 784"/>
                <a:gd name="T11" fmla="*/ 391 h 783"/>
                <a:gd name="T12" fmla="*/ 139 w 784"/>
                <a:gd name="T13" fmla="*/ 138 h 783"/>
                <a:gd name="T14" fmla="*/ 392 w 784"/>
                <a:gd name="T15" fmla="*/ 33 h 783"/>
                <a:gd name="T16" fmla="*/ 646 w 784"/>
                <a:gd name="T17" fmla="*/ 138 h 783"/>
                <a:gd name="T18" fmla="*/ 751 w 784"/>
                <a:gd name="T19" fmla="*/ 391 h 783"/>
                <a:gd name="T20" fmla="*/ 767 w 784"/>
                <a:gd name="T21" fmla="*/ 391 h 783"/>
                <a:gd name="T22" fmla="*/ 784 w 784"/>
                <a:gd name="T23" fmla="*/ 391 h 783"/>
                <a:gd name="T24" fmla="*/ 392 w 784"/>
                <a:gd name="T25" fmla="*/ 0 h 783"/>
                <a:gd name="T26" fmla="*/ 0 w 784"/>
                <a:gd name="T27" fmla="*/ 391 h 783"/>
                <a:gd name="T28" fmla="*/ 392 w 784"/>
                <a:gd name="T29" fmla="*/ 783 h 783"/>
                <a:gd name="T30" fmla="*/ 784 w 784"/>
                <a:gd name="T31" fmla="*/ 391 h 783"/>
                <a:gd name="T32" fmla="*/ 767 w 784"/>
                <a:gd name="T33" fmla="*/ 391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4" h="783">
                  <a:moveTo>
                    <a:pt x="767" y="391"/>
                  </a:moveTo>
                  <a:lnTo>
                    <a:pt x="751" y="391"/>
                  </a:lnTo>
                  <a:cubicBezTo>
                    <a:pt x="751" y="490"/>
                    <a:pt x="711" y="580"/>
                    <a:pt x="646" y="645"/>
                  </a:cubicBezTo>
                  <a:cubicBezTo>
                    <a:pt x="581" y="710"/>
                    <a:pt x="491" y="750"/>
                    <a:pt x="392" y="750"/>
                  </a:cubicBezTo>
                  <a:cubicBezTo>
                    <a:pt x="293" y="750"/>
                    <a:pt x="204" y="710"/>
                    <a:pt x="139" y="645"/>
                  </a:cubicBezTo>
                  <a:cubicBezTo>
                    <a:pt x="74" y="580"/>
                    <a:pt x="34" y="490"/>
                    <a:pt x="34" y="391"/>
                  </a:cubicBezTo>
                  <a:cubicBezTo>
                    <a:pt x="34" y="292"/>
                    <a:pt x="74" y="203"/>
                    <a:pt x="139" y="138"/>
                  </a:cubicBezTo>
                  <a:cubicBezTo>
                    <a:pt x="204" y="73"/>
                    <a:pt x="293" y="33"/>
                    <a:pt x="392" y="33"/>
                  </a:cubicBezTo>
                  <a:cubicBezTo>
                    <a:pt x="491" y="33"/>
                    <a:pt x="581" y="73"/>
                    <a:pt x="646" y="138"/>
                  </a:cubicBezTo>
                  <a:cubicBezTo>
                    <a:pt x="711" y="203"/>
                    <a:pt x="751" y="292"/>
                    <a:pt x="751" y="391"/>
                  </a:cubicBezTo>
                  <a:lnTo>
                    <a:pt x="767" y="391"/>
                  </a:lnTo>
                  <a:lnTo>
                    <a:pt x="784" y="391"/>
                  </a:lnTo>
                  <a:cubicBezTo>
                    <a:pt x="784" y="175"/>
                    <a:pt x="609" y="0"/>
                    <a:pt x="392" y="0"/>
                  </a:cubicBezTo>
                  <a:cubicBezTo>
                    <a:pt x="176" y="0"/>
                    <a:pt x="0" y="175"/>
                    <a:pt x="0" y="391"/>
                  </a:cubicBezTo>
                  <a:cubicBezTo>
                    <a:pt x="0" y="608"/>
                    <a:pt x="176" y="783"/>
                    <a:pt x="392" y="783"/>
                  </a:cubicBezTo>
                  <a:cubicBezTo>
                    <a:pt x="609" y="783"/>
                    <a:pt x="784" y="608"/>
                    <a:pt x="784" y="391"/>
                  </a:cubicBezTo>
                  <a:lnTo>
                    <a:pt x="767"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743">
              <a:extLst>
                <a:ext uri="{FF2B5EF4-FFF2-40B4-BE49-F238E27FC236}">
                  <a16:creationId xmlns:a16="http://schemas.microsoft.com/office/drawing/2014/main" xmlns="" id="{4F609907-E2EA-4036-9221-8A23ECCEDE57}"/>
                </a:ext>
              </a:extLst>
            </p:cNvPr>
            <p:cNvSpPr>
              <a:spLocks/>
            </p:cNvSpPr>
            <p:nvPr/>
          </p:nvSpPr>
          <p:spPr bwMode="auto">
            <a:xfrm>
              <a:off x="5624513" y="4679950"/>
              <a:ext cx="160338" cy="160338"/>
            </a:xfrm>
            <a:custGeom>
              <a:avLst/>
              <a:gdLst>
                <a:gd name="T0" fmla="*/ 204 w 784"/>
                <a:gd name="T1" fmla="*/ 67 h 784"/>
                <a:gd name="T2" fmla="*/ 213 w 784"/>
                <a:gd name="T3" fmla="*/ 81 h 784"/>
                <a:gd name="T4" fmla="*/ 391 w 784"/>
                <a:gd name="T5" fmla="*/ 33 h 784"/>
                <a:gd name="T6" fmla="*/ 702 w 784"/>
                <a:gd name="T7" fmla="*/ 213 h 784"/>
                <a:gd name="T8" fmla="*/ 750 w 784"/>
                <a:gd name="T9" fmla="*/ 392 h 784"/>
                <a:gd name="T10" fmla="*/ 571 w 784"/>
                <a:gd name="T11" fmla="*/ 702 h 784"/>
                <a:gd name="T12" fmla="*/ 392 w 784"/>
                <a:gd name="T13" fmla="*/ 750 h 784"/>
                <a:gd name="T14" fmla="*/ 81 w 784"/>
                <a:gd name="T15" fmla="*/ 571 h 784"/>
                <a:gd name="T16" fmla="*/ 33 w 784"/>
                <a:gd name="T17" fmla="*/ 392 h 784"/>
                <a:gd name="T18" fmla="*/ 213 w 784"/>
                <a:gd name="T19" fmla="*/ 81 h 784"/>
                <a:gd name="T20" fmla="*/ 204 w 784"/>
                <a:gd name="T21" fmla="*/ 67 h 784"/>
                <a:gd name="T22" fmla="*/ 196 w 784"/>
                <a:gd name="T23" fmla="*/ 53 h 784"/>
                <a:gd name="T24" fmla="*/ 0 w 784"/>
                <a:gd name="T25" fmla="*/ 392 h 784"/>
                <a:gd name="T26" fmla="*/ 52 w 784"/>
                <a:gd name="T27" fmla="*/ 588 h 784"/>
                <a:gd name="T28" fmla="*/ 392 w 784"/>
                <a:gd name="T29" fmla="*/ 784 h 784"/>
                <a:gd name="T30" fmla="*/ 588 w 784"/>
                <a:gd name="T31" fmla="*/ 731 h 784"/>
                <a:gd name="T32" fmla="*/ 784 w 784"/>
                <a:gd name="T33" fmla="*/ 392 h 784"/>
                <a:gd name="T34" fmla="*/ 731 w 784"/>
                <a:gd name="T35" fmla="*/ 196 h 784"/>
                <a:gd name="T36" fmla="*/ 391 w 784"/>
                <a:gd name="T37" fmla="*/ 0 h 784"/>
                <a:gd name="T38" fmla="*/ 196 w 784"/>
                <a:gd name="T39" fmla="*/ 53 h 784"/>
                <a:gd name="T40" fmla="*/ 204 w 784"/>
                <a:gd name="T41" fmla="*/ 67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4" h="784">
                  <a:moveTo>
                    <a:pt x="204" y="67"/>
                  </a:moveTo>
                  <a:lnTo>
                    <a:pt x="213" y="81"/>
                  </a:lnTo>
                  <a:cubicBezTo>
                    <a:pt x="269" y="49"/>
                    <a:pt x="331" y="33"/>
                    <a:pt x="391" y="33"/>
                  </a:cubicBezTo>
                  <a:cubicBezTo>
                    <a:pt x="515" y="33"/>
                    <a:pt x="636" y="98"/>
                    <a:pt x="702" y="213"/>
                  </a:cubicBezTo>
                  <a:cubicBezTo>
                    <a:pt x="735" y="269"/>
                    <a:pt x="750" y="331"/>
                    <a:pt x="750" y="392"/>
                  </a:cubicBezTo>
                  <a:cubicBezTo>
                    <a:pt x="750" y="516"/>
                    <a:pt x="686" y="636"/>
                    <a:pt x="571" y="702"/>
                  </a:cubicBezTo>
                  <a:cubicBezTo>
                    <a:pt x="515" y="735"/>
                    <a:pt x="453" y="750"/>
                    <a:pt x="392" y="750"/>
                  </a:cubicBezTo>
                  <a:cubicBezTo>
                    <a:pt x="268" y="750"/>
                    <a:pt x="148" y="686"/>
                    <a:pt x="81" y="571"/>
                  </a:cubicBezTo>
                  <a:cubicBezTo>
                    <a:pt x="49" y="515"/>
                    <a:pt x="33" y="453"/>
                    <a:pt x="33" y="392"/>
                  </a:cubicBezTo>
                  <a:cubicBezTo>
                    <a:pt x="33" y="268"/>
                    <a:pt x="97" y="148"/>
                    <a:pt x="213" y="81"/>
                  </a:cubicBezTo>
                  <a:lnTo>
                    <a:pt x="204" y="67"/>
                  </a:lnTo>
                  <a:lnTo>
                    <a:pt x="196" y="53"/>
                  </a:lnTo>
                  <a:cubicBezTo>
                    <a:pt x="70" y="125"/>
                    <a:pt x="0" y="257"/>
                    <a:pt x="0" y="392"/>
                  </a:cubicBezTo>
                  <a:cubicBezTo>
                    <a:pt x="0" y="459"/>
                    <a:pt x="17" y="526"/>
                    <a:pt x="52" y="588"/>
                  </a:cubicBezTo>
                  <a:cubicBezTo>
                    <a:pt x="125" y="714"/>
                    <a:pt x="257" y="784"/>
                    <a:pt x="392" y="784"/>
                  </a:cubicBezTo>
                  <a:cubicBezTo>
                    <a:pt x="459" y="784"/>
                    <a:pt x="526" y="767"/>
                    <a:pt x="588" y="731"/>
                  </a:cubicBezTo>
                  <a:cubicBezTo>
                    <a:pt x="713" y="659"/>
                    <a:pt x="784" y="527"/>
                    <a:pt x="784" y="392"/>
                  </a:cubicBezTo>
                  <a:cubicBezTo>
                    <a:pt x="784" y="325"/>
                    <a:pt x="767" y="258"/>
                    <a:pt x="731" y="196"/>
                  </a:cubicBezTo>
                  <a:cubicBezTo>
                    <a:pt x="659" y="70"/>
                    <a:pt x="527" y="0"/>
                    <a:pt x="391" y="0"/>
                  </a:cubicBezTo>
                  <a:cubicBezTo>
                    <a:pt x="325" y="0"/>
                    <a:pt x="258" y="17"/>
                    <a:pt x="196" y="53"/>
                  </a:cubicBezTo>
                  <a:lnTo>
                    <a:pt x="204"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744">
              <a:extLst>
                <a:ext uri="{FF2B5EF4-FFF2-40B4-BE49-F238E27FC236}">
                  <a16:creationId xmlns:a16="http://schemas.microsoft.com/office/drawing/2014/main" xmlns="" id="{7F7F825A-6F24-47D4-A6FF-DDD2200B57B4}"/>
                </a:ext>
              </a:extLst>
            </p:cNvPr>
            <p:cNvSpPr>
              <a:spLocks/>
            </p:cNvSpPr>
            <p:nvPr/>
          </p:nvSpPr>
          <p:spPr bwMode="auto">
            <a:xfrm>
              <a:off x="5718176" y="4679950"/>
              <a:ext cx="160338" cy="160338"/>
            </a:xfrm>
            <a:custGeom>
              <a:avLst/>
              <a:gdLst>
                <a:gd name="T0" fmla="*/ 205 w 784"/>
                <a:gd name="T1" fmla="*/ 717 h 784"/>
                <a:gd name="T2" fmla="*/ 213 w 784"/>
                <a:gd name="T3" fmla="*/ 702 h 784"/>
                <a:gd name="T4" fmla="*/ 34 w 784"/>
                <a:gd name="T5" fmla="*/ 392 h 784"/>
                <a:gd name="T6" fmla="*/ 82 w 784"/>
                <a:gd name="T7" fmla="*/ 213 h 784"/>
                <a:gd name="T8" fmla="*/ 393 w 784"/>
                <a:gd name="T9" fmla="*/ 33 h 784"/>
                <a:gd name="T10" fmla="*/ 572 w 784"/>
                <a:gd name="T11" fmla="*/ 81 h 784"/>
                <a:gd name="T12" fmla="*/ 751 w 784"/>
                <a:gd name="T13" fmla="*/ 392 h 784"/>
                <a:gd name="T14" fmla="*/ 703 w 784"/>
                <a:gd name="T15" fmla="*/ 571 h 784"/>
                <a:gd name="T16" fmla="*/ 392 w 784"/>
                <a:gd name="T17" fmla="*/ 750 h 784"/>
                <a:gd name="T18" fmla="*/ 213 w 784"/>
                <a:gd name="T19" fmla="*/ 702 h 784"/>
                <a:gd name="T20" fmla="*/ 205 w 784"/>
                <a:gd name="T21" fmla="*/ 717 h 784"/>
                <a:gd name="T22" fmla="*/ 197 w 784"/>
                <a:gd name="T23" fmla="*/ 731 h 784"/>
                <a:gd name="T24" fmla="*/ 392 w 784"/>
                <a:gd name="T25" fmla="*/ 784 h 784"/>
                <a:gd name="T26" fmla="*/ 732 w 784"/>
                <a:gd name="T27" fmla="*/ 588 h 784"/>
                <a:gd name="T28" fmla="*/ 784 w 784"/>
                <a:gd name="T29" fmla="*/ 392 h 784"/>
                <a:gd name="T30" fmla="*/ 588 w 784"/>
                <a:gd name="T31" fmla="*/ 53 h 784"/>
                <a:gd name="T32" fmla="*/ 393 w 784"/>
                <a:gd name="T33" fmla="*/ 0 h 784"/>
                <a:gd name="T34" fmla="*/ 53 w 784"/>
                <a:gd name="T35" fmla="*/ 196 h 784"/>
                <a:gd name="T36" fmla="*/ 1 w 784"/>
                <a:gd name="T37" fmla="*/ 392 h 784"/>
                <a:gd name="T38" fmla="*/ 197 w 784"/>
                <a:gd name="T39" fmla="*/ 731 h 784"/>
                <a:gd name="T40" fmla="*/ 205 w 784"/>
                <a:gd name="T41" fmla="*/ 717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4" h="784">
                  <a:moveTo>
                    <a:pt x="205" y="717"/>
                  </a:moveTo>
                  <a:lnTo>
                    <a:pt x="213" y="702"/>
                  </a:lnTo>
                  <a:cubicBezTo>
                    <a:pt x="98" y="636"/>
                    <a:pt x="34" y="515"/>
                    <a:pt x="34" y="392"/>
                  </a:cubicBezTo>
                  <a:cubicBezTo>
                    <a:pt x="34" y="331"/>
                    <a:pt x="49" y="269"/>
                    <a:pt x="82" y="213"/>
                  </a:cubicBezTo>
                  <a:cubicBezTo>
                    <a:pt x="148" y="98"/>
                    <a:pt x="269" y="33"/>
                    <a:pt x="393" y="33"/>
                  </a:cubicBezTo>
                  <a:cubicBezTo>
                    <a:pt x="454" y="33"/>
                    <a:pt x="515" y="49"/>
                    <a:pt x="572" y="81"/>
                  </a:cubicBezTo>
                  <a:cubicBezTo>
                    <a:pt x="687" y="148"/>
                    <a:pt x="751" y="268"/>
                    <a:pt x="751" y="392"/>
                  </a:cubicBezTo>
                  <a:cubicBezTo>
                    <a:pt x="751" y="453"/>
                    <a:pt x="736" y="515"/>
                    <a:pt x="703" y="571"/>
                  </a:cubicBezTo>
                  <a:cubicBezTo>
                    <a:pt x="637" y="686"/>
                    <a:pt x="516" y="750"/>
                    <a:pt x="392" y="750"/>
                  </a:cubicBezTo>
                  <a:cubicBezTo>
                    <a:pt x="331" y="750"/>
                    <a:pt x="270" y="735"/>
                    <a:pt x="213" y="702"/>
                  </a:cubicBezTo>
                  <a:lnTo>
                    <a:pt x="205" y="717"/>
                  </a:lnTo>
                  <a:lnTo>
                    <a:pt x="197" y="731"/>
                  </a:lnTo>
                  <a:cubicBezTo>
                    <a:pt x="258" y="767"/>
                    <a:pt x="326" y="784"/>
                    <a:pt x="392" y="784"/>
                  </a:cubicBezTo>
                  <a:cubicBezTo>
                    <a:pt x="527" y="784"/>
                    <a:pt x="659" y="714"/>
                    <a:pt x="732" y="588"/>
                  </a:cubicBezTo>
                  <a:cubicBezTo>
                    <a:pt x="767" y="526"/>
                    <a:pt x="784" y="459"/>
                    <a:pt x="784" y="392"/>
                  </a:cubicBezTo>
                  <a:cubicBezTo>
                    <a:pt x="784" y="257"/>
                    <a:pt x="714" y="125"/>
                    <a:pt x="588" y="53"/>
                  </a:cubicBezTo>
                  <a:cubicBezTo>
                    <a:pt x="527" y="17"/>
                    <a:pt x="459" y="0"/>
                    <a:pt x="393" y="0"/>
                  </a:cubicBezTo>
                  <a:cubicBezTo>
                    <a:pt x="257" y="0"/>
                    <a:pt x="126" y="70"/>
                    <a:pt x="53" y="196"/>
                  </a:cubicBezTo>
                  <a:cubicBezTo>
                    <a:pt x="17" y="258"/>
                    <a:pt x="1" y="325"/>
                    <a:pt x="1" y="392"/>
                  </a:cubicBezTo>
                  <a:cubicBezTo>
                    <a:pt x="0" y="527"/>
                    <a:pt x="71" y="659"/>
                    <a:pt x="197" y="731"/>
                  </a:cubicBezTo>
                  <a:lnTo>
                    <a:pt x="205"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Rectangle 745">
              <a:extLst>
                <a:ext uri="{FF2B5EF4-FFF2-40B4-BE49-F238E27FC236}">
                  <a16:creationId xmlns:a16="http://schemas.microsoft.com/office/drawing/2014/main" xmlns="" id="{DE05D410-203B-465D-96CB-0A462223DA72}"/>
                </a:ext>
              </a:extLst>
            </p:cNvPr>
            <p:cNvSpPr>
              <a:spLocks noChangeArrowheads="1"/>
            </p:cNvSpPr>
            <p:nvPr/>
          </p:nvSpPr>
          <p:spPr bwMode="auto">
            <a:xfrm>
              <a:off x="5715001" y="4633913"/>
              <a:ext cx="36513"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Rectangle 746">
              <a:extLst>
                <a:ext uri="{FF2B5EF4-FFF2-40B4-BE49-F238E27FC236}">
                  <a16:creationId xmlns:a16="http://schemas.microsoft.com/office/drawing/2014/main" xmlns="" id="{D093D1D1-B37B-413C-8E69-24A1DF1C2A4F}"/>
                </a:ext>
              </a:extLst>
            </p:cNvPr>
            <p:cNvSpPr>
              <a:spLocks noChangeArrowheads="1"/>
            </p:cNvSpPr>
            <p:nvPr/>
          </p:nvSpPr>
          <p:spPr bwMode="auto">
            <a:xfrm>
              <a:off x="5715001" y="4651375"/>
              <a:ext cx="36513"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Rectangle 747">
              <a:extLst>
                <a:ext uri="{FF2B5EF4-FFF2-40B4-BE49-F238E27FC236}">
                  <a16:creationId xmlns:a16="http://schemas.microsoft.com/office/drawing/2014/main" xmlns="" id="{014C8A86-E053-455C-A3E1-B76919711838}"/>
                </a:ext>
              </a:extLst>
            </p:cNvPr>
            <p:cNvSpPr>
              <a:spLocks noChangeArrowheads="1"/>
            </p:cNvSpPr>
            <p:nvPr/>
          </p:nvSpPr>
          <p:spPr bwMode="auto">
            <a:xfrm>
              <a:off x="5811838" y="4757738"/>
              <a:ext cx="3651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Rectangle 748">
              <a:extLst>
                <a:ext uri="{FF2B5EF4-FFF2-40B4-BE49-F238E27FC236}">
                  <a16:creationId xmlns:a16="http://schemas.microsoft.com/office/drawing/2014/main" xmlns="" id="{4E489631-697D-4064-BBA7-56C258024379}"/>
                </a:ext>
              </a:extLst>
            </p:cNvPr>
            <p:cNvSpPr>
              <a:spLocks noChangeArrowheads="1"/>
            </p:cNvSpPr>
            <p:nvPr/>
          </p:nvSpPr>
          <p:spPr bwMode="auto">
            <a:xfrm>
              <a:off x="5811838" y="4776788"/>
              <a:ext cx="36513"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Rectangle 749">
              <a:extLst>
                <a:ext uri="{FF2B5EF4-FFF2-40B4-BE49-F238E27FC236}">
                  <a16:creationId xmlns:a16="http://schemas.microsoft.com/office/drawing/2014/main" xmlns="" id="{98F40F3F-DC8D-4DA0-BEF2-44B604EFC5A0}"/>
                </a:ext>
              </a:extLst>
            </p:cNvPr>
            <p:cNvSpPr>
              <a:spLocks noChangeArrowheads="1"/>
            </p:cNvSpPr>
            <p:nvPr/>
          </p:nvSpPr>
          <p:spPr bwMode="auto">
            <a:xfrm>
              <a:off x="5662613" y="4757738"/>
              <a:ext cx="3492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Rectangle 750">
              <a:extLst>
                <a:ext uri="{FF2B5EF4-FFF2-40B4-BE49-F238E27FC236}">
                  <a16:creationId xmlns:a16="http://schemas.microsoft.com/office/drawing/2014/main" xmlns="" id="{1BBC00FE-ACD8-483D-B266-501671812C74}"/>
                </a:ext>
              </a:extLst>
            </p:cNvPr>
            <p:cNvSpPr>
              <a:spLocks noChangeArrowheads="1"/>
            </p:cNvSpPr>
            <p:nvPr/>
          </p:nvSpPr>
          <p:spPr bwMode="auto">
            <a:xfrm>
              <a:off x="5662613" y="4776788"/>
              <a:ext cx="349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3" name="Service2" descr="{&quot;Key&quot;:&quot;POWER_USER_SHAPE_ICON&quot;,&quot;Value&quot;:&quot;POWER_USER_SHAPE_ICON_STYLE_1&quot;}">
            <a:extLst>
              <a:ext uri="{FF2B5EF4-FFF2-40B4-BE49-F238E27FC236}">
                <a16:creationId xmlns:a16="http://schemas.microsoft.com/office/drawing/2014/main" xmlns="" id="{7CDC389A-4290-4D79-B70B-FFAC31A703A1}"/>
              </a:ext>
            </a:extLst>
          </p:cNvPr>
          <p:cNvGrpSpPr>
            <a:grpSpLocks noChangeAspect="1"/>
          </p:cNvGrpSpPr>
          <p:nvPr>
            <p:custDataLst>
              <p:tags r:id="rId1"/>
            </p:custDataLst>
          </p:nvPr>
        </p:nvGrpSpPr>
        <p:grpSpPr>
          <a:xfrm>
            <a:off x="2819462" y="1643603"/>
            <a:ext cx="897325" cy="961826"/>
            <a:chOff x="4356100" y="1658938"/>
            <a:chExt cx="750888" cy="804863"/>
          </a:xfrm>
        </p:grpSpPr>
        <p:sp>
          <p:nvSpPr>
            <p:cNvPr id="214" name="Freeform 124">
              <a:extLst>
                <a:ext uri="{FF2B5EF4-FFF2-40B4-BE49-F238E27FC236}">
                  <a16:creationId xmlns:a16="http://schemas.microsoft.com/office/drawing/2014/main" xmlns="" id="{404EDF16-9C65-4450-9FCD-55B0564B14D9}"/>
                </a:ext>
              </a:extLst>
            </p:cNvPr>
            <p:cNvSpPr>
              <a:spLocks/>
            </p:cNvSpPr>
            <p:nvPr/>
          </p:nvSpPr>
          <p:spPr bwMode="auto">
            <a:xfrm>
              <a:off x="4356100" y="2259013"/>
              <a:ext cx="342900" cy="204788"/>
            </a:xfrm>
            <a:custGeom>
              <a:avLst/>
              <a:gdLst>
                <a:gd name="T0" fmla="*/ 101 w 457"/>
                <a:gd name="T1" fmla="*/ 168 h 271"/>
                <a:gd name="T2" fmla="*/ 101 w 457"/>
                <a:gd name="T3" fmla="*/ 271 h 271"/>
                <a:gd name="T4" fmla="*/ 0 w 457"/>
                <a:gd name="T5" fmla="*/ 271 h 271"/>
                <a:gd name="T6" fmla="*/ 0 w 457"/>
                <a:gd name="T7" fmla="*/ 153 h 271"/>
                <a:gd name="T8" fmla="*/ 158 w 457"/>
                <a:gd name="T9" fmla="*/ 0 h 271"/>
                <a:gd name="T10" fmla="*/ 229 w 457"/>
                <a:gd name="T11" fmla="*/ 63 h 271"/>
                <a:gd name="T12" fmla="*/ 300 w 457"/>
                <a:gd name="T13" fmla="*/ 0 h 271"/>
                <a:gd name="T14" fmla="*/ 457 w 457"/>
                <a:gd name="T15" fmla="*/ 153 h 271"/>
                <a:gd name="T16" fmla="*/ 457 w 457"/>
                <a:gd name="T17" fmla="*/ 271 h 271"/>
                <a:gd name="T18" fmla="*/ 356 w 457"/>
                <a:gd name="T19" fmla="*/ 271 h 271"/>
                <a:gd name="T20" fmla="*/ 356 w 457"/>
                <a:gd name="T21" fmla="*/ 16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271">
                  <a:moveTo>
                    <a:pt x="101" y="168"/>
                  </a:moveTo>
                  <a:lnTo>
                    <a:pt x="101" y="271"/>
                  </a:lnTo>
                  <a:lnTo>
                    <a:pt x="0" y="271"/>
                  </a:lnTo>
                  <a:lnTo>
                    <a:pt x="0" y="153"/>
                  </a:lnTo>
                  <a:cubicBezTo>
                    <a:pt x="0" y="67"/>
                    <a:pt x="73" y="13"/>
                    <a:pt x="158" y="0"/>
                  </a:cubicBezTo>
                  <a:lnTo>
                    <a:pt x="229" y="63"/>
                  </a:lnTo>
                  <a:lnTo>
                    <a:pt x="300" y="0"/>
                  </a:lnTo>
                  <a:cubicBezTo>
                    <a:pt x="388" y="13"/>
                    <a:pt x="457" y="66"/>
                    <a:pt x="457" y="153"/>
                  </a:cubicBezTo>
                  <a:lnTo>
                    <a:pt x="457" y="271"/>
                  </a:lnTo>
                  <a:lnTo>
                    <a:pt x="356" y="271"/>
                  </a:lnTo>
                  <a:lnTo>
                    <a:pt x="356" y="168"/>
                  </a:lnTo>
                </a:path>
              </a:pathLst>
            </a:custGeom>
            <a:noFill/>
            <a:ln w="1905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Oval 214">
              <a:extLst>
                <a:ext uri="{FF2B5EF4-FFF2-40B4-BE49-F238E27FC236}">
                  <a16:creationId xmlns:a16="http://schemas.microsoft.com/office/drawing/2014/main" xmlns="" id="{0F8F559F-64BE-4972-97B0-D32D023438ED}"/>
                </a:ext>
              </a:extLst>
            </p:cNvPr>
            <p:cNvSpPr>
              <a:spLocks noChangeArrowheads="1"/>
            </p:cNvSpPr>
            <p:nvPr/>
          </p:nvSpPr>
          <p:spPr bwMode="auto">
            <a:xfrm>
              <a:off x="4432300" y="2024063"/>
              <a:ext cx="190500" cy="190500"/>
            </a:xfrm>
            <a:prstGeom prst="ellipse">
              <a:avLst/>
            </a:prstGeom>
            <a:noFill/>
            <a:ln w="1905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126">
              <a:extLst>
                <a:ext uri="{FF2B5EF4-FFF2-40B4-BE49-F238E27FC236}">
                  <a16:creationId xmlns:a16="http://schemas.microsoft.com/office/drawing/2014/main" xmlns="" id="{775CB17E-E778-4BBF-9EFB-4BA3C0345123}"/>
                </a:ext>
              </a:extLst>
            </p:cNvPr>
            <p:cNvSpPr>
              <a:spLocks/>
            </p:cNvSpPr>
            <p:nvPr/>
          </p:nvSpPr>
          <p:spPr bwMode="auto">
            <a:xfrm>
              <a:off x="4691063" y="2217738"/>
              <a:ext cx="149225" cy="127000"/>
            </a:xfrm>
            <a:custGeom>
              <a:avLst/>
              <a:gdLst>
                <a:gd name="T0" fmla="*/ 0 w 200"/>
                <a:gd name="T1" fmla="*/ 0 h 169"/>
                <a:gd name="T2" fmla="*/ 200 w 200"/>
                <a:gd name="T3" fmla="*/ 169 h 169"/>
              </a:gdLst>
              <a:ahLst/>
              <a:cxnLst>
                <a:cxn ang="0">
                  <a:pos x="T0" y="T1"/>
                </a:cxn>
                <a:cxn ang="0">
                  <a:pos x="T2" y="T3"/>
                </a:cxn>
              </a:cxnLst>
              <a:rect l="0" t="0" r="r" b="b"/>
              <a:pathLst>
                <a:path w="200" h="169">
                  <a:moveTo>
                    <a:pt x="0" y="0"/>
                  </a:moveTo>
                  <a:cubicBezTo>
                    <a:pt x="33" y="89"/>
                    <a:pt x="129" y="145"/>
                    <a:pt x="200" y="169"/>
                  </a:cubicBezTo>
                </a:path>
              </a:pathLst>
            </a:custGeom>
            <a:noFill/>
            <a:ln w="1905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127">
              <a:extLst>
                <a:ext uri="{FF2B5EF4-FFF2-40B4-BE49-F238E27FC236}">
                  <a16:creationId xmlns:a16="http://schemas.microsoft.com/office/drawing/2014/main" xmlns="" id="{94AE208B-E0E0-4D9C-A632-A9FBE922B20A}"/>
                </a:ext>
              </a:extLst>
            </p:cNvPr>
            <p:cNvSpPr>
              <a:spLocks/>
            </p:cNvSpPr>
            <p:nvPr/>
          </p:nvSpPr>
          <p:spPr bwMode="auto">
            <a:xfrm>
              <a:off x="4768850" y="2181225"/>
              <a:ext cx="338138" cy="282575"/>
            </a:xfrm>
            <a:custGeom>
              <a:avLst/>
              <a:gdLst>
                <a:gd name="T0" fmla="*/ 331 w 450"/>
                <a:gd name="T1" fmla="*/ 288 h 375"/>
                <a:gd name="T2" fmla="*/ 339 w 450"/>
                <a:gd name="T3" fmla="*/ 375 h 375"/>
                <a:gd name="T4" fmla="*/ 450 w 450"/>
                <a:gd name="T5" fmla="*/ 375 h 375"/>
                <a:gd name="T6" fmla="*/ 449 w 450"/>
                <a:gd name="T7" fmla="*/ 271 h 375"/>
                <a:gd name="T8" fmla="*/ 312 w 450"/>
                <a:gd name="T9" fmla="*/ 109 h 375"/>
                <a:gd name="T10" fmla="*/ 235 w 450"/>
                <a:gd name="T11" fmla="*/ 166 h 375"/>
                <a:gd name="T12" fmla="*/ 167 w 450"/>
                <a:gd name="T13" fmla="*/ 95 h 375"/>
                <a:gd name="T14" fmla="*/ 0 w 450"/>
                <a:gd name="T15" fmla="*/ 0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375">
                  <a:moveTo>
                    <a:pt x="331" y="288"/>
                  </a:moveTo>
                  <a:lnTo>
                    <a:pt x="339" y="375"/>
                  </a:lnTo>
                  <a:lnTo>
                    <a:pt x="450" y="375"/>
                  </a:lnTo>
                  <a:lnTo>
                    <a:pt x="449" y="271"/>
                  </a:lnTo>
                  <a:cubicBezTo>
                    <a:pt x="446" y="170"/>
                    <a:pt x="401" y="125"/>
                    <a:pt x="312" y="109"/>
                  </a:cubicBezTo>
                  <a:lnTo>
                    <a:pt x="235" y="166"/>
                  </a:lnTo>
                  <a:lnTo>
                    <a:pt x="167" y="95"/>
                  </a:lnTo>
                  <a:cubicBezTo>
                    <a:pt x="111" y="87"/>
                    <a:pt x="35" y="47"/>
                    <a:pt x="0" y="0"/>
                  </a:cubicBezTo>
                </a:path>
              </a:pathLst>
            </a:custGeom>
            <a:noFill/>
            <a:ln w="1905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128">
              <a:extLst>
                <a:ext uri="{FF2B5EF4-FFF2-40B4-BE49-F238E27FC236}">
                  <a16:creationId xmlns:a16="http://schemas.microsoft.com/office/drawing/2014/main" xmlns="" id="{DCD5C2FD-35C3-4AE7-85AF-720B1189ACE4}"/>
                </a:ext>
              </a:extLst>
            </p:cNvPr>
            <p:cNvSpPr>
              <a:spLocks/>
            </p:cNvSpPr>
            <p:nvPr/>
          </p:nvSpPr>
          <p:spPr bwMode="auto">
            <a:xfrm>
              <a:off x="4662488" y="2101850"/>
              <a:ext cx="114300" cy="117475"/>
            </a:xfrm>
            <a:custGeom>
              <a:avLst/>
              <a:gdLst>
                <a:gd name="T0" fmla="*/ 59 w 151"/>
                <a:gd name="T1" fmla="*/ 155 h 157"/>
                <a:gd name="T2" fmla="*/ 145 w 151"/>
                <a:gd name="T3" fmla="*/ 91 h 157"/>
                <a:gd name="T4" fmla="*/ 97 w 151"/>
                <a:gd name="T5" fmla="*/ 4 h 157"/>
                <a:gd name="T6" fmla="*/ 64 w 151"/>
                <a:gd name="T7" fmla="*/ 0 h 157"/>
                <a:gd name="T8" fmla="*/ 10 w 151"/>
                <a:gd name="T9" fmla="*/ 70 h 157"/>
                <a:gd name="T10" fmla="*/ 10 w 151"/>
                <a:gd name="T11" fmla="*/ 138 h 157"/>
                <a:gd name="T12" fmla="*/ 59 w 151"/>
                <a:gd name="T13" fmla="*/ 155 h 157"/>
              </a:gdLst>
              <a:ahLst/>
              <a:cxnLst>
                <a:cxn ang="0">
                  <a:pos x="T0" y="T1"/>
                </a:cxn>
                <a:cxn ang="0">
                  <a:pos x="T2" y="T3"/>
                </a:cxn>
                <a:cxn ang="0">
                  <a:pos x="T4" y="T5"/>
                </a:cxn>
                <a:cxn ang="0">
                  <a:pos x="T6" y="T7"/>
                </a:cxn>
                <a:cxn ang="0">
                  <a:pos x="T8" y="T9"/>
                </a:cxn>
                <a:cxn ang="0">
                  <a:pos x="T10" y="T11"/>
                </a:cxn>
                <a:cxn ang="0">
                  <a:pos x="T12" y="T13"/>
                </a:cxn>
              </a:cxnLst>
              <a:rect l="0" t="0" r="r" b="b"/>
              <a:pathLst>
                <a:path w="151" h="157">
                  <a:moveTo>
                    <a:pt x="59" y="155"/>
                  </a:moveTo>
                  <a:cubicBezTo>
                    <a:pt x="100" y="155"/>
                    <a:pt x="138" y="132"/>
                    <a:pt x="145" y="91"/>
                  </a:cubicBezTo>
                  <a:cubicBezTo>
                    <a:pt x="151" y="52"/>
                    <a:pt x="128" y="14"/>
                    <a:pt x="97" y="4"/>
                  </a:cubicBezTo>
                  <a:cubicBezTo>
                    <a:pt x="83" y="0"/>
                    <a:pt x="76" y="0"/>
                    <a:pt x="64" y="0"/>
                  </a:cubicBezTo>
                  <a:cubicBezTo>
                    <a:pt x="21" y="0"/>
                    <a:pt x="17" y="28"/>
                    <a:pt x="10" y="70"/>
                  </a:cubicBezTo>
                  <a:cubicBezTo>
                    <a:pt x="5" y="97"/>
                    <a:pt x="0" y="123"/>
                    <a:pt x="10" y="138"/>
                  </a:cubicBezTo>
                  <a:cubicBezTo>
                    <a:pt x="22" y="157"/>
                    <a:pt x="46" y="155"/>
                    <a:pt x="59" y="155"/>
                  </a:cubicBezTo>
                  <a:close/>
                </a:path>
              </a:pathLst>
            </a:custGeom>
            <a:noFill/>
            <a:ln w="1905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Oval 218">
              <a:extLst>
                <a:ext uri="{FF2B5EF4-FFF2-40B4-BE49-F238E27FC236}">
                  <a16:creationId xmlns:a16="http://schemas.microsoft.com/office/drawing/2014/main" xmlns="" id="{EE153AD6-DA4D-4882-94FE-BF74DAFEC001}"/>
                </a:ext>
              </a:extLst>
            </p:cNvPr>
            <p:cNvSpPr>
              <a:spLocks noChangeArrowheads="1"/>
            </p:cNvSpPr>
            <p:nvPr/>
          </p:nvSpPr>
          <p:spPr bwMode="auto">
            <a:xfrm>
              <a:off x="4872038" y="2020888"/>
              <a:ext cx="192088" cy="192088"/>
            </a:xfrm>
            <a:prstGeom prst="ellipse">
              <a:avLst/>
            </a:prstGeom>
            <a:noFill/>
            <a:ln w="1905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130">
              <a:extLst>
                <a:ext uri="{FF2B5EF4-FFF2-40B4-BE49-F238E27FC236}">
                  <a16:creationId xmlns:a16="http://schemas.microsoft.com/office/drawing/2014/main" xmlns="" id="{F7F5F976-B18C-4157-A9A4-8E30F8F16007}"/>
                </a:ext>
              </a:extLst>
            </p:cNvPr>
            <p:cNvSpPr>
              <a:spLocks/>
            </p:cNvSpPr>
            <p:nvPr/>
          </p:nvSpPr>
          <p:spPr bwMode="auto">
            <a:xfrm>
              <a:off x="4511675" y="1774825"/>
              <a:ext cx="119063" cy="107950"/>
            </a:xfrm>
            <a:custGeom>
              <a:avLst/>
              <a:gdLst>
                <a:gd name="T0" fmla="*/ 0 w 159"/>
                <a:gd name="T1" fmla="*/ 143 h 143"/>
                <a:gd name="T2" fmla="*/ 159 w 159"/>
                <a:gd name="T3" fmla="*/ 0 h 143"/>
              </a:gdLst>
              <a:ahLst/>
              <a:cxnLst>
                <a:cxn ang="0">
                  <a:pos x="T0" y="T1"/>
                </a:cxn>
                <a:cxn ang="0">
                  <a:pos x="T2" y="T3"/>
                </a:cxn>
              </a:cxnLst>
              <a:rect l="0" t="0" r="r" b="b"/>
              <a:pathLst>
                <a:path w="159" h="143">
                  <a:moveTo>
                    <a:pt x="0" y="143"/>
                  </a:moveTo>
                  <a:cubicBezTo>
                    <a:pt x="39" y="81"/>
                    <a:pt x="94" y="32"/>
                    <a:pt x="159" y="0"/>
                  </a:cubicBezTo>
                </a:path>
              </a:pathLst>
            </a:custGeom>
            <a:noFill/>
            <a:ln w="1905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131">
              <a:extLst>
                <a:ext uri="{FF2B5EF4-FFF2-40B4-BE49-F238E27FC236}">
                  <a16:creationId xmlns:a16="http://schemas.microsoft.com/office/drawing/2014/main" xmlns="" id="{FC9ABE55-69C2-4D0A-AB6C-2E1B6B1AF5DA}"/>
                </a:ext>
              </a:extLst>
            </p:cNvPr>
            <p:cNvSpPr>
              <a:spLocks/>
            </p:cNvSpPr>
            <p:nvPr/>
          </p:nvSpPr>
          <p:spPr bwMode="auto">
            <a:xfrm>
              <a:off x="4418013" y="1693863"/>
              <a:ext cx="638175" cy="309563"/>
            </a:xfrm>
            <a:custGeom>
              <a:avLst/>
              <a:gdLst>
                <a:gd name="T0" fmla="*/ 425 w 849"/>
                <a:gd name="T1" fmla="*/ 0 h 413"/>
                <a:gd name="T2" fmla="*/ 1 w 849"/>
                <a:gd name="T3" fmla="*/ 396 h 413"/>
                <a:gd name="T4" fmla="*/ 10 w 849"/>
                <a:gd name="T5" fmla="*/ 411 h 413"/>
                <a:gd name="T6" fmla="*/ 27 w 849"/>
                <a:gd name="T7" fmla="*/ 406 h 413"/>
                <a:gd name="T8" fmla="*/ 152 w 849"/>
                <a:gd name="T9" fmla="*/ 346 h 413"/>
                <a:gd name="T10" fmla="*/ 277 w 849"/>
                <a:gd name="T11" fmla="*/ 406 h 413"/>
                <a:gd name="T12" fmla="*/ 288 w 849"/>
                <a:gd name="T13" fmla="*/ 411 h 413"/>
                <a:gd name="T14" fmla="*/ 300 w 849"/>
                <a:gd name="T15" fmla="*/ 406 h 413"/>
                <a:gd name="T16" fmla="*/ 425 w 849"/>
                <a:gd name="T17" fmla="*/ 346 h 413"/>
                <a:gd name="T18" fmla="*/ 550 w 849"/>
                <a:gd name="T19" fmla="*/ 406 h 413"/>
                <a:gd name="T20" fmla="*/ 561 w 849"/>
                <a:gd name="T21" fmla="*/ 412 h 413"/>
                <a:gd name="T22" fmla="*/ 573 w 849"/>
                <a:gd name="T23" fmla="*/ 406 h 413"/>
                <a:gd name="T24" fmla="*/ 698 w 849"/>
                <a:gd name="T25" fmla="*/ 346 h 413"/>
                <a:gd name="T26" fmla="*/ 823 w 849"/>
                <a:gd name="T27" fmla="*/ 406 h 413"/>
                <a:gd name="T28" fmla="*/ 840 w 849"/>
                <a:gd name="T29" fmla="*/ 411 h 413"/>
                <a:gd name="T30" fmla="*/ 849 w 849"/>
                <a:gd name="T31" fmla="*/ 396 h 413"/>
                <a:gd name="T32" fmla="*/ 425 w 849"/>
                <a:gd name="T33"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9" h="413">
                  <a:moveTo>
                    <a:pt x="425" y="0"/>
                  </a:moveTo>
                  <a:cubicBezTo>
                    <a:pt x="198" y="0"/>
                    <a:pt x="15" y="178"/>
                    <a:pt x="1" y="396"/>
                  </a:cubicBezTo>
                  <a:cubicBezTo>
                    <a:pt x="0" y="402"/>
                    <a:pt x="4" y="409"/>
                    <a:pt x="10" y="411"/>
                  </a:cubicBezTo>
                  <a:cubicBezTo>
                    <a:pt x="18" y="413"/>
                    <a:pt x="24" y="409"/>
                    <a:pt x="27" y="406"/>
                  </a:cubicBezTo>
                  <a:cubicBezTo>
                    <a:pt x="58" y="368"/>
                    <a:pt x="103" y="346"/>
                    <a:pt x="152" y="346"/>
                  </a:cubicBezTo>
                  <a:cubicBezTo>
                    <a:pt x="201" y="346"/>
                    <a:pt x="246" y="368"/>
                    <a:pt x="277" y="406"/>
                  </a:cubicBezTo>
                  <a:cubicBezTo>
                    <a:pt x="280" y="410"/>
                    <a:pt x="284" y="411"/>
                    <a:pt x="288" y="411"/>
                  </a:cubicBezTo>
                  <a:cubicBezTo>
                    <a:pt x="293" y="411"/>
                    <a:pt x="297" y="410"/>
                    <a:pt x="300" y="406"/>
                  </a:cubicBezTo>
                  <a:cubicBezTo>
                    <a:pt x="331" y="368"/>
                    <a:pt x="376" y="346"/>
                    <a:pt x="425" y="346"/>
                  </a:cubicBezTo>
                  <a:cubicBezTo>
                    <a:pt x="474" y="346"/>
                    <a:pt x="519" y="368"/>
                    <a:pt x="550" y="406"/>
                  </a:cubicBezTo>
                  <a:cubicBezTo>
                    <a:pt x="553" y="410"/>
                    <a:pt x="557" y="412"/>
                    <a:pt x="561" y="412"/>
                  </a:cubicBezTo>
                  <a:cubicBezTo>
                    <a:pt x="566" y="412"/>
                    <a:pt x="570" y="410"/>
                    <a:pt x="573" y="406"/>
                  </a:cubicBezTo>
                  <a:cubicBezTo>
                    <a:pt x="603" y="368"/>
                    <a:pt x="649" y="346"/>
                    <a:pt x="698" y="346"/>
                  </a:cubicBezTo>
                  <a:cubicBezTo>
                    <a:pt x="746" y="346"/>
                    <a:pt x="792" y="368"/>
                    <a:pt x="823" y="406"/>
                  </a:cubicBezTo>
                  <a:cubicBezTo>
                    <a:pt x="827" y="412"/>
                    <a:pt x="836" y="412"/>
                    <a:pt x="840" y="411"/>
                  </a:cubicBezTo>
                  <a:cubicBezTo>
                    <a:pt x="845" y="408"/>
                    <a:pt x="849" y="402"/>
                    <a:pt x="849" y="396"/>
                  </a:cubicBezTo>
                  <a:cubicBezTo>
                    <a:pt x="835" y="183"/>
                    <a:pt x="651" y="0"/>
                    <a:pt x="425" y="0"/>
                  </a:cubicBezTo>
                  <a:close/>
                </a:path>
              </a:pathLst>
            </a:custGeom>
            <a:noFill/>
            <a:ln w="1905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Line 132">
              <a:extLst>
                <a:ext uri="{FF2B5EF4-FFF2-40B4-BE49-F238E27FC236}">
                  <a16:creationId xmlns:a16="http://schemas.microsoft.com/office/drawing/2014/main" xmlns="" id="{0147949A-044D-4B10-BA25-6A5A215AB091}"/>
                </a:ext>
              </a:extLst>
            </p:cNvPr>
            <p:cNvSpPr>
              <a:spLocks noChangeShapeType="1"/>
            </p:cNvSpPr>
            <p:nvPr/>
          </p:nvSpPr>
          <p:spPr bwMode="auto">
            <a:xfrm flipV="1">
              <a:off x="4737100" y="1658938"/>
              <a:ext cx="0" cy="31750"/>
            </a:xfrm>
            <a:prstGeom prst="line">
              <a:avLst/>
            </a:prstGeom>
            <a:noFill/>
            <a:ln w="1905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Line 133">
              <a:extLst>
                <a:ext uri="{FF2B5EF4-FFF2-40B4-BE49-F238E27FC236}">
                  <a16:creationId xmlns:a16="http://schemas.microsoft.com/office/drawing/2014/main" xmlns="" id="{4A0EE882-DDCF-46F2-89C8-E7088ABB83F7}"/>
                </a:ext>
              </a:extLst>
            </p:cNvPr>
            <p:cNvSpPr>
              <a:spLocks noChangeShapeType="1"/>
            </p:cNvSpPr>
            <p:nvPr/>
          </p:nvSpPr>
          <p:spPr bwMode="auto">
            <a:xfrm>
              <a:off x="4737100" y="1954213"/>
              <a:ext cx="0" cy="150813"/>
            </a:xfrm>
            <a:prstGeom prst="line">
              <a:avLst/>
            </a:prstGeom>
            <a:noFill/>
            <a:ln w="1905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Line 134">
              <a:extLst>
                <a:ext uri="{FF2B5EF4-FFF2-40B4-BE49-F238E27FC236}">
                  <a16:creationId xmlns:a16="http://schemas.microsoft.com/office/drawing/2014/main" xmlns="" id="{F55617C6-867F-4745-AB92-EEAFF0CAB0BD}"/>
                </a:ext>
              </a:extLst>
            </p:cNvPr>
            <p:cNvSpPr>
              <a:spLocks noChangeShapeType="1"/>
            </p:cNvSpPr>
            <p:nvPr/>
          </p:nvSpPr>
          <p:spPr bwMode="auto">
            <a:xfrm>
              <a:off x="4432300" y="2463800"/>
              <a:ext cx="190500" cy="0"/>
            </a:xfrm>
            <a:prstGeom prst="line">
              <a:avLst/>
            </a:prstGeom>
            <a:noFill/>
            <a:ln w="19050"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135">
              <a:extLst>
                <a:ext uri="{FF2B5EF4-FFF2-40B4-BE49-F238E27FC236}">
                  <a16:creationId xmlns:a16="http://schemas.microsoft.com/office/drawing/2014/main" xmlns="" id="{8D21F6FB-BAC9-4146-9016-594E353866C8}"/>
                </a:ext>
              </a:extLst>
            </p:cNvPr>
            <p:cNvSpPr>
              <a:spLocks/>
            </p:cNvSpPr>
            <p:nvPr/>
          </p:nvSpPr>
          <p:spPr bwMode="auto">
            <a:xfrm>
              <a:off x="4840288" y="2346325"/>
              <a:ext cx="182563" cy="117475"/>
            </a:xfrm>
            <a:custGeom>
              <a:avLst/>
              <a:gdLst>
                <a:gd name="T0" fmla="*/ 0 w 243"/>
                <a:gd name="T1" fmla="*/ 0 h 156"/>
                <a:gd name="T2" fmla="*/ 0 w 243"/>
                <a:gd name="T3" fmla="*/ 156 h 156"/>
                <a:gd name="T4" fmla="*/ 243 w 243"/>
                <a:gd name="T5" fmla="*/ 156 h 156"/>
              </a:gdLst>
              <a:ahLst/>
              <a:cxnLst>
                <a:cxn ang="0">
                  <a:pos x="T0" y="T1"/>
                </a:cxn>
                <a:cxn ang="0">
                  <a:pos x="T2" y="T3"/>
                </a:cxn>
                <a:cxn ang="0">
                  <a:pos x="T4" y="T5"/>
                </a:cxn>
              </a:cxnLst>
              <a:rect l="0" t="0" r="r" b="b"/>
              <a:pathLst>
                <a:path w="243" h="156">
                  <a:moveTo>
                    <a:pt x="0" y="0"/>
                  </a:moveTo>
                  <a:lnTo>
                    <a:pt x="0" y="156"/>
                  </a:lnTo>
                  <a:lnTo>
                    <a:pt x="243" y="156"/>
                  </a:lnTo>
                </a:path>
              </a:pathLst>
            </a:custGeom>
            <a:noFill/>
            <a:ln w="1905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0" name="Picture 39"/>
          <p:cNvPicPr>
            <a:picLocks noChangeAspect="1"/>
          </p:cNvPicPr>
          <p:nvPr/>
        </p:nvPicPr>
        <p:blipFill>
          <a:blip r:embed="rId4"/>
          <a:stretch>
            <a:fillRect/>
          </a:stretch>
        </p:blipFill>
        <p:spPr>
          <a:xfrm>
            <a:off x="9941644" y="0"/>
            <a:ext cx="2250356" cy="788918"/>
          </a:xfrm>
          <a:prstGeom prst="rect">
            <a:avLst/>
          </a:prstGeom>
        </p:spPr>
      </p:pic>
    </p:spTree>
    <p:extLst>
      <p:ext uri="{BB962C8B-B14F-4D97-AF65-F5344CB8AC3E}">
        <p14:creationId xmlns:p14="http://schemas.microsoft.com/office/powerpoint/2010/main" val="35415194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818867" y="2667084"/>
            <a:ext cx="10727140" cy="830997"/>
          </a:xfrm>
          <a:prstGeom prst="rect">
            <a:avLst/>
          </a:prstGeom>
        </p:spPr>
        <p:txBody>
          <a:bodyPr wrap="square">
            <a:spAutoFit/>
          </a:bodyPr>
          <a:lstStyle/>
          <a:p>
            <a:pPr lvl="0" algn="ctr"/>
            <a:r>
              <a:rPr lang="fr-FR" sz="2400" b="1" dirty="0">
                <a:solidFill>
                  <a:schemeClr val="accent1">
                    <a:lumMod val="50000"/>
                  </a:schemeClr>
                </a:solidFill>
              </a:rPr>
              <a:t>Quels sont les freins et leviers de la participation des membres au sein de communautés de pratique soutenues en contexte de gestion de projet ?</a:t>
            </a:r>
          </a:p>
        </p:txBody>
      </p:sp>
    </p:spTree>
    <p:extLst>
      <p:ext uri="{BB962C8B-B14F-4D97-AF65-F5344CB8AC3E}">
        <p14:creationId xmlns:p14="http://schemas.microsoft.com/office/powerpoint/2010/main" val="13291199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8"/>
          <p:cNvSpPr txBox="1">
            <a:spLocks/>
          </p:cNvSpPr>
          <p:nvPr/>
        </p:nvSpPr>
        <p:spPr>
          <a:xfrm>
            <a:off x="271849" y="-193804"/>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RECHERCHE QUALITATIVE</a:t>
            </a:r>
            <a:endParaRPr lang="en-US" sz="4000" dirty="0"/>
          </a:p>
        </p:txBody>
      </p:sp>
      <p:graphicFrame>
        <p:nvGraphicFramePr>
          <p:cNvPr id="5" name="Diagram 4"/>
          <p:cNvGraphicFramePr/>
          <p:nvPr>
            <p:extLst>
              <p:ext uri="{D42A27DB-BD31-4B8C-83A1-F6EECF244321}">
                <p14:modId xmlns:p14="http://schemas.microsoft.com/office/powerpoint/2010/main" val="2529893540"/>
              </p:ext>
            </p:extLst>
          </p:nvPr>
        </p:nvGraphicFramePr>
        <p:xfrm>
          <a:off x="6110915" y="1611571"/>
          <a:ext cx="4414983" cy="3898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1AE78509-7481-435A-99B4-D520D885EAA1}"/>
              </a:ext>
            </a:extLst>
          </p:cNvPr>
          <p:cNvSpPr txBox="1"/>
          <p:nvPr/>
        </p:nvSpPr>
        <p:spPr>
          <a:xfrm>
            <a:off x="1174621" y="1611571"/>
            <a:ext cx="3833791" cy="3293209"/>
          </a:xfrm>
          <a:prstGeom prst="rect">
            <a:avLst/>
          </a:prstGeom>
          <a:noFill/>
        </p:spPr>
        <p:txBody>
          <a:bodyPr wrap="square" rtlCol="0" anchor="t">
            <a:spAutoFit/>
          </a:bodyPr>
          <a:lstStyle/>
          <a:p>
            <a:pPr>
              <a:lnSpc>
                <a:spcPct val="150000"/>
              </a:lnSpc>
              <a:defRPr/>
            </a:pPr>
            <a:endParaRPr lang="fr-CA" sz="1600" dirty="0"/>
          </a:p>
          <a:p>
            <a:pPr>
              <a:defRPr/>
            </a:pPr>
            <a:r>
              <a:rPr lang="fr-CA" sz="3200" b="1" dirty="0" smtClean="0"/>
              <a:t>2</a:t>
            </a:r>
            <a:r>
              <a:rPr lang="fr-CA" sz="2000" dirty="0" smtClean="0"/>
              <a:t> </a:t>
            </a:r>
            <a:r>
              <a:rPr lang="fr-CA" sz="2000" dirty="0"/>
              <a:t>T</a:t>
            </a:r>
            <a:r>
              <a:rPr lang="fr-CA" sz="2000" dirty="0" smtClean="0"/>
              <a:t>emps d’observation</a:t>
            </a:r>
          </a:p>
          <a:p>
            <a:pPr>
              <a:defRPr/>
            </a:pPr>
            <a:r>
              <a:rPr lang="fr-CA" sz="3200" b="1" dirty="0" smtClean="0"/>
              <a:t>7 </a:t>
            </a:r>
            <a:r>
              <a:rPr lang="fr-CA" sz="2000" dirty="0"/>
              <a:t>D</a:t>
            </a:r>
            <a:r>
              <a:rPr lang="fr-CA" sz="2000" dirty="0" smtClean="0"/>
              <a:t>ossiers internes analysés</a:t>
            </a:r>
          </a:p>
          <a:p>
            <a:pPr>
              <a:defRPr/>
            </a:pPr>
            <a:r>
              <a:rPr lang="fr-CA" sz="3200" b="1" dirty="0" smtClean="0"/>
              <a:t>12</a:t>
            </a:r>
            <a:r>
              <a:rPr lang="fr-CA" sz="2000" dirty="0" smtClean="0"/>
              <a:t> Entrevues semi-structurées</a:t>
            </a:r>
          </a:p>
          <a:p>
            <a:pPr>
              <a:defRPr/>
            </a:pPr>
            <a:r>
              <a:rPr lang="fr-CA" sz="3200" b="1" dirty="0" smtClean="0"/>
              <a:t>2 </a:t>
            </a:r>
            <a:r>
              <a:rPr lang="fr-CA" sz="2000" dirty="0"/>
              <a:t>A</a:t>
            </a:r>
            <a:r>
              <a:rPr lang="fr-CA" sz="2000" dirty="0" smtClean="0"/>
              <a:t>teliers </a:t>
            </a:r>
            <a:r>
              <a:rPr lang="fr-CA" sz="2000" dirty="0" err="1" smtClean="0"/>
              <a:t>Wolrd</a:t>
            </a:r>
            <a:r>
              <a:rPr lang="fr-CA" sz="2000" dirty="0" smtClean="0"/>
              <a:t> Café</a:t>
            </a:r>
          </a:p>
          <a:p>
            <a:pPr>
              <a:defRPr/>
            </a:pPr>
            <a:r>
              <a:rPr lang="fr-CA" sz="3200" b="1" dirty="0" smtClean="0"/>
              <a:t>150 </a:t>
            </a:r>
            <a:r>
              <a:rPr lang="fr-CA" sz="2000" dirty="0"/>
              <a:t>S</a:t>
            </a:r>
            <a:r>
              <a:rPr lang="fr-CA" sz="2000" dirty="0" smtClean="0"/>
              <a:t>ources étudiées (littérature)</a:t>
            </a:r>
          </a:p>
          <a:p>
            <a:pPr>
              <a:lnSpc>
                <a:spcPct val="150000"/>
              </a:lnSpc>
              <a:defRPr/>
            </a:pPr>
            <a:endParaRPr lang="fr-CA" sz="1600" dirty="0"/>
          </a:p>
        </p:txBody>
      </p:sp>
      <p:pic>
        <p:nvPicPr>
          <p:cNvPr id="7" name="Picture 6"/>
          <p:cNvPicPr>
            <a:picLocks noChangeAspect="1"/>
          </p:cNvPicPr>
          <p:nvPr/>
        </p:nvPicPr>
        <p:blipFill>
          <a:blip r:embed="rId8"/>
          <a:stretch>
            <a:fillRect/>
          </a:stretch>
        </p:blipFill>
        <p:spPr>
          <a:xfrm>
            <a:off x="9941644" y="0"/>
            <a:ext cx="2250356" cy="788918"/>
          </a:xfrm>
          <a:prstGeom prst="rect">
            <a:avLst/>
          </a:prstGeom>
        </p:spPr>
      </p:pic>
    </p:spTree>
    <p:extLst>
      <p:ext uri="{BB962C8B-B14F-4D97-AF65-F5344CB8AC3E}">
        <p14:creationId xmlns:p14="http://schemas.microsoft.com/office/powerpoint/2010/main" val="2495732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8"/>
          <p:cNvSpPr txBox="1">
            <a:spLocks/>
          </p:cNvSpPr>
          <p:nvPr/>
        </p:nvSpPr>
        <p:spPr>
          <a:xfrm>
            <a:off x="259492" y="-54015"/>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fr-CA" sz="4000" dirty="0"/>
              <a:t>É</a:t>
            </a:r>
            <a:r>
              <a:rPr lang="en-US" sz="4000" dirty="0" err="1" smtClean="0"/>
              <a:t>chantillon</a:t>
            </a:r>
            <a:r>
              <a:rPr lang="en-US" sz="4000" dirty="0" smtClean="0"/>
              <a:t> </a:t>
            </a:r>
            <a:r>
              <a:rPr lang="en-US" sz="4000" dirty="0" err="1" smtClean="0"/>
              <a:t>cible</a:t>
            </a:r>
            <a:endParaRPr lang="en-US" sz="4000" dirty="0"/>
          </a:p>
        </p:txBody>
      </p:sp>
      <p:sp>
        <p:nvSpPr>
          <p:cNvPr id="7" name="TextBox 6"/>
          <p:cNvSpPr txBox="1"/>
          <p:nvPr/>
        </p:nvSpPr>
        <p:spPr>
          <a:xfrm>
            <a:off x="587358" y="1950083"/>
            <a:ext cx="4627194" cy="1877437"/>
          </a:xfrm>
          <a:prstGeom prst="rect">
            <a:avLst/>
          </a:prstGeom>
          <a:noFill/>
        </p:spPr>
        <p:txBody>
          <a:bodyPr wrap="square" rtlCol="0">
            <a:spAutoFit/>
          </a:bodyPr>
          <a:lstStyle/>
          <a:p>
            <a:endParaRPr lang="fr-CA" b="1" dirty="0" smtClean="0"/>
          </a:p>
          <a:p>
            <a:pPr marL="342900" indent="-342900">
              <a:buFont typeface="Wingdings" panose="05000000000000000000" pitchFamily="2" charset="2"/>
              <a:buChar char="§"/>
            </a:pPr>
            <a:r>
              <a:rPr lang="fr-CA" sz="2000" dirty="0" smtClean="0"/>
              <a:t>Différents rôles au sein de la CdeP</a:t>
            </a:r>
          </a:p>
          <a:p>
            <a:pPr marL="342900" indent="-342900">
              <a:buFont typeface="Wingdings" panose="05000000000000000000" pitchFamily="2" charset="2"/>
              <a:buChar char="§"/>
            </a:pPr>
            <a:r>
              <a:rPr lang="fr-CA" sz="2000" dirty="0" smtClean="0"/>
              <a:t>Différentes fonctions au sein de l’organisation </a:t>
            </a:r>
          </a:p>
          <a:p>
            <a:pPr marL="342900" indent="-342900">
              <a:buFont typeface="Wingdings" panose="05000000000000000000" pitchFamily="2" charset="2"/>
              <a:buChar char="§"/>
            </a:pPr>
            <a:r>
              <a:rPr lang="fr-CA" sz="2000" dirty="0" smtClean="0"/>
              <a:t>Différents profils de participation :</a:t>
            </a:r>
          </a:p>
          <a:p>
            <a:endParaRPr lang="fr-CA" dirty="0" smtClean="0"/>
          </a:p>
        </p:txBody>
      </p:sp>
      <p:sp>
        <p:nvSpPr>
          <p:cNvPr id="2" name="Rectangle 1"/>
          <p:cNvSpPr/>
          <p:nvPr/>
        </p:nvSpPr>
        <p:spPr>
          <a:xfrm>
            <a:off x="1378191" y="3691349"/>
            <a:ext cx="4441841" cy="1815882"/>
          </a:xfrm>
          <a:prstGeom prst="rect">
            <a:avLst/>
          </a:prstGeom>
        </p:spPr>
        <p:txBody>
          <a:bodyPr wrap="square">
            <a:spAutoFit/>
          </a:bodyPr>
          <a:lstStyle/>
          <a:p>
            <a:pPr marL="171450" indent="-171450">
              <a:buFont typeface="Wingdings" panose="05000000000000000000" pitchFamily="2" charset="2"/>
              <a:buChar char="ü"/>
            </a:pPr>
            <a:r>
              <a:rPr lang="fr-FR" sz="1600" dirty="0"/>
              <a:t>Nouveau membre avec peu d’expérience (1)</a:t>
            </a:r>
          </a:p>
          <a:p>
            <a:pPr marL="171450" indent="-171450">
              <a:buFont typeface="Wingdings" panose="05000000000000000000" pitchFamily="2" charset="2"/>
              <a:buChar char="ü"/>
            </a:pPr>
            <a:r>
              <a:rPr lang="fr-FR" sz="1600" dirty="0"/>
              <a:t>Nouveau membre avec peu d’expérience et faible participation, participant aux deux </a:t>
            </a:r>
            <a:r>
              <a:rPr lang="fr-FR" sz="1600" dirty="0" err="1" smtClean="0"/>
              <a:t>CdeP</a:t>
            </a:r>
            <a:r>
              <a:rPr lang="fr-FR" sz="1600" dirty="0" smtClean="0"/>
              <a:t> </a:t>
            </a:r>
            <a:r>
              <a:rPr lang="fr-FR" sz="1600" dirty="0"/>
              <a:t>(1)</a:t>
            </a:r>
          </a:p>
          <a:p>
            <a:pPr marL="171450" indent="-171450">
              <a:buFont typeface="Wingdings" panose="05000000000000000000" pitchFamily="2" charset="2"/>
              <a:buChar char="ü"/>
            </a:pPr>
            <a:r>
              <a:rPr lang="fr-FR" sz="1600" dirty="0"/>
              <a:t>Ancien membre avec beaucoup d’expérience, participant aux deux </a:t>
            </a:r>
            <a:r>
              <a:rPr lang="fr-FR" sz="1600" dirty="0" err="1" smtClean="0"/>
              <a:t>CdeP</a:t>
            </a:r>
            <a:r>
              <a:rPr lang="fr-FR" sz="1600" dirty="0" smtClean="0"/>
              <a:t> </a:t>
            </a:r>
            <a:r>
              <a:rPr lang="fr-FR" sz="1600" dirty="0"/>
              <a:t>(1)</a:t>
            </a:r>
          </a:p>
          <a:p>
            <a:pPr marL="171450" indent="-171450">
              <a:buFont typeface="Wingdings" panose="05000000000000000000" pitchFamily="2" charset="2"/>
              <a:buChar char="ü"/>
            </a:pPr>
            <a:r>
              <a:rPr lang="fr-FR" sz="1600" dirty="0"/>
              <a:t>Membre participant virtuellement, via vidéoconférence (1)</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2255296698"/>
              </p:ext>
            </p:extLst>
          </p:nvPr>
        </p:nvGraphicFramePr>
        <p:xfrm>
          <a:off x="5239266" y="2084832"/>
          <a:ext cx="3898266" cy="3293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2341914335"/>
              </p:ext>
            </p:extLst>
          </p:nvPr>
        </p:nvGraphicFramePr>
        <p:xfrm>
          <a:off x="8130747" y="2048937"/>
          <a:ext cx="4035854" cy="33289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p:cNvPicPr>
            <a:picLocks noChangeAspect="1"/>
          </p:cNvPicPr>
          <p:nvPr/>
        </p:nvPicPr>
        <p:blipFill>
          <a:blip r:embed="rId13"/>
          <a:stretch>
            <a:fillRect/>
          </a:stretch>
        </p:blipFill>
        <p:spPr>
          <a:xfrm>
            <a:off x="9941644" y="0"/>
            <a:ext cx="2250356" cy="788918"/>
          </a:xfrm>
          <a:prstGeom prst="rect">
            <a:avLst/>
          </a:prstGeom>
        </p:spPr>
      </p:pic>
    </p:spTree>
    <p:extLst>
      <p:ext uri="{BB962C8B-B14F-4D97-AF65-F5344CB8AC3E}">
        <p14:creationId xmlns:p14="http://schemas.microsoft.com/office/powerpoint/2010/main" val="16831843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Équipe et projets</a:t>
            </a:r>
            <a:endParaRPr lang="fr-FR"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678330" y="540538"/>
            <a:ext cx="8810625" cy="4419600"/>
          </a:xfrm>
          <a:prstGeom prst="rect">
            <a:avLst/>
          </a:prstGeom>
        </p:spPr>
      </p:pic>
    </p:spTree>
    <p:extLst>
      <p:ext uri="{BB962C8B-B14F-4D97-AF65-F5344CB8AC3E}">
        <p14:creationId xmlns:p14="http://schemas.microsoft.com/office/powerpoint/2010/main" val="3490497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RÉSULTATS</a:t>
            </a:r>
            <a:endParaRPr lang="fr-FR"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705232" y="407773"/>
            <a:ext cx="8946291" cy="4695244"/>
          </a:xfrm>
          <a:prstGeom prst="rect">
            <a:avLst/>
          </a:prstGeom>
        </p:spPr>
      </p:pic>
    </p:spTree>
    <p:extLst>
      <p:ext uri="{BB962C8B-B14F-4D97-AF65-F5344CB8AC3E}">
        <p14:creationId xmlns:p14="http://schemas.microsoft.com/office/powerpoint/2010/main" val="37576564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idx="4294967295"/>
          </p:nvPr>
        </p:nvSpPr>
        <p:spPr>
          <a:xfrm>
            <a:off x="313508" y="299915"/>
            <a:ext cx="10972800" cy="706437"/>
          </a:xfrm>
        </p:spPr>
        <p:txBody>
          <a:bodyPr>
            <a:normAutofit/>
          </a:bodyPr>
          <a:lstStyle/>
          <a:p>
            <a:r>
              <a:rPr lang="en-US" dirty="0" smtClean="0"/>
              <a:t>PAYSAGE INTERNE</a:t>
            </a:r>
            <a:endParaRPr lang="en-US" dirty="0"/>
          </a:p>
        </p:txBody>
      </p:sp>
      <p:grpSp>
        <p:nvGrpSpPr>
          <p:cNvPr id="3" name="Group 2"/>
          <p:cNvGrpSpPr>
            <a:grpSpLocks noChangeAspect="1"/>
          </p:cNvGrpSpPr>
          <p:nvPr>
            <p:custDataLst>
              <p:tags r:id="rId1"/>
            </p:custDataLst>
          </p:nvPr>
        </p:nvGrpSpPr>
        <p:grpSpPr>
          <a:xfrm>
            <a:off x="4191000" y="1910785"/>
            <a:ext cx="3810000" cy="3810000"/>
            <a:chOff x="4191000" y="1524000"/>
            <a:chExt cx="3810000" cy="3810000"/>
          </a:xfrm>
        </p:grpSpPr>
        <p:sp>
          <p:nvSpPr>
            <p:cNvPr id="4" name="Block Arc 3"/>
            <p:cNvSpPr/>
            <p:nvPr>
              <p:custDataLst>
                <p:tags r:id="rId2"/>
              </p:custDataLst>
            </p:nvPr>
          </p:nvSpPr>
          <p:spPr>
            <a:xfrm>
              <a:off x="4191000" y="1524000"/>
              <a:ext cx="3810000" cy="3810000"/>
            </a:xfrm>
            <a:prstGeom prst="blockArc">
              <a:avLst>
                <a:gd name="adj1" fmla="val 0"/>
                <a:gd name="adj2" fmla="val 7200000"/>
                <a:gd name="adj3" fmla="val 16500"/>
              </a:avLst>
            </a:prstGeom>
            <a:solidFill>
              <a:schemeClr val="accent3">
                <a:lumMod val="60000"/>
                <a:lumOff val="40000"/>
              </a:schemeClr>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endParaRPr>
            </a:p>
          </p:txBody>
        </p:sp>
        <p:sp>
          <p:nvSpPr>
            <p:cNvPr id="5" name="Block Arc 4"/>
            <p:cNvSpPr/>
            <p:nvPr>
              <p:custDataLst>
                <p:tags r:id="rId3"/>
              </p:custDataLst>
            </p:nvPr>
          </p:nvSpPr>
          <p:spPr>
            <a:xfrm>
              <a:off x="4191000" y="1524000"/>
              <a:ext cx="3810000" cy="3810000"/>
            </a:xfrm>
            <a:prstGeom prst="blockArc">
              <a:avLst>
                <a:gd name="adj1" fmla="val 7200000"/>
                <a:gd name="adj2" fmla="val 14400000"/>
                <a:gd name="adj3" fmla="val 16500"/>
              </a:avLst>
            </a:prstGeom>
            <a:solidFill>
              <a:schemeClr val="accent1">
                <a:lumMod val="60000"/>
                <a:lumOff val="40000"/>
              </a:schemeClr>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endParaRPr>
            </a:p>
          </p:txBody>
        </p:sp>
        <p:sp>
          <p:nvSpPr>
            <p:cNvPr id="6" name="Block Arc 5"/>
            <p:cNvSpPr/>
            <p:nvPr>
              <p:custDataLst>
                <p:tags r:id="rId4"/>
              </p:custDataLst>
            </p:nvPr>
          </p:nvSpPr>
          <p:spPr>
            <a:xfrm>
              <a:off x="4191000" y="1524000"/>
              <a:ext cx="3810000" cy="3810000"/>
            </a:xfrm>
            <a:prstGeom prst="blockArc">
              <a:avLst>
                <a:gd name="adj1" fmla="val 14400000"/>
                <a:gd name="adj2" fmla="val 0"/>
                <a:gd name="adj3" fmla="val 16500"/>
              </a:avLst>
            </a:prstGeom>
            <a:solidFill>
              <a:schemeClr val="accent2">
                <a:lumMod val="60000"/>
                <a:lumOff val="40000"/>
              </a:schemeClr>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endParaRPr>
            </a:p>
          </p:txBody>
        </p:sp>
        <p:sp>
          <p:nvSpPr>
            <p:cNvPr id="7" name="Block Arc 6" hidden="1"/>
            <p:cNvSpPr/>
            <p:nvPr>
              <p:custDataLst>
                <p:tags r:id="rId5"/>
              </p:custDataLst>
            </p:nvPr>
          </p:nvSpPr>
          <p:spPr>
            <a:xfrm>
              <a:off x="4191000" y="1524000"/>
              <a:ext cx="3810000" cy="3810000"/>
            </a:xfrm>
            <a:prstGeom prst="blockArc">
              <a:avLst>
                <a:gd name="adj1" fmla="val 16200000"/>
                <a:gd name="adj2" fmla="val 0"/>
                <a:gd name="adj3" fmla="val 16500"/>
              </a:avLst>
            </a:prstGeom>
            <a:solidFill>
              <a:schemeClr val="accent2">
                <a:lumMod val="60000"/>
                <a:lumOff val="40000"/>
              </a:schemeClr>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endParaRPr>
            </a:p>
          </p:txBody>
        </p:sp>
        <p:sp>
          <p:nvSpPr>
            <p:cNvPr id="8" name="Block Arc 7" hidden="1"/>
            <p:cNvSpPr/>
            <p:nvPr>
              <p:custDataLst>
                <p:tags r:id="rId6"/>
              </p:custDataLst>
            </p:nvPr>
          </p:nvSpPr>
          <p:spPr>
            <a:xfrm>
              <a:off x="4191000" y="1524000"/>
              <a:ext cx="3810000" cy="3810000"/>
            </a:xfrm>
            <a:prstGeom prst="blockArc">
              <a:avLst>
                <a:gd name="adj1" fmla="val 17280000"/>
                <a:gd name="adj2" fmla="val 0"/>
                <a:gd name="adj3" fmla="val 16500"/>
              </a:avLst>
            </a:prstGeom>
            <a:solidFill>
              <a:srgbClr val="EB641B"/>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glow>
                      <a:scrgbClr r="0" g="0" b="0"/>
                    </a:glow>
                  </a:effectLst>
                  <a:uLnTx/>
                  <a:uFillTx/>
                  <a:latin typeface="Calibri"/>
                  <a:ea typeface="+mn-ea"/>
                  <a:cs typeface="+mn-cs"/>
                </a:rPr>
                <a:t>Text</a:t>
              </a:r>
              <a:endPar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endParaRPr>
            </a:p>
          </p:txBody>
        </p:sp>
        <p:sp>
          <p:nvSpPr>
            <p:cNvPr id="9" name="Block Arc 8" hidden="1"/>
            <p:cNvSpPr/>
            <p:nvPr>
              <p:custDataLst>
                <p:tags r:id="rId7"/>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10" name="Block Arc 9" hidden="1"/>
            <p:cNvSpPr/>
            <p:nvPr>
              <p:custDataLst>
                <p:tags r:id="rId8"/>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11" name="Block Arc 10" hidden="1"/>
            <p:cNvSpPr/>
            <p:nvPr>
              <p:custDataLst>
                <p:tags r:id="rId9"/>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12" name="Block Arc 11" hidden="1"/>
            <p:cNvSpPr/>
            <p:nvPr>
              <p:custDataLst>
                <p:tags r:id="rId10"/>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13" name="Block Arc 12" hidden="1"/>
            <p:cNvSpPr/>
            <p:nvPr>
              <p:custDataLst>
                <p:tags r:id="rId11"/>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14" name="Block Arc 13" hidden="1"/>
            <p:cNvSpPr/>
            <p:nvPr>
              <p:custDataLst>
                <p:tags r:id="rId12"/>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15" name="Block Arc 14" hidden="1"/>
            <p:cNvSpPr/>
            <p:nvPr>
              <p:custDataLst>
                <p:tags r:id="rId13"/>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16" name="Block Arc 15" hidden="1"/>
            <p:cNvSpPr/>
            <p:nvPr>
              <p:custDataLst>
                <p:tags r:id="rId14"/>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17" name="Block Arc 16" hidden="1"/>
            <p:cNvSpPr/>
            <p:nvPr>
              <p:custDataLst>
                <p:tags r:id="rId15"/>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18" name="Block Arc 17" hidden="1"/>
            <p:cNvSpPr/>
            <p:nvPr>
              <p:custDataLst>
                <p:tags r:id="rId16"/>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19" name="Block Arc 18" hidden="1"/>
            <p:cNvSpPr/>
            <p:nvPr>
              <p:custDataLst>
                <p:tags r:id="rId17"/>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20" name="Block Arc 19" hidden="1"/>
            <p:cNvSpPr/>
            <p:nvPr>
              <p:custDataLst>
                <p:tags r:id="rId18"/>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21" name="Block Arc 20" hidden="1"/>
            <p:cNvSpPr/>
            <p:nvPr>
              <p:custDataLst>
                <p:tags r:id="rId19"/>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22" name="Block Arc 21" hidden="1"/>
            <p:cNvSpPr/>
            <p:nvPr>
              <p:custDataLst>
                <p:tags r:id="rId20"/>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23" name="Block Arc 22" hidden="1"/>
            <p:cNvSpPr/>
            <p:nvPr>
              <p:custDataLst>
                <p:tags r:id="rId21"/>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24" name="Block Arc 23" hidden="1"/>
            <p:cNvSpPr/>
            <p:nvPr>
              <p:custDataLst>
                <p:tags r:id="rId22"/>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25" name="Block Arc 24" hidden="1"/>
            <p:cNvSpPr/>
            <p:nvPr>
              <p:custDataLst>
                <p:tags r:id="rId23"/>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26" name="Block Arc 25" hidden="1"/>
            <p:cNvSpPr/>
            <p:nvPr>
              <p:custDataLst>
                <p:tags r:id="rId24"/>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27" name="Block Arc 26" hidden="1"/>
            <p:cNvSpPr/>
            <p:nvPr>
              <p:custDataLst>
                <p:tags r:id="rId25"/>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28" name="Block Arc 27" hidden="1"/>
            <p:cNvSpPr/>
            <p:nvPr>
              <p:custDataLst>
                <p:tags r:id="rId26"/>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29" name="Block Arc 28" hidden="1"/>
            <p:cNvSpPr/>
            <p:nvPr>
              <p:custDataLst>
                <p:tags r:id="rId27"/>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0" name="Block Arc 29" hidden="1"/>
            <p:cNvSpPr/>
            <p:nvPr>
              <p:custDataLst>
                <p:tags r:id="rId28"/>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1" name="Block Arc 30" hidden="1"/>
            <p:cNvSpPr/>
            <p:nvPr>
              <p:custDataLst>
                <p:tags r:id="rId29"/>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2" name="Block Arc 31" hidden="1"/>
            <p:cNvSpPr/>
            <p:nvPr>
              <p:custDataLst>
                <p:tags r:id="rId30"/>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3" name="Block Arc 32" hidden="1"/>
            <p:cNvSpPr/>
            <p:nvPr>
              <p:custDataLst>
                <p:tags r:id="rId31"/>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4" name="Block Arc 33" hidden="1"/>
            <p:cNvSpPr/>
            <p:nvPr>
              <p:custDataLst>
                <p:tags r:id="rId32"/>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5" name="Block Arc 34" hidden="1"/>
            <p:cNvSpPr/>
            <p:nvPr>
              <p:custDataLst>
                <p:tags r:id="rId33"/>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6" name="Block Arc 35" hidden="1"/>
            <p:cNvSpPr/>
            <p:nvPr>
              <p:custDataLst>
                <p:tags r:id="rId34"/>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7" name="Block Arc 36" hidden="1"/>
            <p:cNvSpPr/>
            <p:nvPr>
              <p:custDataLst>
                <p:tags r:id="rId35"/>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8" name="Block Arc 37" hidden="1"/>
            <p:cNvSpPr/>
            <p:nvPr>
              <p:custDataLst>
                <p:tags r:id="rId36"/>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9" name="Block Arc 38" hidden="1"/>
            <p:cNvSpPr/>
            <p:nvPr>
              <p:custDataLst>
                <p:tags r:id="rId37"/>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40" name="Block Arc 39" hidden="1"/>
            <p:cNvSpPr/>
            <p:nvPr>
              <p:custDataLst>
                <p:tags r:id="rId38"/>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41" name="Block Arc 40" hidden="1"/>
            <p:cNvSpPr/>
            <p:nvPr>
              <p:custDataLst>
                <p:tags r:id="rId39"/>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42" name="Block Arc 41" hidden="1"/>
            <p:cNvSpPr/>
            <p:nvPr>
              <p:custDataLst>
                <p:tags r:id="rId40"/>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43" name="Block Arc 42" hidden="1"/>
            <p:cNvSpPr/>
            <p:nvPr>
              <p:custDataLst>
                <p:tags r:id="rId41"/>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44" name="Block Arc 43" hidden="1"/>
            <p:cNvSpPr/>
            <p:nvPr>
              <p:custDataLst>
                <p:tags r:id="rId42"/>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45" name="Block Arc 44" hidden="1"/>
            <p:cNvSpPr/>
            <p:nvPr>
              <p:custDataLst>
                <p:tags r:id="rId43"/>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46" name="Block Arc 45" hidden="1"/>
            <p:cNvSpPr/>
            <p:nvPr>
              <p:custDataLst>
                <p:tags r:id="rId44"/>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47" name="Block Arc 46" hidden="1"/>
            <p:cNvSpPr/>
            <p:nvPr>
              <p:custDataLst>
                <p:tags r:id="rId45"/>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48" name="Block Arc 47" hidden="1"/>
            <p:cNvSpPr/>
            <p:nvPr>
              <p:custDataLst>
                <p:tags r:id="rId46"/>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49" name="Block Arc 48" hidden="1"/>
            <p:cNvSpPr/>
            <p:nvPr>
              <p:custDataLst>
                <p:tags r:id="rId47"/>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0" name="Block Arc 49" hidden="1"/>
            <p:cNvSpPr/>
            <p:nvPr>
              <p:custDataLst>
                <p:tags r:id="rId48"/>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1" name="Block Arc 50" hidden="1"/>
            <p:cNvSpPr/>
            <p:nvPr>
              <p:custDataLst>
                <p:tags r:id="rId49"/>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2" name="Block Arc 51" hidden="1"/>
            <p:cNvSpPr/>
            <p:nvPr>
              <p:custDataLst>
                <p:tags r:id="rId50"/>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3" name="Block Arc 52" hidden="1"/>
            <p:cNvSpPr/>
            <p:nvPr>
              <p:custDataLst>
                <p:tags r:id="rId51"/>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grpSp>
      <p:sp>
        <p:nvSpPr>
          <p:cNvPr id="56" name="TextBox 55">
            <a:extLst>
              <a:ext uri="{FF2B5EF4-FFF2-40B4-BE49-F238E27FC236}">
                <a16:creationId xmlns:a16="http://schemas.microsoft.com/office/drawing/2014/main" xmlns="" id="{4FA01569-E660-4A6B-8BD5-8DDDFB6AF355}"/>
              </a:ext>
            </a:extLst>
          </p:cNvPr>
          <p:cNvSpPr txBox="1"/>
          <p:nvPr/>
        </p:nvSpPr>
        <p:spPr>
          <a:xfrm>
            <a:off x="4344615" y="3544859"/>
            <a:ext cx="369175"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2DA2BF"/>
                </a:solidFill>
                <a:effectLst/>
                <a:uLnTx/>
                <a:uFillTx/>
                <a:latin typeface="Calibri"/>
                <a:ea typeface="+mn-ea"/>
                <a:cs typeface="+mn-cs"/>
              </a:rPr>
              <a:t>1</a:t>
            </a:r>
          </a:p>
        </p:txBody>
      </p:sp>
      <p:sp>
        <p:nvSpPr>
          <p:cNvPr id="57" name="TextBox 56"/>
          <p:cNvSpPr txBox="1"/>
          <p:nvPr/>
        </p:nvSpPr>
        <p:spPr>
          <a:xfrm>
            <a:off x="584790" y="3202072"/>
            <a:ext cx="3348000"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smtClean="0">
                <a:ln>
                  <a:noFill/>
                </a:ln>
                <a:effectLst/>
                <a:uLnTx/>
                <a:uFillTx/>
                <a:latin typeface="Calibri"/>
              </a:rPr>
              <a:t>Développer</a:t>
            </a:r>
            <a:r>
              <a:rPr kumimoji="0" lang="en-US" sz="1600" b="0" i="0" u="none" strike="noStrike" kern="1200" cap="none" spc="0" normalizeH="0" baseline="0" noProof="0" dirty="0" smtClean="0">
                <a:ln>
                  <a:noFill/>
                </a:ln>
                <a:effectLst/>
                <a:uLnTx/>
                <a:uFillTx/>
                <a:latin typeface="Calibri"/>
              </a:rPr>
              <a:t> </a:t>
            </a:r>
            <a:r>
              <a:rPr kumimoji="0" lang="en-US" sz="1600" b="0" i="0" u="none" strike="noStrike" kern="1200" cap="none" spc="0" normalizeH="0" baseline="0" noProof="0" dirty="0" err="1" smtClean="0">
                <a:ln>
                  <a:noFill/>
                </a:ln>
                <a:effectLst/>
                <a:uLnTx/>
                <a:uFillTx/>
                <a:latin typeface="Calibri"/>
              </a:rPr>
              <a:t>l’expertise</a:t>
            </a:r>
            <a:r>
              <a:rPr kumimoji="0" lang="en-US" sz="1600" b="0" i="0" u="none" strike="noStrike" kern="1200" cap="none" spc="0" normalizeH="0" baseline="0" noProof="0" dirty="0" smtClean="0">
                <a:ln>
                  <a:noFill/>
                </a:ln>
                <a:effectLst/>
                <a:uLnTx/>
                <a:uFillTx/>
                <a:latin typeface="Calibri"/>
              </a:rPr>
              <a:t> rare </a:t>
            </a:r>
            <a:r>
              <a:rPr kumimoji="0" lang="en-US" sz="1600" b="0" i="0" u="none" strike="noStrike" kern="1200" cap="none" spc="0" normalizeH="0" baseline="0" noProof="0" dirty="0" err="1" smtClean="0">
                <a:ln>
                  <a:noFill/>
                </a:ln>
                <a:effectLst/>
                <a:uLnTx/>
                <a:uFillTx/>
                <a:latin typeface="Calibri"/>
              </a:rPr>
              <a:t>ainsi</a:t>
            </a:r>
            <a:r>
              <a:rPr kumimoji="0" lang="en-US" sz="1600" b="0" i="0" u="none" strike="noStrike" kern="1200" cap="none" spc="0" normalizeH="0" baseline="0" noProof="0" dirty="0" smtClean="0">
                <a:ln>
                  <a:noFill/>
                </a:ln>
                <a:effectLst/>
                <a:uLnTx/>
                <a:uFillTx/>
                <a:latin typeface="Calibri"/>
              </a:rPr>
              <a:t> que les </a:t>
            </a:r>
            <a:r>
              <a:rPr kumimoji="0" lang="en-US" sz="1600" b="0" i="0" u="none" strike="noStrike" kern="1200" cap="none" spc="0" normalizeH="0" baseline="0" noProof="0" dirty="0" err="1" smtClean="0">
                <a:ln>
                  <a:noFill/>
                </a:ln>
                <a:effectLst/>
                <a:uLnTx/>
                <a:uFillTx/>
                <a:latin typeface="Calibri"/>
              </a:rPr>
              <a:t>meilleures</a:t>
            </a:r>
            <a:r>
              <a:rPr lang="en-US" sz="1600" dirty="0">
                <a:latin typeface="Calibri"/>
              </a:rPr>
              <a:t> </a:t>
            </a:r>
            <a:r>
              <a:rPr kumimoji="0" lang="en-US" sz="1600" b="0" i="0" u="none" strike="noStrike" kern="1200" cap="none" spc="0" normalizeH="0" noProof="0" dirty="0" err="1" smtClean="0">
                <a:ln>
                  <a:noFill/>
                </a:ln>
                <a:effectLst/>
                <a:uLnTx/>
                <a:uFillTx/>
                <a:latin typeface="Calibri"/>
              </a:rPr>
              <a:t>pratiques</a:t>
            </a:r>
            <a:r>
              <a:rPr kumimoji="0" lang="en-US" sz="1600" b="0" i="0" u="none" strike="noStrike" kern="1200" cap="none" spc="0" normalizeH="0" noProof="0" dirty="0" smtClean="0">
                <a:ln>
                  <a:noFill/>
                </a:ln>
                <a:effectLst/>
                <a:uLnTx/>
                <a:uFillTx/>
                <a:latin typeface="Calibri"/>
              </a:rPr>
              <a:t> </a:t>
            </a:r>
            <a:r>
              <a:rPr kumimoji="0" lang="en-US" sz="1600" b="0" i="0" u="none" strike="noStrike" kern="1200" cap="none" spc="0" normalizeH="0" noProof="0" dirty="0" err="1" smtClean="0">
                <a:ln>
                  <a:noFill/>
                </a:ln>
                <a:effectLst/>
                <a:uLnTx/>
                <a:uFillTx/>
                <a:latin typeface="Calibri"/>
              </a:rPr>
              <a:t>en</a:t>
            </a:r>
            <a:r>
              <a:rPr kumimoji="0" lang="en-US" sz="1600" b="0" i="0" u="none" strike="noStrike" kern="1200" cap="none" spc="0" normalizeH="0" noProof="0" dirty="0" smtClean="0">
                <a:ln>
                  <a:noFill/>
                </a:ln>
                <a:effectLst/>
                <a:uLnTx/>
                <a:uFillTx/>
                <a:latin typeface="Calibri"/>
              </a:rPr>
              <a:t> </a:t>
            </a:r>
            <a:r>
              <a:rPr kumimoji="0" lang="en-US" sz="1600" b="0" i="0" u="none" strike="noStrike" kern="1200" cap="none" spc="0" normalizeH="0" noProof="0" dirty="0" err="1" smtClean="0">
                <a:ln>
                  <a:noFill/>
                </a:ln>
                <a:effectLst/>
                <a:uLnTx/>
                <a:uFillTx/>
                <a:latin typeface="Calibri"/>
              </a:rPr>
              <a:t>gestion</a:t>
            </a:r>
            <a:r>
              <a:rPr kumimoji="0" lang="en-US" sz="1600" b="0" i="0" u="none" strike="noStrike" kern="1200" cap="none" spc="0" normalizeH="0" noProof="0" dirty="0" smtClean="0">
                <a:ln>
                  <a:noFill/>
                </a:ln>
                <a:effectLst/>
                <a:uLnTx/>
                <a:uFillTx/>
                <a:latin typeface="Calibri"/>
              </a:rPr>
              <a:t> de </a:t>
            </a:r>
            <a:r>
              <a:rPr kumimoji="0" lang="en-US" sz="1600" b="0" i="0" u="none" strike="noStrike" kern="1200" cap="none" spc="0" normalizeH="0" noProof="0" dirty="0" err="1" smtClean="0">
                <a:ln>
                  <a:noFill/>
                </a:ln>
                <a:effectLst/>
                <a:uLnTx/>
                <a:uFillTx/>
                <a:latin typeface="Calibri"/>
              </a:rPr>
              <a:t>projet</a:t>
            </a:r>
            <a:r>
              <a:rPr kumimoji="0" lang="en-US" sz="1600" b="0" i="0" u="none" strike="noStrike" kern="1200" cap="none" spc="0" normalizeH="0" noProof="0" dirty="0" smtClean="0">
                <a:ln>
                  <a:noFill/>
                </a:ln>
                <a:effectLst/>
                <a:uLnTx/>
                <a:uFillTx/>
                <a:latin typeface="Calibri"/>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err="1" smtClean="0">
                <a:latin typeface="Calibri"/>
              </a:rPr>
              <a:t>Briser</a:t>
            </a:r>
            <a:r>
              <a:rPr lang="en-US" sz="1600" dirty="0" smtClean="0">
                <a:latin typeface="Calibri"/>
              </a:rPr>
              <a:t> les silos et </a:t>
            </a:r>
            <a:r>
              <a:rPr lang="en-US" sz="1600" dirty="0" err="1" smtClean="0">
                <a:latin typeface="Calibri"/>
              </a:rPr>
              <a:t>maximiser</a:t>
            </a:r>
            <a:r>
              <a:rPr lang="en-US" sz="1600" dirty="0" smtClean="0">
                <a:latin typeface="Calibri"/>
              </a:rPr>
              <a:t> la collaboration.</a:t>
            </a:r>
            <a:endParaRPr kumimoji="0" lang="en-US" sz="1600" b="0" i="0" u="none" strike="noStrike" kern="1200" cap="none" spc="0" normalizeH="0" baseline="0" noProof="0" dirty="0">
              <a:ln>
                <a:noFill/>
              </a:ln>
              <a:effectLst/>
              <a:uLnTx/>
              <a:uFillTx/>
              <a:latin typeface="Calibri"/>
            </a:endParaRPr>
          </a:p>
        </p:txBody>
      </p:sp>
      <p:cxnSp>
        <p:nvCxnSpPr>
          <p:cNvPr id="83" name="Straight Connector 82">
            <a:extLst>
              <a:ext uri="{FF2B5EF4-FFF2-40B4-BE49-F238E27FC236}">
                <a16:creationId xmlns:a16="http://schemas.microsoft.com/office/drawing/2014/main" xmlns="" id="{FF9BB454-16B1-4468-AEC8-BC0AA79300EA}"/>
              </a:ext>
            </a:extLst>
          </p:cNvPr>
          <p:cNvCxnSpPr>
            <a:cxnSpLocks/>
          </p:cNvCxnSpPr>
          <p:nvPr/>
        </p:nvCxnSpPr>
        <p:spPr>
          <a:xfrm flipH="1">
            <a:off x="659587" y="3190987"/>
            <a:ext cx="327097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xmlns="" id="{79084CA0-5790-4E53-BABF-AAC4E2C7B5A8}"/>
              </a:ext>
            </a:extLst>
          </p:cNvPr>
          <p:cNvSpPr/>
          <p:nvPr/>
        </p:nvSpPr>
        <p:spPr>
          <a:xfrm>
            <a:off x="1201003" y="2778134"/>
            <a:ext cx="275684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DA2BF"/>
                </a:solidFill>
                <a:effectLst/>
                <a:uLnTx/>
                <a:uFillTx/>
                <a:latin typeface="Calibri"/>
                <a:ea typeface="+mn-ea"/>
                <a:cs typeface="+mn-cs"/>
              </a:rPr>
              <a:t>1. </a:t>
            </a:r>
            <a:r>
              <a:rPr lang="en-US" b="1" dirty="0" smtClean="0">
                <a:solidFill>
                  <a:srgbClr val="2DA2BF"/>
                </a:solidFill>
                <a:latin typeface="Calibri"/>
              </a:rPr>
              <a:t>AMBITION</a:t>
            </a:r>
            <a:endParaRPr kumimoji="0" lang="en-US" sz="1800" b="1" i="0" u="none" strike="noStrike" kern="1200" cap="none" spc="0" normalizeH="0" baseline="0" noProof="0" dirty="0">
              <a:ln>
                <a:noFill/>
              </a:ln>
              <a:solidFill>
                <a:srgbClr val="2DA2BF"/>
              </a:solidFill>
              <a:effectLst/>
              <a:uLnTx/>
              <a:uFillTx/>
              <a:latin typeface="Calibri"/>
              <a:ea typeface="+mn-ea"/>
              <a:cs typeface="+mn-cs"/>
            </a:endParaRPr>
          </a:p>
        </p:txBody>
      </p:sp>
      <p:sp>
        <p:nvSpPr>
          <p:cNvPr id="85" name="TextBox 84">
            <a:extLst>
              <a:ext uri="{FF2B5EF4-FFF2-40B4-BE49-F238E27FC236}">
                <a16:creationId xmlns:a16="http://schemas.microsoft.com/office/drawing/2014/main" xmlns="" id="{64FBBA63-F805-446B-84E2-C2DFE1B63BE9}"/>
              </a:ext>
            </a:extLst>
          </p:cNvPr>
          <p:cNvSpPr txBox="1"/>
          <p:nvPr/>
        </p:nvSpPr>
        <p:spPr>
          <a:xfrm>
            <a:off x="8259211" y="1757585"/>
            <a:ext cx="3348000" cy="184665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effectLst/>
                <a:uLnTx/>
                <a:uFillTx/>
                <a:latin typeface="Calibri"/>
              </a:rPr>
              <a:t>Guide des </a:t>
            </a:r>
            <a:r>
              <a:rPr kumimoji="0" lang="en-US" sz="1600" b="0" i="0" u="none" strike="noStrike" kern="1200" cap="none" spc="0" normalizeH="0" baseline="0" noProof="0" dirty="0" err="1" smtClean="0">
                <a:ln>
                  <a:noFill/>
                </a:ln>
                <a:effectLst/>
                <a:uLnTx/>
                <a:uFillTx/>
                <a:latin typeface="Calibri"/>
              </a:rPr>
              <a:t>communautés</a:t>
            </a:r>
            <a:r>
              <a:rPr kumimoji="0" lang="en-US" sz="1600" b="0" i="0" u="none" strike="noStrike" kern="1200" cap="none" spc="0" normalizeH="0" noProof="0" dirty="0" smtClean="0">
                <a:ln>
                  <a:noFill/>
                </a:ln>
                <a:effectLst/>
                <a:uLnTx/>
                <a:uFillTx/>
                <a:latin typeface="Calibri"/>
              </a:rPr>
              <a:t> de </a:t>
            </a:r>
            <a:r>
              <a:rPr kumimoji="0" lang="en-US" sz="1600" b="0" i="0" u="none" strike="noStrike" kern="1200" cap="none" spc="0" normalizeH="0" noProof="0" dirty="0" err="1" smtClean="0">
                <a:ln>
                  <a:noFill/>
                </a:ln>
                <a:effectLst/>
                <a:uLnTx/>
                <a:uFillTx/>
                <a:latin typeface="Calibri"/>
              </a:rPr>
              <a:t>pratique</a:t>
            </a:r>
            <a:r>
              <a:rPr kumimoji="0" lang="en-US" sz="1600" b="0" i="0" u="none" strike="noStrike" kern="1200" cap="none" spc="0" normalizeH="0" noProof="0" dirty="0" smtClean="0">
                <a:ln>
                  <a:noFill/>
                </a:ln>
                <a:effectLst/>
                <a:uLnTx/>
                <a:uFillTx/>
                <a:latin typeface="Calibri"/>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smtClean="0">
                <a:latin typeface="Calibri"/>
              </a:rPr>
              <a:t>Ressources</a:t>
            </a:r>
            <a:r>
              <a:rPr lang="en-US" sz="1600" dirty="0" smtClean="0">
                <a:latin typeface="Calibri"/>
              </a:rPr>
              <a:t> </a:t>
            </a:r>
            <a:r>
              <a:rPr lang="en-US" sz="1600" dirty="0" err="1" smtClean="0">
                <a:latin typeface="Calibri"/>
              </a:rPr>
              <a:t>matérielles</a:t>
            </a:r>
            <a:r>
              <a:rPr lang="en-US" sz="1600" dirty="0" smtClean="0">
                <a:latin typeface="Calibri"/>
              </a:rPr>
              <a:t> : </a:t>
            </a:r>
            <a:r>
              <a:rPr lang="en-US" sz="1600" dirty="0" err="1" smtClean="0">
                <a:latin typeface="Calibri"/>
              </a:rPr>
              <a:t>visio-conférence</a:t>
            </a:r>
            <a:r>
              <a:rPr lang="en-US" sz="1600" dirty="0" smtClean="0">
                <a:latin typeface="Calibri"/>
              </a:rPr>
              <a:t>, intranet).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smtClean="0">
                <a:ln>
                  <a:noFill/>
                </a:ln>
                <a:effectLst/>
                <a:uLnTx/>
                <a:uFillTx/>
                <a:latin typeface="Calibri"/>
              </a:rPr>
              <a:t>Ressources</a:t>
            </a:r>
            <a:r>
              <a:rPr kumimoji="0" lang="en-US" sz="1600" b="0" i="0" u="none" strike="noStrike" kern="1200" cap="none" spc="0" normalizeH="0" baseline="0" noProof="0" dirty="0" smtClean="0">
                <a:ln>
                  <a:noFill/>
                </a:ln>
                <a:effectLst/>
                <a:uLnTx/>
                <a:uFillTx/>
                <a:latin typeface="Calibri"/>
              </a:rPr>
              <a:t> </a:t>
            </a:r>
            <a:r>
              <a:rPr kumimoji="0" lang="en-US" sz="1600" b="0" i="0" u="none" strike="noStrike" kern="1200" cap="none" spc="0" normalizeH="0" baseline="0" noProof="0" dirty="0" err="1" smtClean="0">
                <a:ln>
                  <a:noFill/>
                </a:ln>
                <a:effectLst/>
                <a:uLnTx/>
                <a:uFillTx/>
                <a:latin typeface="Calibri"/>
              </a:rPr>
              <a:t>humaines</a:t>
            </a:r>
            <a:r>
              <a:rPr kumimoji="0" lang="en-US" sz="1600" b="0" i="0" u="none" strike="noStrike" kern="1200" cap="none" spc="0" normalizeH="0" baseline="0" noProof="0" dirty="0" smtClean="0">
                <a:ln>
                  <a:noFill/>
                </a:ln>
                <a:effectLst/>
                <a:uLnTx/>
                <a:uFillTx/>
                <a:latin typeface="Calibri"/>
              </a:rPr>
              <a:t> : </a:t>
            </a:r>
            <a:r>
              <a:rPr kumimoji="0" lang="en-US" sz="1600" b="0" i="0" u="none" strike="noStrike" kern="1200" cap="none" spc="0" normalizeH="0" baseline="0" noProof="0" dirty="0" err="1" smtClean="0">
                <a:ln>
                  <a:noFill/>
                </a:ln>
                <a:effectLst/>
                <a:uLnTx/>
                <a:uFillTx/>
                <a:latin typeface="Calibri"/>
              </a:rPr>
              <a:t>parrains</a:t>
            </a:r>
            <a:r>
              <a:rPr kumimoji="0" lang="en-US" sz="1600" b="0" i="0" u="none" strike="noStrike" kern="1200" cap="none" spc="0" normalizeH="0" baseline="0" noProof="0" dirty="0" smtClean="0">
                <a:ln>
                  <a:noFill/>
                </a:ln>
                <a:effectLst/>
                <a:uLnTx/>
                <a:uFillTx/>
                <a:latin typeface="Calibri"/>
              </a:rPr>
              <a:t>,</a:t>
            </a:r>
            <a:r>
              <a:rPr kumimoji="0" lang="en-US" sz="1600" b="0" i="0" u="none" strike="noStrike" kern="1200" cap="none" spc="0" normalizeH="0" noProof="0" dirty="0" smtClean="0">
                <a:ln>
                  <a:noFill/>
                </a:ln>
                <a:effectLst/>
                <a:uLnTx/>
                <a:uFillTx/>
                <a:latin typeface="Calibri"/>
              </a:rPr>
              <a:t> leaders, </a:t>
            </a:r>
            <a:r>
              <a:rPr kumimoji="0" lang="en-US" sz="1600" b="0" i="0" u="none" strike="noStrike" kern="1200" cap="none" spc="0" normalizeH="0" noProof="0" dirty="0" err="1" smtClean="0">
                <a:ln>
                  <a:noFill/>
                </a:ln>
                <a:effectLst/>
                <a:uLnTx/>
                <a:uFillTx/>
                <a:latin typeface="Calibri"/>
              </a:rPr>
              <a:t>facilitateurs</a:t>
            </a:r>
            <a:r>
              <a:rPr kumimoji="0" lang="en-US" sz="1600" b="0" i="0" u="none" strike="noStrike" kern="1200" cap="none" spc="0" normalizeH="0" noProof="0" dirty="0" smtClean="0">
                <a:ln>
                  <a:noFill/>
                </a:ln>
                <a:effectLst/>
                <a:uLnTx/>
                <a:uFillTx/>
                <a:latin typeface="Calibri"/>
              </a:rPr>
              <a:t> et </a:t>
            </a:r>
            <a:r>
              <a:rPr kumimoji="0" lang="en-US" sz="1600" b="0" i="0" u="none" strike="noStrike" kern="1200" cap="none" spc="0" normalizeH="0" noProof="0" dirty="0" err="1" smtClean="0">
                <a:ln>
                  <a:noFill/>
                </a:ln>
                <a:effectLst/>
                <a:uLnTx/>
                <a:uFillTx/>
                <a:latin typeface="Calibri"/>
              </a:rPr>
              <a:t>intervenants</a:t>
            </a:r>
            <a:r>
              <a:rPr kumimoji="0" lang="en-US" b="0" i="0" u="none" strike="noStrike" kern="1200" cap="none" spc="0" normalizeH="0" noProof="0" dirty="0" smtClean="0">
                <a:ln>
                  <a:noFill/>
                </a:ln>
                <a:effectLst/>
                <a:uLnTx/>
                <a:uFillTx/>
                <a:latin typeface="Calibri"/>
              </a:rPr>
              <a:t>.</a:t>
            </a:r>
            <a:endParaRPr kumimoji="0" lang="en-US" b="0" i="0" u="none" strike="noStrike" kern="1200" cap="none" spc="0" normalizeH="0" baseline="0" noProof="0" dirty="0">
              <a:ln>
                <a:noFill/>
              </a:ln>
              <a:effectLst/>
              <a:uLnTx/>
              <a:uFillTx/>
              <a:latin typeface="Calibri"/>
            </a:endParaRPr>
          </a:p>
        </p:txBody>
      </p:sp>
      <p:cxnSp>
        <p:nvCxnSpPr>
          <p:cNvPr id="86" name="Straight Connector 85">
            <a:extLst>
              <a:ext uri="{FF2B5EF4-FFF2-40B4-BE49-F238E27FC236}">
                <a16:creationId xmlns:a16="http://schemas.microsoft.com/office/drawing/2014/main" xmlns="" id="{46A66D37-9898-4C8D-A9B6-C0B7281D3999}"/>
              </a:ext>
            </a:extLst>
          </p:cNvPr>
          <p:cNvCxnSpPr>
            <a:cxnSpLocks/>
          </p:cNvCxnSpPr>
          <p:nvPr/>
        </p:nvCxnSpPr>
        <p:spPr>
          <a:xfrm flipH="1">
            <a:off x="8334008" y="1746500"/>
            <a:ext cx="327097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xmlns="" id="{DE58DE45-9C98-41AB-943B-432CFDC9E82A}"/>
              </a:ext>
            </a:extLst>
          </p:cNvPr>
          <p:cNvSpPr/>
          <p:nvPr/>
        </p:nvSpPr>
        <p:spPr>
          <a:xfrm>
            <a:off x="8848131" y="1333647"/>
            <a:ext cx="275684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A1F28"/>
                </a:solidFill>
                <a:effectLst/>
                <a:uLnTx/>
                <a:uFillTx/>
                <a:latin typeface="Calibri"/>
                <a:ea typeface="+mn-ea"/>
                <a:cs typeface="+mn-cs"/>
              </a:rPr>
              <a:t>2. </a:t>
            </a:r>
            <a:r>
              <a:rPr lang="en-US" b="1" noProof="0" dirty="0" smtClean="0">
                <a:solidFill>
                  <a:srgbClr val="DA1F28"/>
                </a:solidFill>
                <a:latin typeface="Calibri"/>
              </a:rPr>
              <a:t>RESSOURCES</a:t>
            </a:r>
            <a:endParaRPr kumimoji="0" lang="en-US" sz="1800" b="1" i="0" u="none" strike="noStrike" kern="1200" cap="none" spc="0" normalizeH="0" baseline="0" noProof="0" dirty="0">
              <a:ln>
                <a:noFill/>
              </a:ln>
              <a:solidFill>
                <a:srgbClr val="DA1F28"/>
              </a:solidFill>
              <a:effectLst/>
              <a:uLnTx/>
              <a:uFillTx/>
              <a:latin typeface="Calibri"/>
              <a:ea typeface="+mn-ea"/>
              <a:cs typeface="+mn-cs"/>
            </a:endParaRPr>
          </a:p>
        </p:txBody>
      </p:sp>
      <p:sp>
        <p:nvSpPr>
          <p:cNvPr id="93" name="TextBox 92">
            <a:extLst>
              <a:ext uri="{FF2B5EF4-FFF2-40B4-BE49-F238E27FC236}">
                <a16:creationId xmlns:a16="http://schemas.microsoft.com/office/drawing/2014/main" xmlns="" id="{BEF0EFA9-8C2F-4350-BD94-9862DA17A70E}"/>
              </a:ext>
            </a:extLst>
          </p:cNvPr>
          <p:cNvSpPr txBox="1"/>
          <p:nvPr/>
        </p:nvSpPr>
        <p:spPr>
          <a:xfrm>
            <a:off x="8259211" y="4421173"/>
            <a:ext cx="3348000"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smtClean="0">
                <a:ln>
                  <a:noFill/>
                </a:ln>
                <a:effectLst/>
                <a:uLnTx/>
                <a:uFillTx/>
                <a:latin typeface="Calibri"/>
              </a:rPr>
              <a:t>Définition</a:t>
            </a:r>
            <a:r>
              <a:rPr kumimoji="0" lang="en-US" sz="1600" b="0" i="0" u="none" strike="noStrike" kern="1200" cap="none" spc="0" normalizeH="0" baseline="0" noProof="0" dirty="0" smtClean="0">
                <a:ln>
                  <a:noFill/>
                </a:ln>
                <a:effectLst/>
                <a:uLnTx/>
                <a:uFillTx/>
                <a:latin typeface="Calibri"/>
              </a:rPr>
              <a:t> </a:t>
            </a:r>
            <a:r>
              <a:rPr kumimoji="0" lang="en-US" sz="1600" b="0" i="0" u="none" strike="noStrike" kern="1200" cap="none" spc="0" normalizeH="0" baseline="0" noProof="0" dirty="0" err="1" smtClean="0">
                <a:ln>
                  <a:noFill/>
                </a:ln>
                <a:effectLst/>
                <a:uLnTx/>
                <a:uFillTx/>
                <a:latin typeface="Calibri"/>
              </a:rPr>
              <a:t>d’objectifs</a:t>
            </a:r>
            <a:r>
              <a:rPr kumimoji="0" lang="en-US" sz="1600" b="0" i="0" u="none" strike="noStrike" kern="1200" cap="none" spc="0" normalizeH="0" noProof="0" dirty="0" smtClean="0">
                <a:ln>
                  <a:noFill/>
                </a:ln>
                <a:effectLst/>
                <a:uLnTx/>
                <a:uFillTx/>
                <a:latin typeface="Calibri"/>
              </a:rPr>
              <a:t> (orientations).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Calibri"/>
              </a:rPr>
              <a:t>Cycle</a:t>
            </a:r>
            <a:r>
              <a:rPr lang="en-US" sz="1600" dirty="0" smtClean="0">
                <a:latin typeface="Calibri"/>
              </a:rPr>
              <a:t> de vie de 18 </a:t>
            </a:r>
            <a:r>
              <a:rPr lang="en-US" sz="1600" dirty="0" err="1" smtClean="0">
                <a:latin typeface="Calibri"/>
              </a:rPr>
              <a:t>mois</a:t>
            </a:r>
            <a:endParaRPr lang="en-US" sz="1600" dirty="0" smtClean="0">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smtClean="0">
                <a:ln>
                  <a:noFill/>
                </a:ln>
                <a:effectLst/>
                <a:uLnTx/>
                <a:uFillTx/>
                <a:latin typeface="Calibri"/>
              </a:rPr>
              <a:t>Bilans</a:t>
            </a:r>
            <a:r>
              <a:rPr kumimoji="0" lang="en-US" sz="1600" b="0" i="0" u="none" strike="noStrike" kern="1200" cap="none" spc="0" normalizeH="0" baseline="0" noProof="0" dirty="0" smtClean="0">
                <a:ln>
                  <a:noFill/>
                </a:ln>
                <a:effectLst/>
                <a:uLnTx/>
                <a:uFillTx/>
                <a:latin typeface="Calibri"/>
              </a:rPr>
              <a:t>.</a:t>
            </a:r>
            <a:endParaRPr kumimoji="0" lang="en-US" sz="1600" b="0" i="0" u="none" strike="noStrike" kern="1200" cap="none" spc="0" normalizeH="0" baseline="0" noProof="0" dirty="0">
              <a:ln>
                <a:noFill/>
              </a:ln>
              <a:effectLst/>
              <a:uLnTx/>
              <a:uFillTx/>
              <a:latin typeface="Calibri"/>
            </a:endParaRPr>
          </a:p>
        </p:txBody>
      </p:sp>
      <p:cxnSp>
        <p:nvCxnSpPr>
          <p:cNvPr id="94" name="Straight Connector 93">
            <a:extLst>
              <a:ext uri="{FF2B5EF4-FFF2-40B4-BE49-F238E27FC236}">
                <a16:creationId xmlns:a16="http://schemas.microsoft.com/office/drawing/2014/main" xmlns="" id="{26101998-9B41-4B44-8760-0B4E92B941F4}"/>
              </a:ext>
            </a:extLst>
          </p:cNvPr>
          <p:cNvCxnSpPr>
            <a:cxnSpLocks/>
          </p:cNvCxnSpPr>
          <p:nvPr/>
        </p:nvCxnSpPr>
        <p:spPr>
          <a:xfrm flipH="1">
            <a:off x="8334008" y="4410088"/>
            <a:ext cx="327097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xmlns="" id="{7747617F-34C0-41AE-B3F7-F87CE47A07CA}"/>
              </a:ext>
            </a:extLst>
          </p:cNvPr>
          <p:cNvSpPr/>
          <p:nvPr/>
        </p:nvSpPr>
        <p:spPr>
          <a:xfrm>
            <a:off x="8848131" y="3997235"/>
            <a:ext cx="275684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B641B"/>
                </a:solidFill>
                <a:effectLst/>
                <a:uLnTx/>
                <a:uFillTx/>
                <a:latin typeface="Calibri"/>
                <a:ea typeface="+mn-ea"/>
                <a:cs typeface="+mn-cs"/>
              </a:rPr>
              <a:t>3. </a:t>
            </a:r>
            <a:r>
              <a:rPr lang="en-US" b="1" dirty="0" smtClean="0">
                <a:solidFill>
                  <a:srgbClr val="EB641B"/>
                </a:solidFill>
                <a:latin typeface="Calibri"/>
              </a:rPr>
              <a:t>PROCESSUS</a:t>
            </a:r>
            <a:endParaRPr kumimoji="0" lang="en-US" sz="1800" b="1" i="0" u="none" strike="noStrike" kern="1200" cap="none" spc="0" normalizeH="0" baseline="0" noProof="0" dirty="0">
              <a:ln>
                <a:noFill/>
              </a:ln>
              <a:solidFill>
                <a:srgbClr val="EB641B"/>
              </a:solidFill>
              <a:effectLst/>
              <a:uLnTx/>
              <a:uFillTx/>
              <a:latin typeface="Calibri"/>
              <a:ea typeface="+mn-ea"/>
              <a:cs typeface="+mn-cs"/>
            </a:endParaRPr>
          </a:p>
        </p:txBody>
      </p:sp>
      <p:sp>
        <p:nvSpPr>
          <p:cNvPr id="96" name="TextBox 95">
            <a:extLst>
              <a:ext uri="{FF2B5EF4-FFF2-40B4-BE49-F238E27FC236}">
                <a16:creationId xmlns:a16="http://schemas.microsoft.com/office/drawing/2014/main" xmlns="" id="{F3165B65-4439-4CCE-BDA7-2611BC4A575B}"/>
              </a:ext>
            </a:extLst>
          </p:cNvPr>
          <p:cNvSpPr txBox="1"/>
          <p:nvPr/>
        </p:nvSpPr>
        <p:spPr>
          <a:xfrm>
            <a:off x="6802347" y="2246145"/>
            <a:ext cx="369175"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DA1F28"/>
                </a:solidFill>
                <a:effectLst/>
                <a:uLnTx/>
                <a:uFillTx/>
                <a:latin typeface="Calibri"/>
                <a:ea typeface="+mn-ea"/>
                <a:cs typeface="+mn-cs"/>
              </a:rPr>
              <a:t>2</a:t>
            </a:r>
          </a:p>
        </p:txBody>
      </p:sp>
      <p:sp>
        <p:nvSpPr>
          <p:cNvPr id="97" name="TextBox 96">
            <a:extLst>
              <a:ext uri="{FF2B5EF4-FFF2-40B4-BE49-F238E27FC236}">
                <a16:creationId xmlns:a16="http://schemas.microsoft.com/office/drawing/2014/main" xmlns="" id="{72C108FE-FFCB-451B-9427-C240CEEAAACF}"/>
              </a:ext>
            </a:extLst>
          </p:cNvPr>
          <p:cNvSpPr txBox="1"/>
          <p:nvPr/>
        </p:nvSpPr>
        <p:spPr>
          <a:xfrm>
            <a:off x="6785238" y="4867007"/>
            <a:ext cx="369175"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EB641B"/>
                </a:solidFill>
                <a:effectLst/>
                <a:uLnTx/>
                <a:uFillTx/>
                <a:latin typeface="Calibri"/>
                <a:ea typeface="+mn-ea"/>
                <a:cs typeface="+mn-cs"/>
              </a:rPr>
              <a:t>3</a:t>
            </a:r>
          </a:p>
        </p:txBody>
      </p:sp>
      <p:grpSp>
        <p:nvGrpSpPr>
          <p:cNvPr id="113" name="Binoculars3" descr="{&quot;Key&quot;:&quot;POWER_USER_SHAPE_ICON&quot;,&quot;Value&quot;:&quot;POWER_USER_SHAPE_ICON_STYLE_1&quot;}">
            <a:extLst>
              <a:ext uri="{FF2B5EF4-FFF2-40B4-BE49-F238E27FC236}">
                <a16:creationId xmlns:a16="http://schemas.microsoft.com/office/drawing/2014/main" xmlns="" id="{BB614D62-BC96-42B2-A92A-A149A9448798}"/>
              </a:ext>
            </a:extLst>
          </p:cNvPr>
          <p:cNvGrpSpPr>
            <a:grpSpLocks noChangeAspect="1"/>
          </p:cNvGrpSpPr>
          <p:nvPr/>
        </p:nvGrpSpPr>
        <p:grpSpPr>
          <a:xfrm>
            <a:off x="723332" y="2746568"/>
            <a:ext cx="397697" cy="370825"/>
            <a:chOff x="7786688" y="1243013"/>
            <a:chExt cx="469900" cy="438150"/>
          </a:xfrm>
        </p:grpSpPr>
        <p:sp>
          <p:nvSpPr>
            <p:cNvPr id="114" name="Rectangle 486">
              <a:extLst>
                <a:ext uri="{FF2B5EF4-FFF2-40B4-BE49-F238E27FC236}">
                  <a16:creationId xmlns:a16="http://schemas.microsoft.com/office/drawing/2014/main" xmlns="" id="{D94CB444-693F-49FD-9822-4128AA99CE61}"/>
                </a:ext>
              </a:extLst>
            </p:cNvPr>
            <p:cNvSpPr>
              <a:spLocks noChangeArrowheads="1"/>
            </p:cNvSpPr>
            <p:nvPr/>
          </p:nvSpPr>
          <p:spPr bwMode="auto">
            <a:xfrm>
              <a:off x="7802563" y="1582738"/>
              <a:ext cx="177800" cy="65088"/>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Rectangle 487">
              <a:extLst>
                <a:ext uri="{FF2B5EF4-FFF2-40B4-BE49-F238E27FC236}">
                  <a16:creationId xmlns:a16="http://schemas.microsoft.com/office/drawing/2014/main" xmlns="" id="{8DD32B8E-FB65-450A-A466-012F615FCFAA}"/>
                </a:ext>
              </a:extLst>
            </p:cNvPr>
            <p:cNvSpPr>
              <a:spLocks noChangeArrowheads="1"/>
            </p:cNvSpPr>
            <p:nvPr/>
          </p:nvSpPr>
          <p:spPr bwMode="auto">
            <a:xfrm>
              <a:off x="8062913" y="1582738"/>
              <a:ext cx="177800" cy="65088"/>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Rectangle 488">
              <a:extLst>
                <a:ext uri="{FF2B5EF4-FFF2-40B4-BE49-F238E27FC236}">
                  <a16:creationId xmlns:a16="http://schemas.microsoft.com/office/drawing/2014/main" xmlns="" id="{7A256223-51B0-442A-9FAA-99F37B9FC863}"/>
                </a:ext>
              </a:extLst>
            </p:cNvPr>
            <p:cNvSpPr>
              <a:spLocks noChangeArrowheads="1"/>
            </p:cNvSpPr>
            <p:nvPr/>
          </p:nvSpPr>
          <p:spPr bwMode="auto">
            <a:xfrm>
              <a:off x="7820025" y="1535113"/>
              <a:ext cx="146050" cy="47625"/>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Rectangle 489">
              <a:extLst>
                <a:ext uri="{FF2B5EF4-FFF2-40B4-BE49-F238E27FC236}">
                  <a16:creationId xmlns:a16="http://schemas.microsoft.com/office/drawing/2014/main" xmlns="" id="{D52ADC8A-97B5-4C49-B818-DBD4CADD846E}"/>
                </a:ext>
              </a:extLst>
            </p:cNvPr>
            <p:cNvSpPr>
              <a:spLocks noChangeArrowheads="1"/>
            </p:cNvSpPr>
            <p:nvPr/>
          </p:nvSpPr>
          <p:spPr bwMode="auto">
            <a:xfrm>
              <a:off x="8078788" y="1535113"/>
              <a:ext cx="146050" cy="47625"/>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90">
              <a:extLst>
                <a:ext uri="{FF2B5EF4-FFF2-40B4-BE49-F238E27FC236}">
                  <a16:creationId xmlns:a16="http://schemas.microsoft.com/office/drawing/2014/main" xmlns="" id="{24B29E15-F2D1-4EBC-B814-144071180701}"/>
                </a:ext>
              </a:extLst>
            </p:cNvPr>
            <p:cNvSpPr>
              <a:spLocks/>
            </p:cNvSpPr>
            <p:nvPr/>
          </p:nvSpPr>
          <p:spPr bwMode="auto">
            <a:xfrm>
              <a:off x="7820025" y="1454150"/>
              <a:ext cx="146050" cy="80963"/>
            </a:xfrm>
            <a:custGeom>
              <a:avLst/>
              <a:gdLst>
                <a:gd name="T0" fmla="*/ 150 w 150"/>
                <a:gd name="T1" fmla="*/ 33 h 83"/>
                <a:gd name="T2" fmla="*/ 150 w 150"/>
                <a:gd name="T3" fmla="*/ 83 h 83"/>
                <a:gd name="T4" fmla="*/ 0 w 150"/>
                <a:gd name="T5" fmla="*/ 83 h 83"/>
                <a:gd name="T6" fmla="*/ 50 w 150"/>
                <a:gd name="T7" fmla="*/ 0 h 83"/>
                <a:gd name="T8" fmla="*/ 133 w 150"/>
                <a:gd name="T9" fmla="*/ 0 h 83"/>
              </a:gdLst>
              <a:ahLst/>
              <a:cxnLst>
                <a:cxn ang="0">
                  <a:pos x="T0" y="T1"/>
                </a:cxn>
                <a:cxn ang="0">
                  <a:pos x="T2" y="T3"/>
                </a:cxn>
                <a:cxn ang="0">
                  <a:pos x="T4" y="T5"/>
                </a:cxn>
                <a:cxn ang="0">
                  <a:pos x="T6" y="T7"/>
                </a:cxn>
                <a:cxn ang="0">
                  <a:pos x="T8" y="T9"/>
                </a:cxn>
              </a:cxnLst>
              <a:rect l="0" t="0" r="r" b="b"/>
              <a:pathLst>
                <a:path w="150" h="83">
                  <a:moveTo>
                    <a:pt x="150" y="33"/>
                  </a:moveTo>
                  <a:lnTo>
                    <a:pt x="150" y="83"/>
                  </a:lnTo>
                  <a:lnTo>
                    <a:pt x="0" y="83"/>
                  </a:lnTo>
                  <a:lnTo>
                    <a:pt x="50" y="0"/>
                  </a:lnTo>
                  <a:lnTo>
                    <a:pt x="133" y="0"/>
                  </a:ln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91">
              <a:extLst>
                <a:ext uri="{FF2B5EF4-FFF2-40B4-BE49-F238E27FC236}">
                  <a16:creationId xmlns:a16="http://schemas.microsoft.com/office/drawing/2014/main" xmlns="" id="{5D32EB69-926D-4EBB-8D3B-3904977213C5}"/>
                </a:ext>
              </a:extLst>
            </p:cNvPr>
            <p:cNvSpPr>
              <a:spLocks/>
            </p:cNvSpPr>
            <p:nvPr/>
          </p:nvSpPr>
          <p:spPr bwMode="auto">
            <a:xfrm>
              <a:off x="7867650" y="1308100"/>
              <a:ext cx="98425" cy="146050"/>
            </a:xfrm>
            <a:custGeom>
              <a:avLst/>
              <a:gdLst>
                <a:gd name="T0" fmla="*/ 83 w 100"/>
                <a:gd name="T1" fmla="*/ 150 h 150"/>
                <a:gd name="T2" fmla="*/ 0 w 100"/>
                <a:gd name="T3" fmla="*/ 150 h 150"/>
                <a:gd name="T4" fmla="*/ 0 w 100"/>
                <a:gd name="T5" fmla="*/ 0 h 150"/>
                <a:gd name="T6" fmla="*/ 100 w 100"/>
                <a:gd name="T7" fmla="*/ 0 h 150"/>
                <a:gd name="T8" fmla="*/ 100 w 100"/>
                <a:gd name="T9" fmla="*/ 33 h 150"/>
              </a:gdLst>
              <a:ahLst/>
              <a:cxnLst>
                <a:cxn ang="0">
                  <a:pos x="T0" y="T1"/>
                </a:cxn>
                <a:cxn ang="0">
                  <a:pos x="T2" y="T3"/>
                </a:cxn>
                <a:cxn ang="0">
                  <a:pos x="T4" y="T5"/>
                </a:cxn>
                <a:cxn ang="0">
                  <a:pos x="T6" y="T7"/>
                </a:cxn>
                <a:cxn ang="0">
                  <a:pos x="T8" y="T9"/>
                </a:cxn>
              </a:cxnLst>
              <a:rect l="0" t="0" r="r" b="b"/>
              <a:pathLst>
                <a:path w="100" h="150">
                  <a:moveTo>
                    <a:pt x="83" y="150"/>
                  </a:moveTo>
                  <a:lnTo>
                    <a:pt x="0" y="150"/>
                  </a:lnTo>
                  <a:lnTo>
                    <a:pt x="0" y="0"/>
                  </a:lnTo>
                  <a:lnTo>
                    <a:pt x="100" y="0"/>
                  </a:lnTo>
                  <a:lnTo>
                    <a:pt x="100" y="33"/>
                  </a:ln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492">
              <a:extLst>
                <a:ext uri="{FF2B5EF4-FFF2-40B4-BE49-F238E27FC236}">
                  <a16:creationId xmlns:a16="http://schemas.microsoft.com/office/drawing/2014/main" xmlns="" id="{73081723-074B-4ED4-B95B-9A41DA7655B7}"/>
                </a:ext>
              </a:extLst>
            </p:cNvPr>
            <p:cNvSpPr>
              <a:spLocks noChangeArrowheads="1"/>
            </p:cNvSpPr>
            <p:nvPr/>
          </p:nvSpPr>
          <p:spPr bwMode="auto">
            <a:xfrm>
              <a:off x="7883525" y="1274763"/>
              <a:ext cx="65088" cy="33338"/>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Rectangle 493">
              <a:extLst>
                <a:ext uri="{FF2B5EF4-FFF2-40B4-BE49-F238E27FC236}">
                  <a16:creationId xmlns:a16="http://schemas.microsoft.com/office/drawing/2014/main" xmlns="" id="{8DD42DD2-DC01-44E2-AEB5-08635E8A0C2F}"/>
                </a:ext>
              </a:extLst>
            </p:cNvPr>
            <p:cNvSpPr>
              <a:spLocks noChangeArrowheads="1"/>
            </p:cNvSpPr>
            <p:nvPr/>
          </p:nvSpPr>
          <p:spPr bwMode="auto">
            <a:xfrm>
              <a:off x="7867650" y="1243013"/>
              <a:ext cx="98425" cy="31750"/>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494">
              <a:extLst>
                <a:ext uri="{FF2B5EF4-FFF2-40B4-BE49-F238E27FC236}">
                  <a16:creationId xmlns:a16="http://schemas.microsoft.com/office/drawing/2014/main" xmlns="" id="{B3DA5125-DCFA-4699-8AA0-312E404620BE}"/>
                </a:ext>
              </a:extLst>
            </p:cNvPr>
            <p:cNvSpPr>
              <a:spLocks/>
            </p:cNvSpPr>
            <p:nvPr/>
          </p:nvSpPr>
          <p:spPr bwMode="auto">
            <a:xfrm>
              <a:off x="8078788" y="1454150"/>
              <a:ext cx="146050" cy="80963"/>
            </a:xfrm>
            <a:custGeom>
              <a:avLst/>
              <a:gdLst>
                <a:gd name="T0" fmla="*/ 0 w 150"/>
                <a:gd name="T1" fmla="*/ 33 h 83"/>
                <a:gd name="T2" fmla="*/ 0 w 150"/>
                <a:gd name="T3" fmla="*/ 83 h 83"/>
                <a:gd name="T4" fmla="*/ 150 w 150"/>
                <a:gd name="T5" fmla="*/ 83 h 83"/>
                <a:gd name="T6" fmla="*/ 100 w 150"/>
                <a:gd name="T7" fmla="*/ 0 h 83"/>
                <a:gd name="T8" fmla="*/ 17 w 150"/>
                <a:gd name="T9" fmla="*/ 0 h 83"/>
              </a:gdLst>
              <a:ahLst/>
              <a:cxnLst>
                <a:cxn ang="0">
                  <a:pos x="T0" y="T1"/>
                </a:cxn>
                <a:cxn ang="0">
                  <a:pos x="T2" y="T3"/>
                </a:cxn>
                <a:cxn ang="0">
                  <a:pos x="T4" y="T5"/>
                </a:cxn>
                <a:cxn ang="0">
                  <a:pos x="T6" y="T7"/>
                </a:cxn>
                <a:cxn ang="0">
                  <a:pos x="T8" y="T9"/>
                </a:cxn>
              </a:cxnLst>
              <a:rect l="0" t="0" r="r" b="b"/>
              <a:pathLst>
                <a:path w="150" h="83">
                  <a:moveTo>
                    <a:pt x="0" y="33"/>
                  </a:moveTo>
                  <a:lnTo>
                    <a:pt x="0" y="83"/>
                  </a:lnTo>
                  <a:lnTo>
                    <a:pt x="150" y="83"/>
                  </a:lnTo>
                  <a:lnTo>
                    <a:pt x="100" y="0"/>
                  </a:lnTo>
                  <a:lnTo>
                    <a:pt x="17" y="0"/>
                  </a:ln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495">
              <a:extLst>
                <a:ext uri="{FF2B5EF4-FFF2-40B4-BE49-F238E27FC236}">
                  <a16:creationId xmlns:a16="http://schemas.microsoft.com/office/drawing/2014/main" xmlns="" id="{7E925578-CA96-485C-B681-824705482CE8}"/>
                </a:ext>
              </a:extLst>
            </p:cNvPr>
            <p:cNvSpPr>
              <a:spLocks/>
            </p:cNvSpPr>
            <p:nvPr/>
          </p:nvSpPr>
          <p:spPr bwMode="auto">
            <a:xfrm>
              <a:off x="8078788" y="1308100"/>
              <a:ext cx="96838" cy="146050"/>
            </a:xfrm>
            <a:custGeom>
              <a:avLst/>
              <a:gdLst>
                <a:gd name="T0" fmla="*/ 17 w 100"/>
                <a:gd name="T1" fmla="*/ 150 h 150"/>
                <a:gd name="T2" fmla="*/ 100 w 100"/>
                <a:gd name="T3" fmla="*/ 150 h 150"/>
                <a:gd name="T4" fmla="*/ 100 w 100"/>
                <a:gd name="T5" fmla="*/ 0 h 150"/>
                <a:gd name="T6" fmla="*/ 0 w 100"/>
                <a:gd name="T7" fmla="*/ 0 h 150"/>
                <a:gd name="T8" fmla="*/ 0 w 100"/>
                <a:gd name="T9" fmla="*/ 33 h 150"/>
              </a:gdLst>
              <a:ahLst/>
              <a:cxnLst>
                <a:cxn ang="0">
                  <a:pos x="T0" y="T1"/>
                </a:cxn>
                <a:cxn ang="0">
                  <a:pos x="T2" y="T3"/>
                </a:cxn>
                <a:cxn ang="0">
                  <a:pos x="T4" y="T5"/>
                </a:cxn>
                <a:cxn ang="0">
                  <a:pos x="T6" y="T7"/>
                </a:cxn>
                <a:cxn ang="0">
                  <a:pos x="T8" y="T9"/>
                </a:cxn>
              </a:cxnLst>
              <a:rect l="0" t="0" r="r" b="b"/>
              <a:pathLst>
                <a:path w="100" h="150">
                  <a:moveTo>
                    <a:pt x="17" y="150"/>
                  </a:moveTo>
                  <a:lnTo>
                    <a:pt x="100" y="150"/>
                  </a:lnTo>
                  <a:lnTo>
                    <a:pt x="100" y="0"/>
                  </a:lnTo>
                  <a:lnTo>
                    <a:pt x="0" y="0"/>
                  </a:lnTo>
                  <a:lnTo>
                    <a:pt x="0" y="33"/>
                  </a:ln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Rectangle 496">
              <a:extLst>
                <a:ext uri="{FF2B5EF4-FFF2-40B4-BE49-F238E27FC236}">
                  <a16:creationId xmlns:a16="http://schemas.microsoft.com/office/drawing/2014/main" xmlns="" id="{B0CFF418-9A11-4EB1-90EC-27D8C1A43949}"/>
                </a:ext>
              </a:extLst>
            </p:cNvPr>
            <p:cNvSpPr>
              <a:spLocks noChangeArrowheads="1"/>
            </p:cNvSpPr>
            <p:nvPr/>
          </p:nvSpPr>
          <p:spPr bwMode="auto">
            <a:xfrm>
              <a:off x="8094663" y="1274763"/>
              <a:ext cx="65088" cy="33338"/>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Rectangle 497">
              <a:extLst>
                <a:ext uri="{FF2B5EF4-FFF2-40B4-BE49-F238E27FC236}">
                  <a16:creationId xmlns:a16="http://schemas.microsoft.com/office/drawing/2014/main" xmlns="" id="{7BE273FA-15F1-415D-BC83-A10D90154433}"/>
                </a:ext>
              </a:extLst>
            </p:cNvPr>
            <p:cNvSpPr>
              <a:spLocks noChangeArrowheads="1"/>
            </p:cNvSpPr>
            <p:nvPr/>
          </p:nvSpPr>
          <p:spPr bwMode="auto">
            <a:xfrm>
              <a:off x="8078788" y="1243013"/>
              <a:ext cx="96838" cy="31750"/>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Rectangle 498">
              <a:extLst>
                <a:ext uri="{FF2B5EF4-FFF2-40B4-BE49-F238E27FC236}">
                  <a16:creationId xmlns:a16="http://schemas.microsoft.com/office/drawing/2014/main" xmlns="" id="{1C5A43E0-0A7F-402B-B402-55F76CAFCC83}"/>
                </a:ext>
              </a:extLst>
            </p:cNvPr>
            <p:cNvSpPr>
              <a:spLocks noChangeArrowheads="1"/>
            </p:cNvSpPr>
            <p:nvPr/>
          </p:nvSpPr>
          <p:spPr bwMode="auto">
            <a:xfrm>
              <a:off x="7786688" y="1647825"/>
              <a:ext cx="211138" cy="33338"/>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Rectangle 499">
              <a:extLst>
                <a:ext uri="{FF2B5EF4-FFF2-40B4-BE49-F238E27FC236}">
                  <a16:creationId xmlns:a16="http://schemas.microsoft.com/office/drawing/2014/main" xmlns="" id="{BE734E89-8419-40AE-8437-0EAA79AC591A}"/>
                </a:ext>
              </a:extLst>
            </p:cNvPr>
            <p:cNvSpPr>
              <a:spLocks noChangeArrowheads="1"/>
            </p:cNvSpPr>
            <p:nvPr/>
          </p:nvSpPr>
          <p:spPr bwMode="auto">
            <a:xfrm>
              <a:off x="8047038" y="1647825"/>
              <a:ext cx="209550" cy="33338"/>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Rectangle 500">
              <a:extLst>
                <a:ext uri="{FF2B5EF4-FFF2-40B4-BE49-F238E27FC236}">
                  <a16:creationId xmlns:a16="http://schemas.microsoft.com/office/drawing/2014/main" xmlns="" id="{A17508F2-9834-461D-A506-58E29C594F0D}"/>
                </a:ext>
              </a:extLst>
            </p:cNvPr>
            <p:cNvSpPr>
              <a:spLocks noChangeArrowheads="1"/>
            </p:cNvSpPr>
            <p:nvPr/>
          </p:nvSpPr>
          <p:spPr bwMode="auto">
            <a:xfrm>
              <a:off x="7948613" y="1339850"/>
              <a:ext cx="146050" cy="146050"/>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Rectangle 501">
              <a:extLst>
                <a:ext uri="{FF2B5EF4-FFF2-40B4-BE49-F238E27FC236}">
                  <a16:creationId xmlns:a16="http://schemas.microsoft.com/office/drawing/2014/main" xmlns="" id="{2BD98678-3A17-45FC-BFE6-77BDFD249E8D}"/>
                </a:ext>
              </a:extLst>
            </p:cNvPr>
            <p:cNvSpPr>
              <a:spLocks noChangeArrowheads="1"/>
            </p:cNvSpPr>
            <p:nvPr/>
          </p:nvSpPr>
          <p:spPr bwMode="auto">
            <a:xfrm>
              <a:off x="7997825" y="1420813"/>
              <a:ext cx="49213" cy="65088"/>
            </a:xfrm>
            <a:prstGeom prst="rect">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0" name="Bishop" descr="{&quot;Key&quot;:&quot;POWER_USER_SHAPE_ICON&quot;,&quot;Value&quot;:&quot;POWER_USER_SHAPE_ICON_STYLE_1&quot;}">
            <a:extLst>
              <a:ext uri="{FF2B5EF4-FFF2-40B4-BE49-F238E27FC236}">
                <a16:creationId xmlns:a16="http://schemas.microsoft.com/office/drawing/2014/main" xmlns="" id="{5CD86439-02BB-40BB-8698-2BD0B1D7C36F}"/>
              </a:ext>
            </a:extLst>
          </p:cNvPr>
          <p:cNvGrpSpPr>
            <a:grpSpLocks noChangeAspect="1"/>
          </p:cNvGrpSpPr>
          <p:nvPr/>
        </p:nvGrpSpPr>
        <p:grpSpPr>
          <a:xfrm>
            <a:off x="8442878" y="1242404"/>
            <a:ext cx="215886" cy="448699"/>
            <a:chOff x="2800042" y="3941012"/>
            <a:chExt cx="254300" cy="528540"/>
          </a:xfrm>
        </p:grpSpPr>
        <p:sp>
          <p:nvSpPr>
            <p:cNvPr id="131" name="Freeform 42">
              <a:extLst>
                <a:ext uri="{FF2B5EF4-FFF2-40B4-BE49-F238E27FC236}">
                  <a16:creationId xmlns:a16="http://schemas.microsoft.com/office/drawing/2014/main" xmlns="" id="{B7D1884F-81FC-4A6B-BC8F-26371C2BE0E1}"/>
                </a:ext>
              </a:extLst>
            </p:cNvPr>
            <p:cNvSpPr>
              <a:spLocks/>
            </p:cNvSpPr>
            <p:nvPr/>
          </p:nvSpPr>
          <p:spPr bwMode="auto">
            <a:xfrm>
              <a:off x="2843449" y="4001138"/>
              <a:ext cx="167485" cy="204749"/>
            </a:xfrm>
            <a:custGeom>
              <a:avLst/>
              <a:gdLst>
                <a:gd name="T0" fmla="*/ 1016 w 1235"/>
                <a:gd name="T1" fmla="*/ 269 h 1509"/>
                <a:gd name="T2" fmla="*/ 1016 w 1235"/>
                <a:gd name="T3" fmla="*/ 1241 h 1509"/>
                <a:gd name="T4" fmla="*/ 220 w 1235"/>
                <a:gd name="T5" fmla="*/ 1241 h 1509"/>
                <a:gd name="T6" fmla="*/ 220 w 1235"/>
                <a:gd name="T7" fmla="*/ 269 h 1509"/>
                <a:gd name="T8" fmla="*/ 1016 w 1235"/>
                <a:gd name="T9" fmla="*/ 269 h 1509"/>
              </a:gdLst>
              <a:ahLst/>
              <a:cxnLst>
                <a:cxn ang="0">
                  <a:pos x="T0" y="T1"/>
                </a:cxn>
                <a:cxn ang="0">
                  <a:pos x="T2" y="T3"/>
                </a:cxn>
                <a:cxn ang="0">
                  <a:pos x="T4" y="T5"/>
                </a:cxn>
                <a:cxn ang="0">
                  <a:pos x="T6" y="T7"/>
                </a:cxn>
                <a:cxn ang="0">
                  <a:pos x="T8" y="T9"/>
                </a:cxn>
              </a:cxnLst>
              <a:rect l="0" t="0" r="r" b="b"/>
              <a:pathLst>
                <a:path w="1235" h="1509">
                  <a:moveTo>
                    <a:pt x="1016" y="269"/>
                  </a:moveTo>
                  <a:cubicBezTo>
                    <a:pt x="1235" y="537"/>
                    <a:pt x="1235" y="972"/>
                    <a:pt x="1016" y="1241"/>
                  </a:cubicBezTo>
                  <a:cubicBezTo>
                    <a:pt x="796" y="1509"/>
                    <a:pt x="440" y="1509"/>
                    <a:pt x="220" y="1241"/>
                  </a:cubicBezTo>
                  <a:cubicBezTo>
                    <a:pt x="0" y="972"/>
                    <a:pt x="0" y="537"/>
                    <a:pt x="220" y="269"/>
                  </a:cubicBezTo>
                  <a:cubicBezTo>
                    <a:pt x="440" y="0"/>
                    <a:pt x="796" y="0"/>
                    <a:pt x="1016" y="269"/>
                  </a:cubicBezTo>
                  <a:close/>
                </a:path>
              </a:pathLst>
            </a:custGeom>
            <a:no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Freeform 43">
              <a:extLst>
                <a:ext uri="{FF2B5EF4-FFF2-40B4-BE49-F238E27FC236}">
                  <a16:creationId xmlns:a16="http://schemas.microsoft.com/office/drawing/2014/main" xmlns="" id="{19FA2230-66AB-4E3A-AB39-0905F680DAAE}"/>
                </a:ext>
              </a:extLst>
            </p:cNvPr>
            <p:cNvSpPr>
              <a:spLocks noEditPoints="1"/>
            </p:cNvSpPr>
            <p:nvPr/>
          </p:nvSpPr>
          <p:spPr bwMode="auto">
            <a:xfrm>
              <a:off x="2843449" y="3997607"/>
              <a:ext cx="167485" cy="204749"/>
            </a:xfrm>
            <a:custGeom>
              <a:avLst/>
              <a:gdLst>
                <a:gd name="T0" fmla="*/ 1016 w 1235"/>
                <a:gd name="T1" fmla="*/ 269 h 1509"/>
                <a:gd name="T2" fmla="*/ 1016 w 1235"/>
                <a:gd name="T3" fmla="*/ 1241 h 1509"/>
                <a:gd name="T4" fmla="*/ 220 w 1235"/>
                <a:gd name="T5" fmla="*/ 1241 h 1509"/>
                <a:gd name="T6" fmla="*/ 220 w 1235"/>
                <a:gd name="T7" fmla="*/ 269 h 1509"/>
                <a:gd name="T8" fmla="*/ 1016 w 1235"/>
                <a:gd name="T9" fmla="*/ 269 h 1509"/>
                <a:gd name="T10" fmla="*/ 1016 w 1235"/>
                <a:gd name="T11" fmla="*/ 269 h 1509"/>
                <a:gd name="T12" fmla="*/ 1016 w 1235"/>
                <a:gd name="T13" fmla="*/ 269 h 1509"/>
              </a:gdLst>
              <a:ahLst/>
              <a:cxnLst>
                <a:cxn ang="0">
                  <a:pos x="T0" y="T1"/>
                </a:cxn>
                <a:cxn ang="0">
                  <a:pos x="T2" y="T3"/>
                </a:cxn>
                <a:cxn ang="0">
                  <a:pos x="T4" y="T5"/>
                </a:cxn>
                <a:cxn ang="0">
                  <a:pos x="T6" y="T7"/>
                </a:cxn>
                <a:cxn ang="0">
                  <a:pos x="T8" y="T9"/>
                </a:cxn>
                <a:cxn ang="0">
                  <a:pos x="T10" y="T11"/>
                </a:cxn>
                <a:cxn ang="0">
                  <a:pos x="T12" y="T13"/>
                </a:cxn>
              </a:cxnLst>
              <a:rect l="0" t="0" r="r" b="b"/>
              <a:pathLst>
                <a:path w="1235" h="1509">
                  <a:moveTo>
                    <a:pt x="1016" y="269"/>
                  </a:moveTo>
                  <a:cubicBezTo>
                    <a:pt x="1235" y="537"/>
                    <a:pt x="1235" y="972"/>
                    <a:pt x="1016" y="1241"/>
                  </a:cubicBezTo>
                  <a:cubicBezTo>
                    <a:pt x="796" y="1509"/>
                    <a:pt x="440" y="1509"/>
                    <a:pt x="220" y="1241"/>
                  </a:cubicBezTo>
                  <a:cubicBezTo>
                    <a:pt x="0" y="972"/>
                    <a:pt x="0" y="537"/>
                    <a:pt x="220" y="269"/>
                  </a:cubicBezTo>
                  <a:cubicBezTo>
                    <a:pt x="440" y="0"/>
                    <a:pt x="796" y="0"/>
                    <a:pt x="1016" y="269"/>
                  </a:cubicBezTo>
                  <a:lnTo>
                    <a:pt x="1016" y="269"/>
                  </a:lnTo>
                  <a:close/>
                  <a:moveTo>
                    <a:pt x="1016" y="269"/>
                  </a:moveTo>
                  <a:close/>
                </a:path>
              </a:pathLst>
            </a:custGeom>
            <a:no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Freeform 44">
              <a:extLst>
                <a:ext uri="{FF2B5EF4-FFF2-40B4-BE49-F238E27FC236}">
                  <a16:creationId xmlns:a16="http://schemas.microsoft.com/office/drawing/2014/main" xmlns="" id="{0F860E53-E536-445C-A2E2-321DCD479774}"/>
                </a:ext>
              </a:extLst>
            </p:cNvPr>
            <p:cNvSpPr>
              <a:spLocks/>
            </p:cNvSpPr>
            <p:nvPr/>
          </p:nvSpPr>
          <p:spPr bwMode="auto">
            <a:xfrm>
              <a:off x="2800042" y="4435627"/>
              <a:ext cx="254300" cy="33925"/>
            </a:xfrm>
            <a:custGeom>
              <a:avLst/>
              <a:gdLst>
                <a:gd name="T0" fmla="*/ 1813 w 1875"/>
                <a:gd name="T1" fmla="*/ 250 h 250"/>
                <a:gd name="T2" fmla="*/ 63 w 1875"/>
                <a:gd name="T3" fmla="*/ 250 h 250"/>
                <a:gd name="T4" fmla="*/ 0 w 1875"/>
                <a:gd name="T5" fmla="*/ 188 h 250"/>
                <a:gd name="T6" fmla="*/ 0 w 1875"/>
                <a:gd name="T7" fmla="*/ 63 h 250"/>
                <a:gd name="T8" fmla="*/ 63 w 1875"/>
                <a:gd name="T9" fmla="*/ 0 h 250"/>
                <a:gd name="T10" fmla="*/ 1813 w 1875"/>
                <a:gd name="T11" fmla="*/ 0 h 250"/>
                <a:gd name="T12" fmla="*/ 1875 w 1875"/>
                <a:gd name="T13" fmla="*/ 63 h 250"/>
                <a:gd name="T14" fmla="*/ 1875 w 1875"/>
                <a:gd name="T15" fmla="*/ 188 h 250"/>
                <a:gd name="T16" fmla="*/ 1813 w 1875"/>
                <a:gd name="T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5" h="250">
                  <a:moveTo>
                    <a:pt x="1813" y="250"/>
                  </a:moveTo>
                  <a:lnTo>
                    <a:pt x="63" y="250"/>
                  </a:lnTo>
                  <a:cubicBezTo>
                    <a:pt x="28" y="250"/>
                    <a:pt x="0" y="222"/>
                    <a:pt x="0" y="188"/>
                  </a:cubicBezTo>
                  <a:lnTo>
                    <a:pt x="0" y="63"/>
                  </a:lnTo>
                  <a:cubicBezTo>
                    <a:pt x="0" y="28"/>
                    <a:pt x="28" y="0"/>
                    <a:pt x="63" y="0"/>
                  </a:cubicBezTo>
                  <a:lnTo>
                    <a:pt x="1813" y="0"/>
                  </a:lnTo>
                  <a:cubicBezTo>
                    <a:pt x="1847" y="0"/>
                    <a:pt x="1875" y="28"/>
                    <a:pt x="1875" y="63"/>
                  </a:cubicBezTo>
                  <a:lnTo>
                    <a:pt x="1875" y="188"/>
                  </a:lnTo>
                  <a:cubicBezTo>
                    <a:pt x="1875" y="222"/>
                    <a:pt x="1847" y="250"/>
                    <a:pt x="1813" y="250"/>
                  </a:cubicBezTo>
                  <a:close/>
                </a:path>
              </a:pathLst>
            </a:custGeom>
            <a:no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Freeform 45">
              <a:extLst>
                <a:ext uri="{FF2B5EF4-FFF2-40B4-BE49-F238E27FC236}">
                  <a16:creationId xmlns:a16="http://schemas.microsoft.com/office/drawing/2014/main" xmlns="" id="{E60BE5F9-88EB-4F9F-9474-8500F9B980D9}"/>
                </a:ext>
              </a:extLst>
            </p:cNvPr>
            <p:cNvSpPr>
              <a:spLocks noEditPoints="1"/>
            </p:cNvSpPr>
            <p:nvPr/>
          </p:nvSpPr>
          <p:spPr bwMode="auto">
            <a:xfrm>
              <a:off x="2800042" y="4435627"/>
              <a:ext cx="254300" cy="33925"/>
            </a:xfrm>
            <a:custGeom>
              <a:avLst/>
              <a:gdLst>
                <a:gd name="T0" fmla="*/ 1813 w 1875"/>
                <a:gd name="T1" fmla="*/ 250 h 250"/>
                <a:gd name="T2" fmla="*/ 63 w 1875"/>
                <a:gd name="T3" fmla="*/ 250 h 250"/>
                <a:gd name="T4" fmla="*/ 0 w 1875"/>
                <a:gd name="T5" fmla="*/ 188 h 250"/>
                <a:gd name="T6" fmla="*/ 0 w 1875"/>
                <a:gd name="T7" fmla="*/ 63 h 250"/>
                <a:gd name="T8" fmla="*/ 63 w 1875"/>
                <a:gd name="T9" fmla="*/ 0 h 250"/>
                <a:gd name="T10" fmla="*/ 1813 w 1875"/>
                <a:gd name="T11" fmla="*/ 0 h 250"/>
                <a:gd name="T12" fmla="*/ 1875 w 1875"/>
                <a:gd name="T13" fmla="*/ 63 h 250"/>
                <a:gd name="T14" fmla="*/ 1875 w 1875"/>
                <a:gd name="T15" fmla="*/ 188 h 250"/>
                <a:gd name="T16" fmla="*/ 1813 w 1875"/>
                <a:gd name="T17" fmla="*/ 250 h 250"/>
                <a:gd name="T18" fmla="*/ 1813 w 1875"/>
                <a:gd name="T19"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5" h="250">
                  <a:moveTo>
                    <a:pt x="1813" y="250"/>
                  </a:moveTo>
                  <a:lnTo>
                    <a:pt x="63" y="250"/>
                  </a:lnTo>
                  <a:cubicBezTo>
                    <a:pt x="28" y="250"/>
                    <a:pt x="0" y="222"/>
                    <a:pt x="0" y="188"/>
                  </a:cubicBezTo>
                  <a:lnTo>
                    <a:pt x="0" y="63"/>
                  </a:lnTo>
                  <a:cubicBezTo>
                    <a:pt x="0" y="28"/>
                    <a:pt x="28" y="0"/>
                    <a:pt x="63" y="0"/>
                  </a:cubicBezTo>
                  <a:lnTo>
                    <a:pt x="1813" y="0"/>
                  </a:lnTo>
                  <a:cubicBezTo>
                    <a:pt x="1847" y="0"/>
                    <a:pt x="1875" y="28"/>
                    <a:pt x="1875" y="63"/>
                  </a:cubicBezTo>
                  <a:lnTo>
                    <a:pt x="1875" y="188"/>
                  </a:lnTo>
                  <a:cubicBezTo>
                    <a:pt x="1875" y="222"/>
                    <a:pt x="1847" y="250"/>
                    <a:pt x="1813" y="250"/>
                  </a:cubicBezTo>
                  <a:close/>
                  <a:moveTo>
                    <a:pt x="1813" y="250"/>
                  </a:moveTo>
                  <a:close/>
                </a:path>
              </a:pathLst>
            </a:custGeom>
            <a:no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Freeform 46">
              <a:extLst>
                <a:ext uri="{FF2B5EF4-FFF2-40B4-BE49-F238E27FC236}">
                  <a16:creationId xmlns:a16="http://schemas.microsoft.com/office/drawing/2014/main" xmlns="" id="{EAFB48DA-909E-4A8C-928A-0453DBDE74BE}"/>
                </a:ext>
              </a:extLst>
            </p:cNvPr>
            <p:cNvSpPr>
              <a:spLocks/>
            </p:cNvSpPr>
            <p:nvPr/>
          </p:nvSpPr>
          <p:spPr bwMode="auto">
            <a:xfrm>
              <a:off x="2817004" y="4384741"/>
              <a:ext cx="220375" cy="50887"/>
            </a:xfrm>
            <a:custGeom>
              <a:avLst/>
              <a:gdLst>
                <a:gd name="T0" fmla="*/ 1563 w 1625"/>
                <a:gd name="T1" fmla="*/ 375 h 375"/>
                <a:gd name="T2" fmla="*/ 63 w 1625"/>
                <a:gd name="T3" fmla="*/ 375 h 375"/>
                <a:gd name="T4" fmla="*/ 0 w 1625"/>
                <a:gd name="T5" fmla="*/ 313 h 375"/>
                <a:gd name="T6" fmla="*/ 0 w 1625"/>
                <a:gd name="T7" fmla="*/ 63 h 375"/>
                <a:gd name="T8" fmla="*/ 63 w 1625"/>
                <a:gd name="T9" fmla="*/ 0 h 375"/>
                <a:gd name="T10" fmla="*/ 1563 w 1625"/>
                <a:gd name="T11" fmla="*/ 0 h 375"/>
                <a:gd name="T12" fmla="*/ 1625 w 1625"/>
                <a:gd name="T13" fmla="*/ 63 h 375"/>
                <a:gd name="T14" fmla="*/ 1625 w 1625"/>
                <a:gd name="T15" fmla="*/ 313 h 375"/>
                <a:gd name="T16" fmla="*/ 1563 w 1625"/>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5" h="375">
                  <a:moveTo>
                    <a:pt x="1563" y="375"/>
                  </a:moveTo>
                  <a:lnTo>
                    <a:pt x="63" y="375"/>
                  </a:lnTo>
                  <a:cubicBezTo>
                    <a:pt x="28" y="375"/>
                    <a:pt x="0" y="347"/>
                    <a:pt x="0" y="313"/>
                  </a:cubicBezTo>
                  <a:lnTo>
                    <a:pt x="0" y="63"/>
                  </a:lnTo>
                  <a:cubicBezTo>
                    <a:pt x="0" y="28"/>
                    <a:pt x="28" y="0"/>
                    <a:pt x="63" y="0"/>
                  </a:cubicBezTo>
                  <a:lnTo>
                    <a:pt x="1563" y="0"/>
                  </a:lnTo>
                  <a:cubicBezTo>
                    <a:pt x="1597" y="0"/>
                    <a:pt x="1625" y="28"/>
                    <a:pt x="1625" y="63"/>
                  </a:cubicBezTo>
                  <a:lnTo>
                    <a:pt x="1625" y="313"/>
                  </a:lnTo>
                  <a:cubicBezTo>
                    <a:pt x="1625" y="347"/>
                    <a:pt x="1597" y="375"/>
                    <a:pt x="1563" y="375"/>
                  </a:cubicBezTo>
                  <a:close/>
                </a:path>
              </a:pathLst>
            </a:custGeom>
            <a:no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Freeform 47">
              <a:extLst>
                <a:ext uri="{FF2B5EF4-FFF2-40B4-BE49-F238E27FC236}">
                  <a16:creationId xmlns:a16="http://schemas.microsoft.com/office/drawing/2014/main" xmlns="" id="{4C947433-7964-47A7-8FCB-8C5EE6091029}"/>
                </a:ext>
              </a:extLst>
            </p:cNvPr>
            <p:cNvSpPr>
              <a:spLocks noEditPoints="1"/>
            </p:cNvSpPr>
            <p:nvPr/>
          </p:nvSpPr>
          <p:spPr bwMode="auto">
            <a:xfrm>
              <a:off x="2817004" y="4384741"/>
              <a:ext cx="220375" cy="50887"/>
            </a:xfrm>
            <a:custGeom>
              <a:avLst/>
              <a:gdLst>
                <a:gd name="T0" fmla="*/ 1563 w 1625"/>
                <a:gd name="T1" fmla="*/ 375 h 375"/>
                <a:gd name="T2" fmla="*/ 63 w 1625"/>
                <a:gd name="T3" fmla="*/ 375 h 375"/>
                <a:gd name="T4" fmla="*/ 0 w 1625"/>
                <a:gd name="T5" fmla="*/ 313 h 375"/>
                <a:gd name="T6" fmla="*/ 0 w 1625"/>
                <a:gd name="T7" fmla="*/ 63 h 375"/>
                <a:gd name="T8" fmla="*/ 63 w 1625"/>
                <a:gd name="T9" fmla="*/ 0 h 375"/>
                <a:gd name="T10" fmla="*/ 1563 w 1625"/>
                <a:gd name="T11" fmla="*/ 0 h 375"/>
                <a:gd name="T12" fmla="*/ 1625 w 1625"/>
                <a:gd name="T13" fmla="*/ 63 h 375"/>
                <a:gd name="T14" fmla="*/ 1625 w 1625"/>
                <a:gd name="T15" fmla="*/ 313 h 375"/>
                <a:gd name="T16" fmla="*/ 1563 w 1625"/>
                <a:gd name="T17" fmla="*/ 375 h 375"/>
                <a:gd name="T18" fmla="*/ 1563 w 1625"/>
                <a:gd name="T19"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5" h="375">
                  <a:moveTo>
                    <a:pt x="1563" y="375"/>
                  </a:moveTo>
                  <a:lnTo>
                    <a:pt x="63" y="375"/>
                  </a:lnTo>
                  <a:cubicBezTo>
                    <a:pt x="28" y="375"/>
                    <a:pt x="0" y="347"/>
                    <a:pt x="0" y="313"/>
                  </a:cubicBezTo>
                  <a:lnTo>
                    <a:pt x="0" y="63"/>
                  </a:lnTo>
                  <a:cubicBezTo>
                    <a:pt x="0" y="28"/>
                    <a:pt x="28" y="0"/>
                    <a:pt x="63" y="0"/>
                  </a:cubicBezTo>
                  <a:lnTo>
                    <a:pt x="1563" y="0"/>
                  </a:lnTo>
                  <a:cubicBezTo>
                    <a:pt x="1597" y="0"/>
                    <a:pt x="1625" y="28"/>
                    <a:pt x="1625" y="63"/>
                  </a:cubicBezTo>
                  <a:lnTo>
                    <a:pt x="1625" y="313"/>
                  </a:lnTo>
                  <a:cubicBezTo>
                    <a:pt x="1625" y="347"/>
                    <a:pt x="1597" y="375"/>
                    <a:pt x="1563" y="375"/>
                  </a:cubicBezTo>
                  <a:close/>
                  <a:moveTo>
                    <a:pt x="1563" y="375"/>
                  </a:moveTo>
                  <a:close/>
                </a:path>
              </a:pathLst>
            </a:custGeom>
            <a:no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Freeform 51">
              <a:extLst>
                <a:ext uri="{FF2B5EF4-FFF2-40B4-BE49-F238E27FC236}">
                  <a16:creationId xmlns:a16="http://schemas.microsoft.com/office/drawing/2014/main" xmlns="" id="{9AA1EB33-5DE1-4AF2-879B-52E6AC2EFE42}"/>
                </a:ext>
              </a:extLst>
            </p:cNvPr>
            <p:cNvSpPr>
              <a:spLocks noEditPoints="1"/>
            </p:cNvSpPr>
            <p:nvPr/>
          </p:nvSpPr>
          <p:spPr bwMode="auto">
            <a:xfrm>
              <a:off x="2833967" y="4198023"/>
              <a:ext cx="186451" cy="45719"/>
            </a:xfrm>
            <a:custGeom>
              <a:avLst/>
              <a:gdLst>
                <a:gd name="T0" fmla="*/ 1313 w 1375"/>
                <a:gd name="T1" fmla="*/ 250 h 250"/>
                <a:gd name="T2" fmla="*/ 63 w 1375"/>
                <a:gd name="T3" fmla="*/ 250 h 250"/>
                <a:gd name="T4" fmla="*/ 0 w 1375"/>
                <a:gd name="T5" fmla="*/ 188 h 250"/>
                <a:gd name="T6" fmla="*/ 0 w 1375"/>
                <a:gd name="T7" fmla="*/ 63 h 250"/>
                <a:gd name="T8" fmla="*/ 63 w 1375"/>
                <a:gd name="T9" fmla="*/ 0 h 250"/>
                <a:gd name="T10" fmla="*/ 1313 w 1375"/>
                <a:gd name="T11" fmla="*/ 0 h 250"/>
                <a:gd name="T12" fmla="*/ 1375 w 1375"/>
                <a:gd name="T13" fmla="*/ 63 h 250"/>
                <a:gd name="T14" fmla="*/ 1375 w 1375"/>
                <a:gd name="T15" fmla="*/ 188 h 250"/>
                <a:gd name="T16" fmla="*/ 1313 w 1375"/>
                <a:gd name="T17" fmla="*/ 250 h 250"/>
                <a:gd name="T18" fmla="*/ 1313 w 1375"/>
                <a:gd name="T19"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5" h="250">
                  <a:moveTo>
                    <a:pt x="1313" y="250"/>
                  </a:moveTo>
                  <a:lnTo>
                    <a:pt x="63" y="250"/>
                  </a:lnTo>
                  <a:cubicBezTo>
                    <a:pt x="28" y="250"/>
                    <a:pt x="0" y="222"/>
                    <a:pt x="0" y="188"/>
                  </a:cubicBezTo>
                  <a:lnTo>
                    <a:pt x="0" y="63"/>
                  </a:lnTo>
                  <a:cubicBezTo>
                    <a:pt x="0" y="28"/>
                    <a:pt x="28" y="0"/>
                    <a:pt x="63" y="0"/>
                  </a:cubicBezTo>
                  <a:lnTo>
                    <a:pt x="1313" y="0"/>
                  </a:lnTo>
                  <a:cubicBezTo>
                    <a:pt x="1347" y="0"/>
                    <a:pt x="1375" y="28"/>
                    <a:pt x="1375" y="63"/>
                  </a:cubicBezTo>
                  <a:lnTo>
                    <a:pt x="1375" y="188"/>
                  </a:lnTo>
                  <a:cubicBezTo>
                    <a:pt x="1375" y="222"/>
                    <a:pt x="1347" y="250"/>
                    <a:pt x="1313" y="250"/>
                  </a:cubicBezTo>
                  <a:close/>
                  <a:moveTo>
                    <a:pt x="1313" y="250"/>
                  </a:moveTo>
                  <a:close/>
                </a:path>
              </a:pathLst>
            </a:custGeom>
            <a:no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Freeform 58">
              <a:extLst>
                <a:ext uri="{FF2B5EF4-FFF2-40B4-BE49-F238E27FC236}">
                  <a16:creationId xmlns:a16="http://schemas.microsoft.com/office/drawing/2014/main" xmlns="" id="{68D31D13-149D-434A-8683-A18B5F95ADB2}"/>
                </a:ext>
              </a:extLst>
            </p:cNvPr>
            <p:cNvSpPr>
              <a:spLocks/>
            </p:cNvSpPr>
            <p:nvPr/>
          </p:nvSpPr>
          <p:spPr bwMode="auto">
            <a:xfrm>
              <a:off x="2850261" y="4242099"/>
              <a:ext cx="151458" cy="142641"/>
            </a:xfrm>
            <a:custGeom>
              <a:avLst/>
              <a:gdLst>
                <a:gd name="T0" fmla="*/ 1058 w 1117"/>
                <a:gd name="T1" fmla="*/ 1250 h 1250"/>
                <a:gd name="T2" fmla="*/ 58 w 1117"/>
                <a:gd name="T3" fmla="*/ 1250 h 1250"/>
                <a:gd name="T4" fmla="*/ 5 w 1117"/>
                <a:gd name="T5" fmla="*/ 1188 h 1250"/>
                <a:gd name="T6" fmla="*/ 174 w 1117"/>
                <a:gd name="T7" fmla="*/ 63 h 1250"/>
                <a:gd name="T8" fmla="*/ 246 w 1117"/>
                <a:gd name="T9" fmla="*/ 0 h 1250"/>
                <a:gd name="T10" fmla="*/ 871 w 1117"/>
                <a:gd name="T11" fmla="*/ 0 h 1250"/>
                <a:gd name="T12" fmla="*/ 943 w 1117"/>
                <a:gd name="T13" fmla="*/ 63 h 1250"/>
                <a:gd name="T14" fmla="*/ 1112 w 1117"/>
                <a:gd name="T15" fmla="*/ 1188 h 1250"/>
                <a:gd name="T16" fmla="*/ 1058 w 1117"/>
                <a:gd name="T17" fmla="*/ 125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7" h="1250">
                  <a:moveTo>
                    <a:pt x="1058" y="1250"/>
                  </a:moveTo>
                  <a:lnTo>
                    <a:pt x="58" y="1250"/>
                  </a:lnTo>
                  <a:cubicBezTo>
                    <a:pt x="24" y="1250"/>
                    <a:pt x="0" y="1222"/>
                    <a:pt x="5" y="1188"/>
                  </a:cubicBezTo>
                  <a:lnTo>
                    <a:pt x="174" y="63"/>
                  </a:lnTo>
                  <a:cubicBezTo>
                    <a:pt x="179" y="28"/>
                    <a:pt x="211" y="0"/>
                    <a:pt x="246" y="0"/>
                  </a:cubicBezTo>
                  <a:lnTo>
                    <a:pt x="871" y="0"/>
                  </a:lnTo>
                  <a:cubicBezTo>
                    <a:pt x="905" y="0"/>
                    <a:pt x="938" y="28"/>
                    <a:pt x="943" y="63"/>
                  </a:cubicBezTo>
                  <a:lnTo>
                    <a:pt x="1112" y="1188"/>
                  </a:lnTo>
                  <a:cubicBezTo>
                    <a:pt x="1117" y="1222"/>
                    <a:pt x="1093" y="1250"/>
                    <a:pt x="1058" y="1250"/>
                  </a:cubicBezTo>
                  <a:close/>
                </a:path>
              </a:pathLst>
            </a:custGeom>
            <a:no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 name="Freeform 60">
              <a:extLst>
                <a:ext uri="{FF2B5EF4-FFF2-40B4-BE49-F238E27FC236}">
                  <a16:creationId xmlns:a16="http://schemas.microsoft.com/office/drawing/2014/main" xmlns="" id="{F1FA482D-96AD-4FB0-9D2C-68DA9B01C958}"/>
                </a:ext>
              </a:extLst>
            </p:cNvPr>
            <p:cNvSpPr>
              <a:spLocks/>
            </p:cNvSpPr>
            <p:nvPr/>
          </p:nvSpPr>
          <p:spPr bwMode="auto">
            <a:xfrm>
              <a:off x="2900546" y="3941012"/>
              <a:ext cx="50887" cy="67849"/>
            </a:xfrm>
            <a:custGeom>
              <a:avLst/>
              <a:gdLst>
                <a:gd name="T0" fmla="*/ 313 w 375"/>
                <a:gd name="T1" fmla="*/ 500 h 500"/>
                <a:gd name="T2" fmla="*/ 63 w 375"/>
                <a:gd name="T3" fmla="*/ 500 h 500"/>
                <a:gd name="T4" fmla="*/ 0 w 375"/>
                <a:gd name="T5" fmla="*/ 438 h 500"/>
                <a:gd name="T6" fmla="*/ 0 w 375"/>
                <a:gd name="T7" fmla="*/ 63 h 500"/>
                <a:gd name="T8" fmla="*/ 63 w 375"/>
                <a:gd name="T9" fmla="*/ 0 h 500"/>
                <a:gd name="T10" fmla="*/ 313 w 375"/>
                <a:gd name="T11" fmla="*/ 0 h 500"/>
                <a:gd name="T12" fmla="*/ 375 w 375"/>
                <a:gd name="T13" fmla="*/ 63 h 500"/>
                <a:gd name="T14" fmla="*/ 375 w 375"/>
                <a:gd name="T15" fmla="*/ 438 h 500"/>
                <a:gd name="T16" fmla="*/ 313 w 375"/>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500">
                  <a:moveTo>
                    <a:pt x="313" y="500"/>
                  </a:moveTo>
                  <a:lnTo>
                    <a:pt x="63" y="500"/>
                  </a:lnTo>
                  <a:cubicBezTo>
                    <a:pt x="28" y="500"/>
                    <a:pt x="0" y="472"/>
                    <a:pt x="0" y="438"/>
                  </a:cubicBezTo>
                  <a:lnTo>
                    <a:pt x="0" y="63"/>
                  </a:lnTo>
                  <a:cubicBezTo>
                    <a:pt x="0" y="28"/>
                    <a:pt x="28" y="0"/>
                    <a:pt x="63" y="0"/>
                  </a:cubicBezTo>
                  <a:lnTo>
                    <a:pt x="313" y="0"/>
                  </a:lnTo>
                  <a:cubicBezTo>
                    <a:pt x="347" y="0"/>
                    <a:pt x="375" y="28"/>
                    <a:pt x="375" y="63"/>
                  </a:cubicBezTo>
                  <a:lnTo>
                    <a:pt x="375" y="438"/>
                  </a:lnTo>
                  <a:cubicBezTo>
                    <a:pt x="375" y="472"/>
                    <a:pt x="347" y="500"/>
                    <a:pt x="313" y="500"/>
                  </a:cubicBezTo>
                  <a:close/>
                </a:path>
              </a:pathLst>
            </a:custGeom>
            <a:no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0" name="Moscow" descr="{&quot;Key&quot;:&quot;POWER_USER_SHAPE_ICON&quot;,&quot;Value&quot;:&quot;POWER_USER_SHAPE_ICON_STYLE_1&quot;}">
            <a:extLst>
              <a:ext uri="{FF2B5EF4-FFF2-40B4-BE49-F238E27FC236}">
                <a16:creationId xmlns:a16="http://schemas.microsoft.com/office/drawing/2014/main" xmlns="" id="{D565EFC8-2F65-45AF-8571-2CE34F20E271}"/>
              </a:ext>
            </a:extLst>
          </p:cNvPr>
          <p:cNvGrpSpPr>
            <a:grpSpLocks noChangeAspect="1"/>
          </p:cNvGrpSpPr>
          <p:nvPr/>
        </p:nvGrpSpPr>
        <p:grpSpPr>
          <a:xfrm>
            <a:off x="8372450" y="3864191"/>
            <a:ext cx="387803" cy="493569"/>
            <a:chOff x="7029450" y="3489325"/>
            <a:chExt cx="454025" cy="577851"/>
          </a:xfrm>
          <a:solidFill>
            <a:schemeClr val="accent3"/>
          </a:solidFill>
        </p:grpSpPr>
        <p:sp>
          <p:nvSpPr>
            <p:cNvPr id="141" name="Freeform 200">
              <a:extLst>
                <a:ext uri="{FF2B5EF4-FFF2-40B4-BE49-F238E27FC236}">
                  <a16:creationId xmlns:a16="http://schemas.microsoft.com/office/drawing/2014/main" xmlns="" id="{C9290438-DBCD-4EEA-9C76-AC5D1A54E84A}"/>
                </a:ext>
              </a:extLst>
            </p:cNvPr>
            <p:cNvSpPr>
              <a:spLocks noEditPoints="1"/>
            </p:cNvSpPr>
            <p:nvPr/>
          </p:nvSpPr>
          <p:spPr bwMode="auto">
            <a:xfrm>
              <a:off x="7029450" y="3941763"/>
              <a:ext cx="454025" cy="125413"/>
            </a:xfrm>
            <a:custGeom>
              <a:avLst/>
              <a:gdLst>
                <a:gd name="T0" fmla="*/ 134 w 4018"/>
                <a:gd name="T1" fmla="*/ 967 h 1101"/>
                <a:gd name="T2" fmla="*/ 3885 w 4018"/>
                <a:gd name="T3" fmla="*/ 967 h 1101"/>
                <a:gd name="T4" fmla="*/ 3885 w 4018"/>
                <a:gd name="T5" fmla="*/ 134 h 1101"/>
                <a:gd name="T6" fmla="*/ 134 w 4018"/>
                <a:gd name="T7" fmla="*/ 134 h 1101"/>
                <a:gd name="T8" fmla="*/ 134 w 4018"/>
                <a:gd name="T9" fmla="*/ 967 h 1101"/>
                <a:gd name="T10" fmla="*/ 3952 w 4018"/>
                <a:gd name="T11" fmla="*/ 1101 h 1101"/>
                <a:gd name="T12" fmla="*/ 67 w 4018"/>
                <a:gd name="T13" fmla="*/ 1101 h 1101"/>
                <a:gd name="T14" fmla="*/ 0 w 4018"/>
                <a:gd name="T15" fmla="*/ 1034 h 1101"/>
                <a:gd name="T16" fmla="*/ 0 w 4018"/>
                <a:gd name="T17" fmla="*/ 67 h 1101"/>
                <a:gd name="T18" fmla="*/ 67 w 4018"/>
                <a:gd name="T19" fmla="*/ 0 h 1101"/>
                <a:gd name="T20" fmla="*/ 3952 w 4018"/>
                <a:gd name="T21" fmla="*/ 0 h 1101"/>
                <a:gd name="T22" fmla="*/ 4018 w 4018"/>
                <a:gd name="T23" fmla="*/ 67 h 1101"/>
                <a:gd name="T24" fmla="*/ 4018 w 4018"/>
                <a:gd name="T25" fmla="*/ 1034 h 1101"/>
                <a:gd name="T26" fmla="*/ 3952 w 4018"/>
                <a:gd name="T27" fmla="*/ 1101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18" h="1101">
                  <a:moveTo>
                    <a:pt x="134" y="967"/>
                  </a:moveTo>
                  <a:lnTo>
                    <a:pt x="3885" y="967"/>
                  </a:lnTo>
                  <a:lnTo>
                    <a:pt x="3885" y="134"/>
                  </a:lnTo>
                  <a:lnTo>
                    <a:pt x="134" y="134"/>
                  </a:lnTo>
                  <a:lnTo>
                    <a:pt x="134" y="967"/>
                  </a:lnTo>
                  <a:close/>
                  <a:moveTo>
                    <a:pt x="3952" y="1101"/>
                  </a:moveTo>
                  <a:lnTo>
                    <a:pt x="67" y="1101"/>
                  </a:lnTo>
                  <a:cubicBezTo>
                    <a:pt x="30" y="1101"/>
                    <a:pt x="0" y="1071"/>
                    <a:pt x="0" y="1034"/>
                  </a:cubicBezTo>
                  <a:lnTo>
                    <a:pt x="0" y="67"/>
                  </a:lnTo>
                  <a:cubicBezTo>
                    <a:pt x="0" y="30"/>
                    <a:pt x="30" y="0"/>
                    <a:pt x="67" y="0"/>
                  </a:cubicBezTo>
                  <a:lnTo>
                    <a:pt x="3952" y="0"/>
                  </a:lnTo>
                  <a:cubicBezTo>
                    <a:pt x="3988" y="0"/>
                    <a:pt x="4018" y="30"/>
                    <a:pt x="4018" y="67"/>
                  </a:cubicBezTo>
                  <a:lnTo>
                    <a:pt x="4018" y="1034"/>
                  </a:lnTo>
                  <a:cubicBezTo>
                    <a:pt x="4018" y="1071"/>
                    <a:pt x="3988" y="1101"/>
                    <a:pt x="3952" y="1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201">
              <a:extLst>
                <a:ext uri="{FF2B5EF4-FFF2-40B4-BE49-F238E27FC236}">
                  <a16:creationId xmlns:a16="http://schemas.microsoft.com/office/drawing/2014/main" xmlns="" id="{3248B194-2F58-4C0B-9FF1-2A924AC5953E}"/>
                </a:ext>
              </a:extLst>
            </p:cNvPr>
            <p:cNvSpPr>
              <a:spLocks noEditPoints="1"/>
            </p:cNvSpPr>
            <p:nvPr/>
          </p:nvSpPr>
          <p:spPr bwMode="auto">
            <a:xfrm>
              <a:off x="7053263" y="3813175"/>
              <a:ext cx="101600" cy="144463"/>
            </a:xfrm>
            <a:custGeom>
              <a:avLst/>
              <a:gdLst>
                <a:gd name="T0" fmla="*/ 133 w 900"/>
                <a:gd name="T1" fmla="*/ 1134 h 1267"/>
                <a:gd name="T2" fmla="*/ 767 w 900"/>
                <a:gd name="T3" fmla="*/ 1134 h 1267"/>
                <a:gd name="T4" fmla="*/ 767 w 900"/>
                <a:gd name="T5" fmla="*/ 133 h 1267"/>
                <a:gd name="T6" fmla="*/ 133 w 900"/>
                <a:gd name="T7" fmla="*/ 133 h 1267"/>
                <a:gd name="T8" fmla="*/ 133 w 900"/>
                <a:gd name="T9" fmla="*/ 1134 h 1267"/>
                <a:gd name="T10" fmla="*/ 833 w 900"/>
                <a:gd name="T11" fmla="*/ 1267 h 1267"/>
                <a:gd name="T12" fmla="*/ 67 w 900"/>
                <a:gd name="T13" fmla="*/ 1267 h 1267"/>
                <a:gd name="T14" fmla="*/ 0 w 900"/>
                <a:gd name="T15" fmla="*/ 1200 h 1267"/>
                <a:gd name="T16" fmla="*/ 0 w 900"/>
                <a:gd name="T17" fmla="*/ 66 h 1267"/>
                <a:gd name="T18" fmla="*/ 67 w 900"/>
                <a:gd name="T19" fmla="*/ 0 h 1267"/>
                <a:gd name="T20" fmla="*/ 833 w 900"/>
                <a:gd name="T21" fmla="*/ 0 h 1267"/>
                <a:gd name="T22" fmla="*/ 900 w 900"/>
                <a:gd name="T23" fmla="*/ 66 h 1267"/>
                <a:gd name="T24" fmla="*/ 900 w 900"/>
                <a:gd name="T25" fmla="*/ 1200 h 1267"/>
                <a:gd name="T26" fmla="*/ 833 w 900"/>
                <a:gd name="T27" fmla="*/ 1267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0" h="1267">
                  <a:moveTo>
                    <a:pt x="133" y="1134"/>
                  </a:moveTo>
                  <a:lnTo>
                    <a:pt x="767" y="1134"/>
                  </a:lnTo>
                  <a:lnTo>
                    <a:pt x="767" y="133"/>
                  </a:lnTo>
                  <a:lnTo>
                    <a:pt x="133" y="133"/>
                  </a:lnTo>
                  <a:lnTo>
                    <a:pt x="133" y="1134"/>
                  </a:lnTo>
                  <a:close/>
                  <a:moveTo>
                    <a:pt x="833" y="1267"/>
                  </a:moveTo>
                  <a:lnTo>
                    <a:pt x="67" y="1267"/>
                  </a:lnTo>
                  <a:cubicBezTo>
                    <a:pt x="30" y="1267"/>
                    <a:pt x="0" y="1237"/>
                    <a:pt x="0" y="1200"/>
                  </a:cubicBezTo>
                  <a:lnTo>
                    <a:pt x="0" y="66"/>
                  </a:lnTo>
                  <a:cubicBezTo>
                    <a:pt x="0" y="30"/>
                    <a:pt x="30" y="0"/>
                    <a:pt x="67" y="0"/>
                  </a:cubicBezTo>
                  <a:lnTo>
                    <a:pt x="833" y="0"/>
                  </a:lnTo>
                  <a:cubicBezTo>
                    <a:pt x="870" y="0"/>
                    <a:pt x="900" y="30"/>
                    <a:pt x="900" y="66"/>
                  </a:cubicBezTo>
                  <a:lnTo>
                    <a:pt x="900" y="1200"/>
                  </a:lnTo>
                  <a:cubicBezTo>
                    <a:pt x="900" y="1237"/>
                    <a:pt x="870" y="1267"/>
                    <a:pt x="833" y="12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202">
              <a:extLst>
                <a:ext uri="{FF2B5EF4-FFF2-40B4-BE49-F238E27FC236}">
                  <a16:creationId xmlns:a16="http://schemas.microsoft.com/office/drawing/2014/main" xmlns="" id="{CC6B5AA1-B572-46C1-9744-1FC89369C418}"/>
                </a:ext>
              </a:extLst>
            </p:cNvPr>
            <p:cNvSpPr>
              <a:spLocks noEditPoints="1"/>
            </p:cNvSpPr>
            <p:nvPr/>
          </p:nvSpPr>
          <p:spPr bwMode="auto">
            <a:xfrm>
              <a:off x="7234238" y="3797300"/>
              <a:ext cx="98425" cy="160338"/>
            </a:xfrm>
            <a:custGeom>
              <a:avLst/>
              <a:gdLst>
                <a:gd name="T0" fmla="*/ 134 w 867"/>
                <a:gd name="T1" fmla="*/ 1268 h 1401"/>
                <a:gd name="T2" fmla="*/ 734 w 867"/>
                <a:gd name="T3" fmla="*/ 1268 h 1401"/>
                <a:gd name="T4" fmla="*/ 734 w 867"/>
                <a:gd name="T5" fmla="*/ 134 h 1401"/>
                <a:gd name="T6" fmla="*/ 134 w 867"/>
                <a:gd name="T7" fmla="*/ 134 h 1401"/>
                <a:gd name="T8" fmla="*/ 134 w 867"/>
                <a:gd name="T9" fmla="*/ 1268 h 1401"/>
                <a:gd name="T10" fmla="*/ 801 w 867"/>
                <a:gd name="T11" fmla="*/ 1401 h 1401"/>
                <a:gd name="T12" fmla="*/ 67 w 867"/>
                <a:gd name="T13" fmla="*/ 1401 h 1401"/>
                <a:gd name="T14" fmla="*/ 0 w 867"/>
                <a:gd name="T15" fmla="*/ 1334 h 1401"/>
                <a:gd name="T16" fmla="*/ 0 w 867"/>
                <a:gd name="T17" fmla="*/ 67 h 1401"/>
                <a:gd name="T18" fmla="*/ 67 w 867"/>
                <a:gd name="T19" fmla="*/ 0 h 1401"/>
                <a:gd name="T20" fmla="*/ 801 w 867"/>
                <a:gd name="T21" fmla="*/ 0 h 1401"/>
                <a:gd name="T22" fmla="*/ 867 w 867"/>
                <a:gd name="T23" fmla="*/ 67 h 1401"/>
                <a:gd name="T24" fmla="*/ 867 w 867"/>
                <a:gd name="T25" fmla="*/ 1334 h 1401"/>
                <a:gd name="T26" fmla="*/ 801 w 867"/>
                <a:gd name="T27"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7" h="1401">
                  <a:moveTo>
                    <a:pt x="134" y="1268"/>
                  </a:moveTo>
                  <a:lnTo>
                    <a:pt x="734" y="1268"/>
                  </a:lnTo>
                  <a:lnTo>
                    <a:pt x="734" y="134"/>
                  </a:lnTo>
                  <a:lnTo>
                    <a:pt x="134" y="134"/>
                  </a:lnTo>
                  <a:lnTo>
                    <a:pt x="134" y="1268"/>
                  </a:lnTo>
                  <a:close/>
                  <a:moveTo>
                    <a:pt x="801" y="1401"/>
                  </a:moveTo>
                  <a:lnTo>
                    <a:pt x="67" y="1401"/>
                  </a:lnTo>
                  <a:cubicBezTo>
                    <a:pt x="30" y="1401"/>
                    <a:pt x="0" y="1371"/>
                    <a:pt x="0" y="1334"/>
                  </a:cubicBezTo>
                  <a:lnTo>
                    <a:pt x="0" y="67"/>
                  </a:lnTo>
                  <a:cubicBezTo>
                    <a:pt x="0" y="30"/>
                    <a:pt x="30" y="0"/>
                    <a:pt x="67" y="0"/>
                  </a:cubicBezTo>
                  <a:lnTo>
                    <a:pt x="801" y="0"/>
                  </a:lnTo>
                  <a:cubicBezTo>
                    <a:pt x="837" y="0"/>
                    <a:pt x="867" y="30"/>
                    <a:pt x="867" y="67"/>
                  </a:cubicBezTo>
                  <a:lnTo>
                    <a:pt x="867" y="1334"/>
                  </a:lnTo>
                  <a:cubicBezTo>
                    <a:pt x="867" y="1371"/>
                    <a:pt x="837" y="1401"/>
                    <a:pt x="801" y="14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203">
              <a:extLst>
                <a:ext uri="{FF2B5EF4-FFF2-40B4-BE49-F238E27FC236}">
                  <a16:creationId xmlns:a16="http://schemas.microsoft.com/office/drawing/2014/main" xmlns="" id="{00F82F15-93A5-4666-A77D-FBD7B0B42A5C}"/>
                </a:ext>
              </a:extLst>
            </p:cNvPr>
            <p:cNvSpPr>
              <a:spLocks noEditPoints="1"/>
            </p:cNvSpPr>
            <p:nvPr/>
          </p:nvSpPr>
          <p:spPr bwMode="auto">
            <a:xfrm>
              <a:off x="7359650" y="3843338"/>
              <a:ext cx="101600" cy="114300"/>
            </a:xfrm>
            <a:custGeom>
              <a:avLst/>
              <a:gdLst>
                <a:gd name="T0" fmla="*/ 133 w 900"/>
                <a:gd name="T1" fmla="*/ 868 h 1001"/>
                <a:gd name="T2" fmla="*/ 767 w 900"/>
                <a:gd name="T3" fmla="*/ 868 h 1001"/>
                <a:gd name="T4" fmla="*/ 767 w 900"/>
                <a:gd name="T5" fmla="*/ 134 h 1001"/>
                <a:gd name="T6" fmla="*/ 133 w 900"/>
                <a:gd name="T7" fmla="*/ 134 h 1001"/>
                <a:gd name="T8" fmla="*/ 133 w 900"/>
                <a:gd name="T9" fmla="*/ 868 h 1001"/>
                <a:gd name="T10" fmla="*/ 833 w 900"/>
                <a:gd name="T11" fmla="*/ 1001 h 1001"/>
                <a:gd name="T12" fmla="*/ 66 w 900"/>
                <a:gd name="T13" fmla="*/ 1001 h 1001"/>
                <a:gd name="T14" fmla="*/ 0 w 900"/>
                <a:gd name="T15" fmla="*/ 934 h 1001"/>
                <a:gd name="T16" fmla="*/ 0 w 900"/>
                <a:gd name="T17" fmla="*/ 67 h 1001"/>
                <a:gd name="T18" fmla="*/ 66 w 900"/>
                <a:gd name="T19" fmla="*/ 0 h 1001"/>
                <a:gd name="T20" fmla="*/ 833 w 900"/>
                <a:gd name="T21" fmla="*/ 0 h 1001"/>
                <a:gd name="T22" fmla="*/ 900 w 900"/>
                <a:gd name="T23" fmla="*/ 67 h 1001"/>
                <a:gd name="T24" fmla="*/ 900 w 900"/>
                <a:gd name="T25" fmla="*/ 934 h 1001"/>
                <a:gd name="T26" fmla="*/ 833 w 900"/>
                <a:gd name="T27" fmla="*/ 1001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0" h="1001">
                  <a:moveTo>
                    <a:pt x="133" y="868"/>
                  </a:moveTo>
                  <a:lnTo>
                    <a:pt x="767" y="868"/>
                  </a:lnTo>
                  <a:lnTo>
                    <a:pt x="767" y="134"/>
                  </a:lnTo>
                  <a:lnTo>
                    <a:pt x="133" y="134"/>
                  </a:lnTo>
                  <a:lnTo>
                    <a:pt x="133" y="868"/>
                  </a:lnTo>
                  <a:close/>
                  <a:moveTo>
                    <a:pt x="833" y="1001"/>
                  </a:moveTo>
                  <a:lnTo>
                    <a:pt x="66" y="1001"/>
                  </a:lnTo>
                  <a:cubicBezTo>
                    <a:pt x="30" y="1001"/>
                    <a:pt x="0" y="971"/>
                    <a:pt x="0" y="934"/>
                  </a:cubicBezTo>
                  <a:lnTo>
                    <a:pt x="0" y="67"/>
                  </a:lnTo>
                  <a:cubicBezTo>
                    <a:pt x="0" y="30"/>
                    <a:pt x="30" y="0"/>
                    <a:pt x="66" y="0"/>
                  </a:cubicBezTo>
                  <a:lnTo>
                    <a:pt x="833" y="0"/>
                  </a:lnTo>
                  <a:cubicBezTo>
                    <a:pt x="870" y="0"/>
                    <a:pt x="900" y="30"/>
                    <a:pt x="900" y="67"/>
                  </a:cubicBezTo>
                  <a:lnTo>
                    <a:pt x="900" y="934"/>
                  </a:lnTo>
                  <a:cubicBezTo>
                    <a:pt x="900" y="971"/>
                    <a:pt x="870" y="1001"/>
                    <a:pt x="833" y="10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204">
              <a:extLst>
                <a:ext uri="{FF2B5EF4-FFF2-40B4-BE49-F238E27FC236}">
                  <a16:creationId xmlns:a16="http://schemas.microsoft.com/office/drawing/2014/main" xmlns="" id="{F04F4A55-A792-4EC5-A6D5-78E2A96F6CCE}"/>
                </a:ext>
              </a:extLst>
            </p:cNvPr>
            <p:cNvSpPr>
              <a:spLocks/>
            </p:cNvSpPr>
            <p:nvPr/>
          </p:nvSpPr>
          <p:spPr bwMode="auto">
            <a:xfrm>
              <a:off x="7032625" y="3702050"/>
              <a:ext cx="80963" cy="125413"/>
            </a:xfrm>
            <a:custGeom>
              <a:avLst/>
              <a:gdLst>
                <a:gd name="T0" fmla="*/ 243 w 723"/>
                <a:gd name="T1" fmla="*/ 1106 h 1106"/>
                <a:gd name="T2" fmla="*/ 116 w 723"/>
                <a:gd name="T3" fmla="*/ 1062 h 1106"/>
                <a:gd name="T4" fmla="*/ 0 w 723"/>
                <a:gd name="T5" fmla="*/ 789 h 1106"/>
                <a:gd name="T6" fmla="*/ 419 w 723"/>
                <a:gd name="T7" fmla="*/ 218 h 1106"/>
                <a:gd name="T8" fmla="*/ 589 w 723"/>
                <a:gd name="T9" fmla="*/ 65 h 1106"/>
                <a:gd name="T10" fmla="*/ 656 w 723"/>
                <a:gd name="T11" fmla="*/ 0 h 1106"/>
                <a:gd name="T12" fmla="*/ 656 w 723"/>
                <a:gd name="T13" fmla="*/ 0 h 1106"/>
                <a:gd name="T14" fmla="*/ 723 w 723"/>
                <a:gd name="T15" fmla="*/ 66 h 1106"/>
                <a:gd name="T16" fmla="*/ 499 w 723"/>
                <a:gd name="T17" fmla="*/ 324 h 1106"/>
                <a:gd name="T18" fmla="*/ 134 w 723"/>
                <a:gd name="T19" fmla="*/ 789 h 1106"/>
                <a:gd name="T20" fmla="*/ 244 w 723"/>
                <a:gd name="T21" fmla="*/ 972 h 1106"/>
                <a:gd name="T22" fmla="*/ 244 w 723"/>
                <a:gd name="T23" fmla="*/ 972 h 1106"/>
                <a:gd name="T24" fmla="*/ 311 w 723"/>
                <a:gd name="T25" fmla="*/ 1039 h 1106"/>
                <a:gd name="T26" fmla="*/ 243 w 723"/>
                <a:gd name="T27" fmla="*/ 1106 h 1106"/>
                <a:gd name="T28" fmla="*/ 243 w 723"/>
                <a:gd name="T29" fmla="*/ 1106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3" h="1106">
                  <a:moveTo>
                    <a:pt x="243" y="1106"/>
                  </a:moveTo>
                  <a:cubicBezTo>
                    <a:pt x="236" y="1106"/>
                    <a:pt x="176" y="1104"/>
                    <a:pt x="116" y="1062"/>
                  </a:cubicBezTo>
                  <a:cubicBezTo>
                    <a:pt x="63" y="1024"/>
                    <a:pt x="0" y="946"/>
                    <a:pt x="0" y="789"/>
                  </a:cubicBezTo>
                  <a:cubicBezTo>
                    <a:pt x="0" y="534"/>
                    <a:pt x="242" y="351"/>
                    <a:pt x="419" y="218"/>
                  </a:cubicBezTo>
                  <a:cubicBezTo>
                    <a:pt x="488" y="166"/>
                    <a:pt x="582" y="95"/>
                    <a:pt x="589" y="65"/>
                  </a:cubicBezTo>
                  <a:cubicBezTo>
                    <a:pt x="590" y="29"/>
                    <a:pt x="619" y="0"/>
                    <a:pt x="656" y="0"/>
                  </a:cubicBezTo>
                  <a:lnTo>
                    <a:pt x="656" y="0"/>
                  </a:lnTo>
                  <a:cubicBezTo>
                    <a:pt x="693" y="0"/>
                    <a:pt x="723" y="30"/>
                    <a:pt x="723" y="66"/>
                  </a:cubicBezTo>
                  <a:cubicBezTo>
                    <a:pt x="723" y="156"/>
                    <a:pt x="629" y="226"/>
                    <a:pt x="499" y="324"/>
                  </a:cubicBezTo>
                  <a:cubicBezTo>
                    <a:pt x="336" y="447"/>
                    <a:pt x="133" y="601"/>
                    <a:pt x="134" y="789"/>
                  </a:cubicBezTo>
                  <a:cubicBezTo>
                    <a:pt x="134" y="959"/>
                    <a:pt x="226" y="971"/>
                    <a:pt x="244" y="972"/>
                  </a:cubicBezTo>
                  <a:lnTo>
                    <a:pt x="244" y="972"/>
                  </a:lnTo>
                  <a:cubicBezTo>
                    <a:pt x="281" y="972"/>
                    <a:pt x="311" y="1002"/>
                    <a:pt x="311" y="1039"/>
                  </a:cubicBezTo>
                  <a:cubicBezTo>
                    <a:pt x="311" y="1076"/>
                    <a:pt x="280" y="1106"/>
                    <a:pt x="243" y="1106"/>
                  </a:cubicBezTo>
                  <a:lnTo>
                    <a:pt x="243" y="110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206">
              <a:extLst>
                <a:ext uri="{FF2B5EF4-FFF2-40B4-BE49-F238E27FC236}">
                  <a16:creationId xmlns:a16="http://schemas.microsoft.com/office/drawing/2014/main" xmlns="" id="{F58C2E91-33F0-4A00-9535-01856D359A42}"/>
                </a:ext>
              </a:extLst>
            </p:cNvPr>
            <p:cNvSpPr>
              <a:spLocks/>
            </p:cNvSpPr>
            <p:nvPr/>
          </p:nvSpPr>
          <p:spPr bwMode="auto">
            <a:xfrm>
              <a:off x="7096126" y="3702050"/>
              <a:ext cx="82550" cy="125413"/>
            </a:xfrm>
            <a:custGeom>
              <a:avLst/>
              <a:gdLst>
                <a:gd name="T0" fmla="*/ 479 w 723"/>
                <a:gd name="T1" fmla="*/ 1105 h 1105"/>
                <a:gd name="T2" fmla="*/ 479 w 723"/>
                <a:gd name="T3" fmla="*/ 1105 h 1105"/>
                <a:gd name="T4" fmla="*/ 413 w 723"/>
                <a:gd name="T5" fmla="*/ 1039 h 1105"/>
                <a:gd name="T6" fmla="*/ 479 w 723"/>
                <a:gd name="T7" fmla="*/ 972 h 1105"/>
                <a:gd name="T8" fmla="*/ 479 w 723"/>
                <a:gd name="T9" fmla="*/ 972 h 1105"/>
                <a:gd name="T10" fmla="*/ 589 w 723"/>
                <a:gd name="T11" fmla="*/ 789 h 1105"/>
                <a:gd name="T12" fmla="*/ 223 w 723"/>
                <a:gd name="T13" fmla="*/ 324 h 1105"/>
                <a:gd name="T14" fmla="*/ 0 w 723"/>
                <a:gd name="T15" fmla="*/ 66 h 1105"/>
                <a:gd name="T16" fmla="*/ 67 w 723"/>
                <a:gd name="T17" fmla="*/ 0 h 1105"/>
                <a:gd name="T18" fmla="*/ 67 w 723"/>
                <a:gd name="T19" fmla="*/ 0 h 1105"/>
                <a:gd name="T20" fmla="*/ 133 w 723"/>
                <a:gd name="T21" fmla="*/ 65 h 1105"/>
                <a:gd name="T22" fmla="*/ 304 w 723"/>
                <a:gd name="T23" fmla="*/ 218 h 1105"/>
                <a:gd name="T24" fmla="*/ 723 w 723"/>
                <a:gd name="T25" fmla="*/ 789 h 1105"/>
                <a:gd name="T26" fmla="*/ 606 w 723"/>
                <a:gd name="T27" fmla="*/ 1062 h 1105"/>
                <a:gd name="T28" fmla="*/ 479 w 723"/>
                <a:gd name="T29" fmla="*/ 1105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3" h="1105">
                  <a:moveTo>
                    <a:pt x="479" y="1105"/>
                  </a:moveTo>
                  <a:lnTo>
                    <a:pt x="479" y="1105"/>
                  </a:lnTo>
                  <a:cubicBezTo>
                    <a:pt x="443" y="1105"/>
                    <a:pt x="413" y="1076"/>
                    <a:pt x="413" y="1039"/>
                  </a:cubicBezTo>
                  <a:cubicBezTo>
                    <a:pt x="413" y="1002"/>
                    <a:pt x="443" y="972"/>
                    <a:pt x="479" y="972"/>
                  </a:cubicBezTo>
                  <a:lnTo>
                    <a:pt x="479" y="972"/>
                  </a:lnTo>
                  <a:cubicBezTo>
                    <a:pt x="497" y="972"/>
                    <a:pt x="589" y="959"/>
                    <a:pt x="589" y="789"/>
                  </a:cubicBezTo>
                  <a:cubicBezTo>
                    <a:pt x="589" y="601"/>
                    <a:pt x="386" y="447"/>
                    <a:pt x="223" y="324"/>
                  </a:cubicBezTo>
                  <a:cubicBezTo>
                    <a:pt x="94" y="226"/>
                    <a:pt x="0" y="155"/>
                    <a:pt x="0" y="66"/>
                  </a:cubicBezTo>
                  <a:cubicBezTo>
                    <a:pt x="0" y="29"/>
                    <a:pt x="30" y="0"/>
                    <a:pt x="67" y="0"/>
                  </a:cubicBezTo>
                  <a:lnTo>
                    <a:pt x="67" y="0"/>
                  </a:lnTo>
                  <a:cubicBezTo>
                    <a:pt x="103" y="0"/>
                    <a:pt x="133" y="29"/>
                    <a:pt x="133" y="65"/>
                  </a:cubicBezTo>
                  <a:cubicBezTo>
                    <a:pt x="141" y="95"/>
                    <a:pt x="235" y="166"/>
                    <a:pt x="304" y="218"/>
                  </a:cubicBezTo>
                  <a:cubicBezTo>
                    <a:pt x="480" y="351"/>
                    <a:pt x="723" y="534"/>
                    <a:pt x="723" y="789"/>
                  </a:cubicBezTo>
                  <a:cubicBezTo>
                    <a:pt x="723" y="946"/>
                    <a:pt x="659" y="1024"/>
                    <a:pt x="606" y="1062"/>
                  </a:cubicBezTo>
                  <a:cubicBezTo>
                    <a:pt x="547" y="1104"/>
                    <a:pt x="486" y="1105"/>
                    <a:pt x="479" y="110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207">
              <a:extLst>
                <a:ext uri="{FF2B5EF4-FFF2-40B4-BE49-F238E27FC236}">
                  <a16:creationId xmlns:a16="http://schemas.microsoft.com/office/drawing/2014/main" xmlns="" id="{F0961AEF-F95D-4399-B758-11154CA0D22F}"/>
                </a:ext>
              </a:extLst>
            </p:cNvPr>
            <p:cNvSpPr>
              <a:spLocks/>
            </p:cNvSpPr>
            <p:nvPr/>
          </p:nvSpPr>
          <p:spPr bwMode="auto">
            <a:xfrm>
              <a:off x="7212013" y="3529013"/>
              <a:ext cx="31750" cy="42863"/>
            </a:xfrm>
            <a:custGeom>
              <a:avLst/>
              <a:gdLst>
                <a:gd name="T0" fmla="*/ 110 w 278"/>
                <a:gd name="T1" fmla="*/ 372 h 372"/>
                <a:gd name="T2" fmla="*/ 0 w 278"/>
                <a:gd name="T3" fmla="*/ 244 h 372"/>
                <a:gd name="T4" fmla="*/ 123 w 278"/>
                <a:gd name="T5" fmla="*/ 64 h 372"/>
                <a:gd name="T6" fmla="*/ 149 w 278"/>
                <a:gd name="T7" fmla="*/ 43 h 372"/>
                <a:gd name="T8" fmla="*/ 211 w 278"/>
                <a:gd name="T9" fmla="*/ 0 h 372"/>
                <a:gd name="T10" fmla="*/ 211 w 278"/>
                <a:gd name="T11" fmla="*/ 0 h 372"/>
                <a:gd name="T12" fmla="*/ 278 w 278"/>
                <a:gd name="T13" fmla="*/ 66 h 372"/>
                <a:gd name="T14" fmla="*/ 203 w 278"/>
                <a:gd name="T15" fmla="*/ 170 h 372"/>
                <a:gd name="T16" fmla="*/ 134 w 278"/>
                <a:gd name="T17" fmla="*/ 243 h 372"/>
                <a:gd name="T18" fmla="*/ 177 w 278"/>
                <a:gd name="T19" fmla="*/ 305 h 372"/>
                <a:gd name="T20" fmla="*/ 110 w 278"/>
                <a:gd name="T21"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72">
                  <a:moveTo>
                    <a:pt x="110" y="372"/>
                  </a:moveTo>
                  <a:cubicBezTo>
                    <a:pt x="68" y="372"/>
                    <a:pt x="0" y="337"/>
                    <a:pt x="0" y="244"/>
                  </a:cubicBezTo>
                  <a:cubicBezTo>
                    <a:pt x="0" y="156"/>
                    <a:pt x="74" y="100"/>
                    <a:pt x="123" y="64"/>
                  </a:cubicBezTo>
                  <a:cubicBezTo>
                    <a:pt x="131" y="57"/>
                    <a:pt x="142" y="49"/>
                    <a:pt x="149" y="43"/>
                  </a:cubicBezTo>
                  <a:cubicBezTo>
                    <a:pt x="158" y="18"/>
                    <a:pt x="183" y="0"/>
                    <a:pt x="211" y="0"/>
                  </a:cubicBezTo>
                  <a:lnTo>
                    <a:pt x="211" y="0"/>
                  </a:lnTo>
                  <a:cubicBezTo>
                    <a:pt x="248" y="0"/>
                    <a:pt x="278" y="30"/>
                    <a:pt x="278" y="66"/>
                  </a:cubicBezTo>
                  <a:cubicBezTo>
                    <a:pt x="278" y="113"/>
                    <a:pt x="242" y="141"/>
                    <a:pt x="203" y="170"/>
                  </a:cubicBezTo>
                  <a:cubicBezTo>
                    <a:pt x="179" y="188"/>
                    <a:pt x="135" y="221"/>
                    <a:pt x="134" y="243"/>
                  </a:cubicBezTo>
                  <a:cubicBezTo>
                    <a:pt x="159" y="252"/>
                    <a:pt x="177" y="277"/>
                    <a:pt x="177" y="305"/>
                  </a:cubicBezTo>
                  <a:cubicBezTo>
                    <a:pt x="177" y="342"/>
                    <a:pt x="147" y="372"/>
                    <a:pt x="110" y="37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208">
              <a:extLst>
                <a:ext uri="{FF2B5EF4-FFF2-40B4-BE49-F238E27FC236}">
                  <a16:creationId xmlns:a16="http://schemas.microsoft.com/office/drawing/2014/main" xmlns="" id="{92540EBA-7047-444C-B929-A1F0FA5602D4}"/>
                </a:ext>
              </a:extLst>
            </p:cNvPr>
            <p:cNvSpPr>
              <a:spLocks/>
            </p:cNvSpPr>
            <p:nvPr/>
          </p:nvSpPr>
          <p:spPr bwMode="auto">
            <a:xfrm>
              <a:off x="7227888" y="3529013"/>
              <a:ext cx="31750" cy="42863"/>
            </a:xfrm>
            <a:custGeom>
              <a:avLst/>
              <a:gdLst>
                <a:gd name="T0" fmla="*/ 168 w 278"/>
                <a:gd name="T1" fmla="*/ 372 h 372"/>
                <a:gd name="T2" fmla="*/ 101 w 278"/>
                <a:gd name="T3" fmla="*/ 305 h 372"/>
                <a:gd name="T4" fmla="*/ 145 w 278"/>
                <a:gd name="T5" fmla="*/ 243 h 372"/>
                <a:gd name="T6" fmla="*/ 75 w 278"/>
                <a:gd name="T7" fmla="*/ 170 h 372"/>
                <a:gd name="T8" fmla="*/ 0 w 278"/>
                <a:gd name="T9" fmla="*/ 67 h 372"/>
                <a:gd name="T10" fmla="*/ 67 w 278"/>
                <a:gd name="T11" fmla="*/ 0 h 372"/>
                <a:gd name="T12" fmla="*/ 129 w 278"/>
                <a:gd name="T13" fmla="*/ 43 h 372"/>
                <a:gd name="T14" fmla="*/ 155 w 278"/>
                <a:gd name="T15" fmla="*/ 64 h 372"/>
                <a:gd name="T16" fmla="*/ 278 w 278"/>
                <a:gd name="T17" fmla="*/ 244 h 372"/>
                <a:gd name="T18" fmla="*/ 168 w 278"/>
                <a:gd name="T19"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 h="372">
                  <a:moveTo>
                    <a:pt x="168" y="372"/>
                  </a:moveTo>
                  <a:cubicBezTo>
                    <a:pt x="131" y="372"/>
                    <a:pt x="101" y="342"/>
                    <a:pt x="101" y="305"/>
                  </a:cubicBezTo>
                  <a:cubicBezTo>
                    <a:pt x="101" y="277"/>
                    <a:pt x="119" y="252"/>
                    <a:pt x="145" y="243"/>
                  </a:cubicBezTo>
                  <a:cubicBezTo>
                    <a:pt x="143" y="222"/>
                    <a:pt x="99" y="188"/>
                    <a:pt x="75" y="170"/>
                  </a:cubicBezTo>
                  <a:cubicBezTo>
                    <a:pt x="37" y="141"/>
                    <a:pt x="0" y="114"/>
                    <a:pt x="0" y="67"/>
                  </a:cubicBezTo>
                  <a:cubicBezTo>
                    <a:pt x="0" y="30"/>
                    <a:pt x="30" y="0"/>
                    <a:pt x="67" y="0"/>
                  </a:cubicBezTo>
                  <a:cubicBezTo>
                    <a:pt x="95" y="0"/>
                    <a:pt x="120" y="18"/>
                    <a:pt x="129" y="43"/>
                  </a:cubicBezTo>
                  <a:cubicBezTo>
                    <a:pt x="136" y="49"/>
                    <a:pt x="147" y="57"/>
                    <a:pt x="155" y="64"/>
                  </a:cubicBezTo>
                  <a:cubicBezTo>
                    <a:pt x="204" y="100"/>
                    <a:pt x="278" y="156"/>
                    <a:pt x="278" y="244"/>
                  </a:cubicBezTo>
                  <a:cubicBezTo>
                    <a:pt x="278" y="337"/>
                    <a:pt x="211" y="372"/>
                    <a:pt x="168" y="37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209">
              <a:extLst>
                <a:ext uri="{FF2B5EF4-FFF2-40B4-BE49-F238E27FC236}">
                  <a16:creationId xmlns:a16="http://schemas.microsoft.com/office/drawing/2014/main" xmlns="" id="{33D6A3C1-A50A-4A6F-9657-E8D43223C16A}"/>
                </a:ext>
              </a:extLst>
            </p:cNvPr>
            <p:cNvSpPr>
              <a:spLocks/>
            </p:cNvSpPr>
            <p:nvPr/>
          </p:nvSpPr>
          <p:spPr bwMode="auto">
            <a:xfrm>
              <a:off x="7215188" y="3692525"/>
              <a:ext cx="79375" cy="119063"/>
            </a:xfrm>
            <a:custGeom>
              <a:avLst/>
              <a:gdLst>
                <a:gd name="T0" fmla="*/ 234 w 692"/>
                <a:gd name="T1" fmla="*/ 1056 h 1056"/>
                <a:gd name="T2" fmla="*/ 112 w 692"/>
                <a:gd name="T3" fmla="*/ 1014 h 1056"/>
                <a:gd name="T4" fmla="*/ 0 w 692"/>
                <a:gd name="T5" fmla="*/ 752 h 1056"/>
                <a:gd name="T6" fmla="*/ 399 w 692"/>
                <a:gd name="T7" fmla="*/ 208 h 1056"/>
                <a:gd name="T8" fmla="*/ 559 w 692"/>
                <a:gd name="T9" fmla="*/ 65 h 1056"/>
                <a:gd name="T10" fmla="*/ 626 w 692"/>
                <a:gd name="T11" fmla="*/ 0 h 1056"/>
                <a:gd name="T12" fmla="*/ 626 w 692"/>
                <a:gd name="T13" fmla="*/ 0 h 1056"/>
                <a:gd name="T14" fmla="*/ 692 w 692"/>
                <a:gd name="T15" fmla="*/ 67 h 1056"/>
                <a:gd name="T16" fmla="*/ 479 w 692"/>
                <a:gd name="T17" fmla="*/ 314 h 1056"/>
                <a:gd name="T18" fmla="*/ 134 w 692"/>
                <a:gd name="T19" fmla="*/ 752 h 1056"/>
                <a:gd name="T20" fmla="*/ 235 w 692"/>
                <a:gd name="T21" fmla="*/ 923 h 1056"/>
                <a:gd name="T22" fmla="*/ 235 w 692"/>
                <a:gd name="T23" fmla="*/ 923 h 1056"/>
                <a:gd name="T24" fmla="*/ 301 w 692"/>
                <a:gd name="T25" fmla="*/ 990 h 1056"/>
                <a:gd name="T26" fmla="*/ 234 w 692"/>
                <a:gd name="T27" fmla="*/ 1056 h 1056"/>
                <a:gd name="T28" fmla="*/ 234 w 692"/>
                <a:gd name="T29"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56">
                  <a:moveTo>
                    <a:pt x="234" y="1056"/>
                  </a:moveTo>
                  <a:cubicBezTo>
                    <a:pt x="228" y="1056"/>
                    <a:pt x="170" y="1055"/>
                    <a:pt x="112" y="1014"/>
                  </a:cubicBezTo>
                  <a:cubicBezTo>
                    <a:pt x="61" y="978"/>
                    <a:pt x="0" y="903"/>
                    <a:pt x="0" y="752"/>
                  </a:cubicBezTo>
                  <a:cubicBezTo>
                    <a:pt x="0" y="509"/>
                    <a:pt x="231" y="335"/>
                    <a:pt x="399" y="208"/>
                  </a:cubicBezTo>
                  <a:cubicBezTo>
                    <a:pt x="463" y="160"/>
                    <a:pt x="550" y="94"/>
                    <a:pt x="559" y="65"/>
                  </a:cubicBezTo>
                  <a:cubicBezTo>
                    <a:pt x="560" y="29"/>
                    <a:pt x="589" y="0"/>
                    <a:pt x="626" y="0"/>
                  </a:cubicBezTo>
                  <a:lnTo>
                    <a:pt x="626" y="0"/>
                  </a:lnTo>
                  <a:cubicBezTo>
                    <a:pt x="662" y="0"/>
                    <a:pt x="692" y="30"/>
                    <a:pt x="692" y="67"/>
                  </a:cubicBezTo>
                  <a:cubicBezTo>
                    <a:pt x="692" y="153"/>
                    <a:pt x="603" y="221"/>
                    <a:pt x="479" y="314"/>
                  </a:cubicBezTo>
                  <a:cubicBezTo>
                    <a:pt x="325" y="431"/>
                    <a:pt x="134" y="575"/>
                    <a:pt x="134" y="752"/>
                  </a:cubicBezTo>
                  <a:cubicBezTo>
                    <a:pt x="134" y="911"/>
                    <a:pt x="218" y="922"/>
                    <a:pt x="235" y="923"/>
                  </a:cubicBezTo>
                  <a:lnTo>
                    <a:pt x="235" y="923"/>
                  </a:lnTo>
                  <a:cubicBezTo>
                    <a:pt x="272" y="923"/>
                    <a:pt x="301" y="953"/>
                    <a:pt x="301" y="990"/>
                  </a:cubicBezTo>
                  <a:cubicBezTo>
                    <a:pt x="301" y="1026"/>
                    <a:pt x="271" y="1056"/>
                    <a:pt x="234" y="1056"/>
                  </a:cubicBezTo>
                  <a:lnTo>
                    <a:pt x="234" y="105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210">
              <a:extLst>
                <a:ext uri="{FF2B5EF4-FFF2-40B4-BE49-F238E27FC236}">
                  <a16:creationId xmlns:a16="http://schemas.microsoft.com/office/drawing/2014/main" xmlns="" id="{C2FEF393-6EFB-4530-8897-D9709D44ABB8}"/>
                </a:ext>
              </a:extLst>
            </p:cNvPr>
            <p:cNvSpPr>
              <a:spLocks/>
            </p:cNvSpPr>
            <p:nvPr/>
          </p:nvSpPr>
          <p:spPr bwMode="auto">
            <a:xfrm>
              <a:off x="7277101" y="3692525"/>
              <a:ext cx="77788" cy="119063"/>
            </a:xfrm>
            <a:custGeom>
              <a:avLst/>
              <a:gdLst>
                <a:gd name="T0" fmla="*/ 458 w 692"/>
                <a:gd name="T1" fmla="*/ 1056 h 1056"/>
                <a:gd name="T2" fmla="*/ 458 w 692"/>
                <a:gd name="T3" fmla="*/ 1056 h 1056"/>
                <a:gd name="T4" fmla="*/ 392 w 692"/>
                <a:gd name="T5" fmla="*/ 989 h 1056"/>
                <a:gd name="T6" fmla="*/ 458 w 692"/>
                <a:gd name="T7" fmla="*/ 923 h 1056"/>
                <a:gd name="T8" fmla="*/ 458 w 692"/>
                <a:gd name="T9" fmla="*/ 923 h 1056"/>
                <a:gd name="T10" fmla="*/ 559 w 692"/>
                <a:gd name="T11" fmla="*/ 752 h 1056"/>
                <a:gd name="T12" fmla="*/ 213 w 692"/>
                <a:gd name="T13" fmla="*/ 314 h 1056"/>
                <a:gd name="T14" fmla="*/ 0 w 692"/>
                <a:gd name="T15" fmla="*/ 67 h 1056"/>
                <a:gd name="T16" fmla="*/ 67 w 692"/>
                <a:gd name="T17" fmla="*/ 0 h 1056"/>
                <a:gd name="T18" fmla="*/ 67 w 692"/>
                <a:gd name="T19" fmla="*/ 0 h 1056"/>
                <a:gd name="T20" fmla="*/ 133 w 692"/>
                <a:gd name="T21" fmla="*/ 65 h 1056"/>
                <a:gd name="T22" fmla="*/ 293 w 692"/>
                <a:gd name="T23" fmla="*/ 208 h 1056"/>
                <a:gd name="T24" fmla="*/ 692 w 692"/>
                <a:gd name="T25" fmla="*/ 752 h 1056"/>
                <a:gd name="T26" fmla="*/ 581 w 692"/>
                <a:gd name="T27" fmla="*/ 1014 h 1056"/>
                <a:gd name="T28" fmla="*/ 458 w 692"/>
                <a:gd name="T29"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56">
                  <a:moveTo>
                    <a:pt x="458" y="1056"/>
                  </a:moveTo>
                  <a:lnTo>
                    <a:pt x="458" y="1056"/>
                  </a:lnTo>
                  <a:cubicBezTo>
                    <a:pt x="422" y="1056"/>
                    <a:pt x="392" y="1026"/>
                    <a:pt x="392" y="989"/>
                  </a:cubicBezTo>
                  <a:cubicBezTo>
                    <a:pt x="392" y="953"/>
                    <a:pt x="422" y="923"/>
                    <a:pt x="458" y="923"/>
                  </a:cubicBezTo>
                  <a:lnTo>
                    <a:pt x="458" y="923"/>
                  </a:lnTo>
                  <a:cubicBezTo>
                    <a:pt x="474" y="922"/>
                    <a:pt x="559" y="910"/>
                    <a:pt x="559" y="752"/>
                  </a:cubicBezTo>
                  <a:cubicBezTo>
                    <a:pt x="559" y="575"/>
                    <a:pt x="367" y="431"/>
                    <a:pt x="213" y="314"/>
                  </a:cubicBezTo>
                  <a:cubicBezTo>
                    <a:pt x="90" y="221"/>
                    <a:pt x="0" y="153"/>
                    <a:pt x="0" y="67"/>
                  </a:cubicBezTo>
                  <a:cubicBezTo>
                    <a:pt x="0" y="30"/>
                    <a:pt x="30" y="0"/>
                    <a:pt x="67" y="0"/>
                  </a:cubicBezTo>
                  <a:lnTo>
                    <a:pt x="67" y="0"/>
                  </a:lnTo>
                  <a:cubicBezTo>
                    <a:pt x="103" y="0"/>
                    <a:pt x="132" y="29"/>
                    <a:pt x="133" y="65"/>
                  </a:cubicBezTo>
                  <a:cubicBezTo>
                    <a:pt x="142" y="93"/>
                    <a:pt x="230" y="159"/>
                    <a:pt x="293" y="208"/>
                  </a:cubicBezTo>
                  <a:cubicBezTo>
                    <a:pt x="462" y="335"/>
                    <a:pt x="692" y="509"/>
                    <a:pt x="692" y="752"/>
                  </a:cubicBezTo>
                  <a:cubicBezTo>
                    <a:pt x="692" y="903"/>
                    <a:pt x="631" y="978"/>
                    <a:pt x="581" y="1014"/>
                  </a:cubicBezTo>
                  <a:cubicBezTo>
                    <a:pt x="523" y="1055"/>
                    <a:pt x="465" y="1056"/>
                    <a:pt x="458" y="10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211">
              <a:extLst>
                <a:ext uri="{FF2B5EF4-FFF2-40B4-BE49-F238E27FC236}">
                  <a16:creationId xmlns:a16="http://schemas.microsoft.com/office/drawing/2014/main" xmlns="" id="{1E50A28F-3642-4737-ABB5-C241AACEE070}"/>
                </a:ext>
              </a:extLst>
            </p:cNvPr>
            <p:cNvSpPr>
              <a:spLocks noEditPoints="1"/>
            </p:cNvSpPr>
            <p:nvPr/>
          </p:nvSpPr>
          <p:spPr bwMode="auto">
            <a:xfrm>
              <a:off x="7146926" y="3805238"/>
              <a:ext cx="100013" cy="87313"/>
            </a:xfrm>
            <a:custGeom>
              <a:avLst/>
              <a:gdLst>
                <a:gd name="T0" fmla="*/ 183 w 879"/>
                <a:gd name="T1" fmla="*/ 638 h 771"/>
                <a:gd name="T2" fmla="*/ 695 w 879"/>
                <a:gd name="T3" fmla="*/ 638 h 771"/>
                <a:gd name="T4" fmla="*/ 745 w 879"/>
                <a:gd name="T5" fmla="*/ 538 h 771"/>
                <a:gd name="T6" fmla="*/ 519 w 879"/>
                <a:gd name="T7" fmla="*/ 255 h 771"/>
                <a:gd name="T8" fmla="*/ 438 w 879"/>
                <a:gd name="T9" fmla="*/ 191 h 771"/>
                <a:gd name="T10" fmla="*/ 360 w 879"/>
                <a:gd name="T11" fmla="*/ 253 h 771"/>
                <a:gd name="T12" fmla="*/ 133 w 879"/>
                <a:gd name="T13" fmla="*/ 538 h 771"/>
                <a:gd name="T14" fmla="*/ 183 w 879"/>
                <a:gd name="T15" fmla="*/ 638 h 771"/>
                <a:gd name="T16" fmla="*/ 699 w 879"/>
                <a:gd name="T17" fmla="*/ 771 h 771"/>
                <a:gd name="T18" fmla="*/ 181 w 879"/>
                <a:gd name="T19" fmla="*/ 771 h 771"/>
                <a:gd name="T20" fmla="*/ 177 w 879"/>
                <a:gd name="T21" fmla="*/ 771 h 771"/>
                <a:gd name="T22" fmla="*/ 0 w 879"/>
                <a:gd name="T23" fmla="*/ 538 h 771"/>
                <a:gd name="T24" fmla="*/ 279 w 879"/>
                <a:gd name="T25" fmla="*/ 147 h 771"/>
                <a:gd name="T26" fmla="*/ 366 w 879"/>
                <a:gd name="T27" fmla="*/ 76 h 771"/>
                <a:gd name="T28" fmla="*/ 366 w 879"/>
                <a:gd name="T29" fmla="*/ 69 h 771"/>
                <a:gd name="T30" fmla="*/ 427 w 879"/>
                <a:gd name="T31" fmla="*/ 3 h 771"/>
                <a:gd name="T32" fmla="*/ 447 w 879"/>
                <a:gd name="T33" fmla="*/ 0 h 771"/>
                <a:gd name="T34" fmla="*/ 447 w 879"/>
                <a:gd name="T35" fmla="*/ 0 h 771"/>
                <a:gd name="T36" fmla="*/ 513 w 879"/>
                <a:gd name="T37" fmla="*/ 67 h 771"/>
                <a:gd name="T38" fmla="*/ 513 w 879"/>
                <a:gd name="T39" fmla="*/ 78 h 771"/>
                <a:gd name="T40" fmla="*/ 600 w 879"/>
                <a:gd name="T41" fmla="*/ 149 h 771"/>
                <a:gd name="T42" fmla="*/ 879 w 879"/>
                <a:gd name="T43" fmla="*/ 538 h 771"/>
                <a:gd name="T44" fmla="*/ 702 w 879"/>
                <a:gd name="T45" fmla="*/ 771 h 771"/>
                <a:gd name="T46" fmla="*/ 699 w 879"/>
                <a:gd name="T47"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9" h="771">
                  <a:moveTo>
                    <a:pt x="183" y="638"/>
                  </a:moveTo>
                  <a:lnTo>
                    <a:pt x="695" y="638"/>
                  </a:lnTo>
                  <a:cubicBezTo>
                    <a:pt x="709" y="636"/>
                    <a:pt x="745" y="622"/>
                    <a:pt x="745" y="538"/>
                  </a:cubicBezTo>
                  <a:cubicBezTo>
                    <a:pt x="745" y="428"/>
                    <a:pt x="620" y="332"/>
                    <a:pt x="519" y="255"/>
                  </a:cubicBezTo>
                  <a:cubicBezTo>
                    <a:pt x="489" y="232"/>
                    <a:pt x="461" y="211"/>
                    <a:pt x="438" y="191"/>
                  </a:cubicBezTo>
                  <a:cubicBezTo>
                    <a:pt x="416" y="210"/>
                    <a:pt x="389" y="231"/>
                    <a:pt x="360" y="253"/>
                  </a:cubicBezTo>
                  <a:cubicBezTo>
                    <a:pt x="259" y="331"/>
                    <a:pt x="133" y="428"/>
                    <a:pt x="133" y="538"/>
                  </a:cubicBezTo>
                  <a:cubicBezTo>
                    <a:pt x="133" y="628"/>
                    <a:pt x="177" y="637"/>
                    <a:pt x="183" y="638"/>
                  </a:cubicBezTo>
                  <a:close/>
                  <a:moveTo>
                    <a:pt x="699" y="771"/>
                  </a:moveTo>
                  <a:lnTo>
                    <a:pt x="181" y="771"/>
                  </a:lnTo>
                  <a:cubicBezTo>
                    <a:pt x="180" y="771"/>
                    <a:pt x="178" y="771"/>
                    <a:pt x="177" y="771"/>
                  </a:cubicBezTo>
                  <a:cubicBezTo>
                    <a:pt x="116" y="768"/>
                    <a:pt x="0" y="716"/>
                    <a:pt x="0" y="538"/>
                  </a:cubicBezTo>
                  <a:cubicBezTo>
                    <a:pt x="0" y="362"/>
                    <a:pt x="161" y="238"/>
                    <a:pt x="279" y="147"/>
                  </a:cubicBezTo>
                  <a:cubicBezTo>
                    <a:pt x="308" y="125"/>
                    <a:pt x="345" y="97"/>
                    <a:pt x="366" y="76"/>
                  </a:cubicBezTo>
                  <a:cubicBezTo>
                    <a:pt x="366" y="74"/>
                    <a:pt x="366" y="72"/>
                    <a:pt x="366" y="69"/>
                  </a:cubicBezTo>
                  <a:cubicBezTo>
                    <a:pt x="366" y="34"/>
                    <a:pt x="393" y="5"/>
                    <a:pt x="427" y="3"/>
                  </a:cubicBezTo>
                  <a:cubicBezTo>
                    <a:pt x="434" y="1"/>
                    <a:pt x="440" y="0"/>
                    <a:pt x="447" y="0"/>
                  </a:cubicBezTo>
                  <a:lnTo>
                    <a:pt x="447" y="0"/>
                  </a:lnTo>
                  <a:cubicBezTo>
                    <a:pt x="484" y="0"/>
                    <a:pt x="513" y="30"/>
                    <a:pt x="513" y="67"/>
                  </a:cubicBezTo>
                  <a:cubicBezTo>
                    <a:pt x="513" y="70"/>
                    <a:pt x="513" y="74"/>
                    <a:pt x="513" y="78"/>
                  </a:cubicBezTo>
                  <a:cubicBezTo>
                    <a:pt x="534" y="99"/>
                    <a:pt x="571" y="127"/>
                    <a:pt x="600" y="149"/>
                  </a:cubicBezTo>
                  <a:cubicBezTo>
                    <a:pt x="717" y="239"/>
                    <a:pt x="879" y="362"/>
                    <a:pt x="879" y="538"/>
                  </a:cubicBezTo>
                  <a:cubicBezTo>
                    <a:pt x="879" y="716"/>
                    <a:pt x="763" y="768"/>
                    <a:pt x="702" y="771"/>
                  </a:cubicBezTo>
                  <a:cubicBezTo>
                    <a:pt x="701" y="771"/>
                    <a:pt x="700" y="771"/>
                    <a:pt x="699" y="77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212">
              <a:extLst>
                <a:ext uri="{FF2B5EF4-FFF2-40B4-BE49-F238E27FC236}">
                  <a16:creationId xmlns:a16="http://schemas.microsoft.com/office/drawing/2014/main" xmlns="" id="{14BA2F73-9A29-437D-8FA2-B0C480B07519}"/>
                </a:ext>
              </a:extLst>
            </p:cNvPr>
            <p:cNvSpPr>
              <a:spLocks/>
            </p:cNvSpPr>
            <p:nvPr/>
          </p:nvSpPr>
          <p:spPr bwMode="auto">
            <a:xfrm>
              <a:off x="7340601" y="3733800"/>
              <a:ext cx="77788" cy="120650"/>
            </a:xfrm>
            <a:custGeom>
              <a:avLst/>
              <a:gdLst>
                <a:gd name="T0" fmla="*/ 234 w 692"/>
                <a:gd name="T1" fmla="*/ 1056 h 1056"/>
                <a:gd name="T2" fmla="*/ 111 w 692"/>
                <a:gd name="T3" fmla="*/ 1014 h 1056"/>
                <a:gd name="T4" fmla="*/ 0 w 692"/>
                <a:gd name="T5" fmla="*/ 752 h 1056"/>
                <a:gd name="T6" fmla="*/ 398 w 692"/>
                <a:gd name="T7" fmla="*/ 208 h 1056"/>
                <a:gd name="T8" fmla="*/ 559 w 692"/>
                <a:gd name="T9" fmla="*/ 65 h 1056"/>
                <a:gd name="T10" fmla="*/ 625 w 692"/>
                <a:gd name="T11" fmla="*/ 0 h 1056"/>
                <a:gd name="T12" fmla="*/ 625 w 692"/>
                <a:gd name="T13" fmla="*/ 0 h 1056"/>
                <a:gd name="T14" fmla="*/ 692 w 692"/>
                <a:gd name="T15" fmla="*/ 67 h 1056"/>
                <a:gd name="T16" fmla="*/ 479 w 692"/>
                <a:gd name="T17" fmla="*/ 314 h 1056"/>
                <a:gd name="T18" fmla="*/ 133 w 692"/>
                <a:gd name="T19" fmla="*/ 752 h 1056"/>
                <a:gd name="T20" fmla="*/ 235 w 692"/>
                <a:gd name="T21" fmla="*/ 922 h 1056"/>
                <a:gd name="T22" fmla="*/ 235 w 692"/>
                <a:gd name="T23" fmla="*/ 922 h 1056"/>
                <a:gd name="T24" fmla="*/ 301 w 692"/>
                <a:gd name="T25" fmla="*/ 989 h 1056"/>
                <a:gd name="T26" fmla="*/ 234 w 692"/>
                <a:gd name="T27" fmla="*/ 1056 h 1056"/>
                <a:gd name="T28" fmla="*/ 234 w 692"/>
                <a:gd name="T29"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56">
                  <a:moveTo>
                    <a:pt x="234" y="1056"/>
                  </a:moveTo>
                  <a:cubicBezTo>
                    <a:pt x="227" y="1056"/>
                    <a:pt x="169" y="1054"/>
                    <a:pt x="111" y="1014"/>
                  </a:cubicBezTo>
                  <a:cubicBezTo>
                    <a:pt x="60" y="978"/>
                    <a:pt x="0" y="903"/>
                    <a:pt x="0" y="752"/>
                  </a:cubicBezTo>
                  <a:cubicBezTo>
                    <a:pt x="0" y="509"/>
                    <a:pt x="230" y="335"/>
                    <a:pt x="398" y="208"/>
                  </a:cubicBezTo>
                  <a:cubicBezTo>
                    <a:pt x="463" y="159"/>
                    <a:pt x="550" y="93"/>
                    <a:pt x="559" y="65"/>
                  </a:cubicBezTo>
                  <a:cubicBezTo>
                    <a:pt x="559" y="29"/>
                    <a:pt x="589" y="0"/>
                    <a:pt x="625" y="0"/>
                  </a:cubicBezTo>
                  <a:lnTo>
                    <a:pt x="625" y="0"/>
                  </a:lnTo>
                  <a:cubicBezTo>
                    <a:pt x="662" y="0"/>
                    <a:pt x="692" y="30"/>
                    <a:pt x="692" y="67"/>
                  </a:cubicBezTo>
                  <a:cubicBezTo>
                    <a:pt x="692" y="153"/>
                    <a:pt x="602" y="220"/>
                    <a:pt x="479" y="314"/>
                  </a:cubicBezTo>
                  <a:cubicBezTo>
                    <a:pt x="325" y="430"/>
                    <a:pt x="133" y="575"/>
                    <a:pt x="133" y="752"/>
                  </a:cubicBezTo>
                  <a:cubicBezTo>
                    <a:pt x="133" y="910"/>
                    <a:pt x="218" y="922"/>
                    <a:pt x="235" y="922"/>
                  </a:cubicBezTo>
                  <a:lnTo>
                    <a:pt x="235" y="922"/>
                  </a:lnTo>
                  <a:cubicBezTo>
                    <a:pt x="272" y="922"/>
                    <a:pt x="301" y="952"/>
                    <a:pt x="301" y="989"/>
                  </a:cubicBezTo>
                  <a:cubicBezTo>
                    <a:pt x="301" y="1026"/>
                    <a:pt x="271" y="1056"/>
                    <a:pt x="234" y="1056"/>
                  </a:cubicBezTo>
                  <a:lnTo>
                    <a:pt x="234" y="10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213">
              <a:extLst>
                <a:ext uri="{FF2B5EF4-FFF2-40B4-BE49-F238E27FC236}">
                  <a16:creationId xmlns:a16="http://schemas.microsoft.com/office/drawing/2014/main" xmlns="" id="{C95DE926-020D-448F-8DD0-AEB3D2AEC838}"/>
                </a:ext>
              </a:extLst>
            </p:cNvPr>
            <p:cNvSpPr>
              <a:spLocks/>
            </p:cNvSpPr>
            <p:nvPr/>
          </p:nvSpPr>
          <p:spPr bwMode="auto">
            <a:xfrm>
              <a:off x="7400926" y="3733800"/>
              <a:ext cx="79375" cy="123825"/>
            </a:xfrm>
            <a:custGeom>
              <a:avLst/>
              <a:gdLst>
                <a:gd name="T0" fmla="*/ 458 w 693"/>
                <a:gd name="T1" fmla="*/ 1089 h 1089"/>
                <a:gd name="T2" fmla="*/ 393 w 693"/>
                <a:gd name="T3" fmla="*/ 1035 h 1089"/>
                <a:gd name="T4" fmla="*/ 445 w 693"/>
                <a:gd name="T5" fmla="*/ 957 h 1089"/>
                <a:gd name="T6" fmla="*/ 559 w 693"/>
                <a:gd name="T7" fmla="*/ 752 h 1089"/>
                <a:gd name="T8" fmla="*/ 214 w 693"/>
                <a:gd name="T9" fmla="*/ 314 h 1089"/>
                <a:gd name="T10" fmla="*/ 0 w 693"/>
                <a:gd name="T11" fmla="*/ 67 h 1089"/>
                <a:gd name="T12" fmla="*/ 67 w 693"/>
                <a:gd name="T13" fmla="*/ 0 h 1089"/>
                <a:gd name="T14" fmla="*/ 67 w 693"/>
                <a:gd name="T15" fmla="*/ 0 h 1089"/>
                <a:gd name="T16" fmla="*/ 134 w 693"/>
                <a:gd name="T17" fmla="*/ 65 h 1089"/>
                <a:gd name="T18" fmla="*/ 294 w 693"/>
                <a:gd name="T19" fmla="*/ 208 h 1089"/>
                <a:gd name="T20" fmla="*/ 693 w 693"/>
                <a:gd name="T21" fmla="*/ 752 h 1089"/>
                <a:gd name="T22" fmla="*/ 472 w 693"/>
                <a:gd name="T23" fmla="*/ 1088 h 1089"/>
                <a:gd name="T24" fmla="*/ 458 w 693"/>
                <a:gd name="T25" fmla="*/ 1089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1089">
                  <a:moveTo>
                    <a:pt x="458" y="1089"/>
                  </a:moveTo>
                  <a:cubicBezTo>
                    <a:pt x="427" y="1089"/>
                    <a:pt x="399" y="1067"/>
                    <a:pt x="393" y="1035"/>
                  </a:cubicBezTo>
                  <a:cubicBezTo>
                    <a:pt x="386" y="999"/>
                    <a:pt x="409" y="964"/>
                    <a:pt x="445" y="957"/>
                  </a:cubicBezTo>
                  <a:cubicBezTo>
                    <a:pt x="456" y="955"/>
                    <a:pt x="559" y="925"/>
                    <a:pt x="559" y="752"/>
                  </a:cubicBezTo>
                  <a:cubicBezTo>
                    <a:pt x="559" y="575"/>
                    <a:pt x="368" y="430"/>
                    <a:pt x="214" y="314"/>
                  </a:cubicBezTo>
                  <a:cubicBezTo>
                    <a:pt x="90" y="220"/>
                    <a:pt x="0" y="153"/>
                    <a:pt x="0" y="67"/>
                  </a:cubicBezTo>
                  <a:cubicBezTo>
                    <a:pt x="0" y="30"/>
                    <a:pt x="30" y="0"/>
                    <a:pt x="67" y="0"/>
                  </a:cubicBezTo>
                  <a:lnTo>
                    <a:pt x="67" y="0"/>
                  </a:lnTo>
                  <a:cubicBezTo>
                    <a:pt x="103" y="0"/>
                    <a:pt x="133" y="29"/>
                    <a:pt x="134" y="65"/>
                  </a:cubicBezTo>
                  <a:cubicBezTo>
                    <a:pt x="142" y="93"/>
                    <a:pt x="230" y="159"/>
                    <a:pt x="294" y="208"/>
                  </a:cubicBezTo>
                  <a:cubicBezTo>
                    <a:pt x="462" y="335"/>
                    <a:pt x="693" y="509"/>
                    <a:pt x="693" y="752"/>
                  </a:cubicBezTo>
                  <a:cubicBezTo>
                    <a:pt x="692" y="983"/>
                    <a:pt x="548" y="1073"/>
                    <a:pt x="472" y="1088"/>
                  </a:cubicBezTo>
                  <a:cubicBezTo>
                    <a:pt x="467" y="1089"/>
                    <a:pt x="463" y="1089"/>
                    <a:pt x="458" y="10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214">
              <a:extLst>
                <a:ext uri="{FF2B5EF4-FFF2-40B4-BE49-F238E27FC236}">
                  <a16:creationId xmlns:a16="http://schemas.microsoft.com/office/drawing/2014/main" xmlns="" id="{CBEC29E1-F266-4B95-8B63-1CDADBA9CEAF}"/>
                </a:ext>
              </a:extLst>
            </p:cNvPr>
            <p:cNvSpPr>
              <a:spLocks/>
            </p:cNvSpPr>
            <p:nvPr/>
          </p:nvSpPr>
          <p:spPr bwMode="auto">
            <a:xfrm>
              <a:off x="7173913" y="3708400"/>
              <a:ext cx="104775" cy="15875"/>
            </a:xfrm>
            <a:custGeom>
              <a:avLst/>
              <a:gdLst>
                <a:gd name="T0" fmla="*/ 857 w 924"/>
                <a:gd name="T1" fmla="*/ 136 h 136"/>
                <a:gd name="T2" fmla="*/ 857 w 924"/>
                <a:gd name="T3" fmla="*/ 136 h 136"/>
                <a:gd name="T4" fmla="*/ 66 w 924"/>
                <a:gd name="T5" fmla="*/ 134 h 136"/>
                <a:gd name="T6" fmla="*/ 0 w 924"/>
                <a:gd name="T7" fmla="*/ 67 h 136"/>
                <a:gd name="T8" fmla="*/ 67 w 924"/>
                <a:gd name="T9" fmla="*/ 0 h 136"/>
                <a:gd name="T10" fmla="*/ 67 w 924"/>
                <a:gd name="T11" fmla="*/ 0 h 136"/>
                <a:gd name="T12" fmla="*/ 857 w 924"/>
                <a:gd name="T13" fmla="*/ 3 h 136"/>
                <a:gd name="T14" fmla="*/ 924 w 924"/>
                <a:gd name="T15" fmla="*/ 70 h 136"/>
                <a:gd name="T16" fmla="*/ 857 w 924"/>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4" h="136">
                  <a:moveTo>
                    <a:pt x="857" y="136"/>
                  </a:moveTo>
                  <a:lnTo>
                    <a:pt x="857" y="136"/>
                  </a:lnTo>
                  <a:lnTo>
                    <a:pt x="66" y="134"/>
                  </a:lnTo>
                  <a:cubicBezTo>
                    <a:pt x="30" y="133"/>
                    <a:pt x="0" y="104"/>
                    <a:pt x="0" y="67"/>
                  </a:cubicBezTo>
                  <a:cubicBezTo>
                    <a:pt x="0" y="30"/>
                    <a:pt x="30" y="0"/>
                    <a:pt x="67" y="0"/>
                  </a:cubicBezTo>
                  <a:lnTo>
                    <a:pt x="67" y="0"/>
                  </a:lnTo>
                  <a:lnTo>
                    <a:pt x="857" y="3"/>
                  </a:lnTo>
                  <a:cubicBezTo>
                    <a:pt x="894" y="3"/>
                    <a:pt x="924" y="33"/>
                    <a:pt x="924" y="70"/>
                  </a:cubicBezTo>
                  <a:cubicBezTo>
                    <a:pt x="924" y="107"/>
                    <a:pt x="894" y="136"/>
                    <a:pt x="857" y="1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215">
              <a:extLst>
                <a:ext uri="{FF2B5EF4-FFF2-40B4-BE49-F238E27FC236}">
                  <a16:creationId xmlns:a16="http://schemas.microsoft.com/office/drawing/2014/main" xmlns="" id="{D5327A93-85FB-4DB8-8F81-2DEF37AB2B06}"/>
                </a:ext>
              </a:extLst>
            </p:cNvPr>
            <p:cNvSpPr>
              <a:spLocks/>
            </p:cNvSpPr>
            <p:nvPr/>
          </p:nvSpPr>
          <p:spPr bwMode="auto">
            <a:xfrm>
              <a:off x="7188201" y="3575050"/>
              <a:ext cx="96838" cy="149225"/>
            </a:xfrm>
            <a:custGeom>
              <a:avLst/>
              <a:gdLst>
                <a:gd name="T0" fmla="*/ 74 w 847"/>
                <a:gd name="T1" fmla="*/ 1319 h 1319"/>
                <a:gd name="T2" fmla="*/ 59 w 847"/>
                <a:gd name="T3" fmla="*/ 1317 h 1319"/>
                <a:gd name="T4" fmla="*/ 9 w 847"/>
                <a:gd name="T5" fmla="*/ 1237 h 1319"/>
                <a:gd name="T6" fmla="*/ 280 w 847"/>
                <a:gd name="T7" fmla="*/ 52 h 1319"/>
                <a:gd name="T8" fmla="*/ 345 w 847"/>
                <a:gd name="T9" fmla="*/ 0 h 1319"/>
                <a:gd name="T10" fmla="*/ 473 w 847"/>
                <a:gd name="T11" fmla="*/ 0 h 1319"/>
                <a:gd name="T12" fmla="*/ 538 w 847"/>
                <a:gd name="T13" fmla="*/ 50 h 1319"/>
                <a:gd name="T14" fmla="*/ 838 w 847"/>
                <a:gd name="T15" fmla="*/ 1173 h 1319"/>
                <a:gd name="T16" fmla="*/ 791 w 847"/>
                <a:gd name="T17" fmla="*/ 1255 h 1319"/>
                <a:gd name="T18" fmla="*/ 709 w 847"/>
                <a:gd name="T19" fmla="*/ 1208 h 1319"/>
                <a:gd name="T20" fmla="*/ 422 w 847"/>
                <a:gd name="T21" fmla="*/ 133 h 1319"/>
                <a:gd name="T22" fmla="*/ 398 w 847"/>
                <a:gd name="T23" fmla="*/ 133 h 1319"/>
                <a:gd name="T24" fmla="*/ 138 w 847"/>
                <a:gd name="T25" fmla="*/ 1267 h 1319"/>
                <a:gd name="T26" fmla="*/ 74 w 847"/>
                <a:gd name="T27" fmla="*/ 1319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7" h="1319">
                  <a:moveTo>
                    <a:pt x="74" y="1319"/>
                  </a:moveTo>
                  <a:cubicBezTo>
                    <a:pt x="69" y="1319"/>
                    <a:pt x="64" y="1318"/>
                    <a:pt x="59" y="1317"/>
                  </a:cubicBezTo>
                  <a:cubicBezTo>
                    <a:pt x="23" y="1309"/>
                    <a:pt x="0" y="1273"/>
                    <a:pt x="9" y="1237"/>
                  </a:cubicBezTo>
                  <a:lnTo>
                    <a:pt x="280" y="52"/>
                  </a:lnTo>
                  <a:cubicBezTo>
                    <a:pt x="287" y="22"/>
                    <a:pt x="313" y="0"/>
                    <a:pt x="345" y="0"/>
                  </a:cubicBezTo>
                  <a:lnTo>
                    <a:pt x="473" y="0"/>
                  </a:lnTo>
                  <a:cubicBezTo>
                    <a:pt x="503" y="0"/>
                    <a:pt x="530" y="20"/>
                    <a:pt x="538" y="50"/>
                  </a:cubicBezTo>
                  <a:lnTo>
                    <a:pt x="838" y="1173"/>
                  </a:lnTo>
                  <a:cubicBezTo>
                    <a:pt x="847" y="1209"/>
                    <a:pt x="826" y="1245"/>
                    <a:pt x="791" y="1255"/>
                  </a:cubicBezTo>
                  <a:cubicBezTo>
                    <a:pt x="755" y="1265"/>
                    <a:pt x="718" y="1243"/>
                    <a:pt x="709" y="1208"/>
                  </a:cubicBezTo>
                  <a:lnTo>
                    <a:pt x="422" y="133"/>
                  </a:lnTo>
                  <a:lnTo>
                    <a:pt x="398" y="133"/>
                  </a:lnTo>
                  <a:lnTo>
                    <a:pt x="138" y="1267"/>
                  </a:lnTo>
                  <a:cubicBezTo>
                    <a:pt x="131" y="1298"/>
                    <a:pt x="104" y="1319"/>
                    <a:pt x="74" y="13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216">
              <a:extLst>
                <a:ext uri="{FF2B5EF4-FFF2-40B4-BE49-F238E27FC236}">
                  <a16:creationId xmlns:a16="http://schemas.microsoft.com/office/drawing/2014/main" xmlns="" id="{321DDAE0-D71B-4085-9FB3-1E6DD3F38585}"/>
                </a:ext>
              </a:extLst>
            </p:cNvPr>
            <p:cNvSpPr>
              <a:spLocks/>
            </p:cNvSpPr>
            <p:nvPr/>
          </p:nvSpPr>
          <p:spPr bwMode="auto">
            <a:xfrm>
              <a:off x="7189788" y="3727450"/>
              <a:ext cx="14288" cy="55563"/>
            </a:xfrm>
            <a:custGeom>
              <a:avLst/>
              <a:gdLst>
                <a:gd name="T0" fmla="*/ 67 w 134"/>
                <a:gd name="T1" fmla="*/ 483 h 483"/>
                <a:gd name="T2" fmla="*/ 0 w 134"/>
                <a:gd name="T3" fmla="*/ 416 h 483"/>
                <a:gd name="T4" fmla="*/ 0 w 134"/>
                <a:gd name="T5" fmla="*/ 66 h 483"/>
                <a:gd name="T6" fmla="*/ 67 w 134"/>
                <a:gd name="T7" fmla="*/ 0 h 483"/>
                <a:gd name="T8" fmla="*/ 134 w 134"/>
                <a:gd name="T9" fmla="*/ 66 h 483"/>
                <a:gd name="T10" fmla="*/ 134 w 134"/>
                <a:gd name="T11" fmla="*/ 416 h 483"/>
                <a:gd name="T12" fmla="*/ 67 w 134"/>
                <a:gd name="T13" fmla="*/ 483 h 483"/>
              </a:gdLst>
              <a:ahLst/>
              <a:cxnLst>
                <a:cxn ang="0">
                  <a:pos x="T0" y="T1"/>
                </a:cxn>
                <a:cxn ang="0">
                  <a:pos x="T2" y="T3"/>
                </a:cxn>
                <a:cxn ang="0">
                  <a:pos x="T4" y="T5"/>
                </a:cxn>
                <a:cxn ang="0">
                  <a:pos x="T6" y="T7"/>
                </a:cxn>
                <a:cxn ang="0">
                  <a:pos x="T8" y="T9"/>
                </a:cxn>
                <a:cxn ang="0">
                  <a:pos x="T10" y="T11"/>
                </a:cxn>
                <a:cxn ang="0">
                  <a:pos x="T12" y="T13"/>
                </a:cxn>
              </a:cxnLst>
              <a:rect l="0" t="0" r="r" b="b"/>
              <a:pathLst>
                <a:path w="134" h="483">
                  <a:moveTo>
                    <a:pt x="67" y="483"/>
                  </a:moveTo>
                  <a:cubicBezTo>
                    <a:pt x="30" y="483"/>
                    <a:pt x="0" y="453"/>
                    <a:pt x="0" y="416"/>
                  </a:cubicBezTo>
                  <a:lnTo>
                    <a:pt x="0" y="66"/>
                  </a:lnTo>
                  <a:cubicBezTo>
                    <a:pt x="0" y="29"/>
                    <a:pt x="30" y="0"/>
                    <a:pt x="67" y="0"/>
                  </a:cubicBezTo>
                  <a:cubicBezTo>
                    <a:pt x="104" y="0"/>
                    <a:pt x="134" y="29"/>
                    <a:pt x="134" y="66"/>
                  </a:cubicBezTo>
                  <a:lnTo>
                    <a:pt x="134" y="416"/>
                  </a:lnTo>
                  <a:cubicBezTo>
                    <a:pt x="134" y="453"/>
                    <a:pt x="104" y="483"/>
                    <a:pt x="67" y="4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217">
              <a:extLst>
                <a:ext uri="{FF2B5EF4-FFF2-40B4-BE49-F238E27FC236}">
                  <a16:creationId xmlns:a16="http://schemas.microsoft.com/office/drawing/2014/main" xmlns="" id="{58415997-2974-4AE7-838A-235EDC19257E}"/>
                </a:ext>
              </a:extLst>
            </p:cNvPr>
            <p:cNvSpPr>
              <a:spLocks/>
            </p:cNvSpPr>
            <p:nvPr/>
          </p:nvSpPr>
          <p:spPr bwMode="auto">
            <a:xfrm>
              <a:off x="7227888" y="3489325"/>
              <a:ext cx="15875" cy="55563"/>
            </a:xfrm>
            <a:custGeom>
              <a:avLst/>
              <a:gdLst>
                <a:gd name="T0" fmla="*/ 67 w 139"/>
                <a:gd name="T1" fmla="*/ 483 h 483"/>
                <a:gd name="T2" fmla="*/ 66 w 139"/>
                <a:gd name="T3" fmla="*/ 483 h 483"/>
                <a:gd name="T4" fmla="*/ 0 w 139"/>
                <a:gd name="T5" fmla="*/ 415 h 483"/>
                <a:gd name="T6" fmla="*/ 5 w 139"/>
                <a:gd name="T7" fmla="*/ 65 h 483"/>
                <a:gd name="T8" fmla="*/ 72 w 139"/>
                <a:gd name="T9" fmla="*/ 0 h 483"/>
                <a:gd name="T10" fmla="*/ 73 w 139"/>
                <a:gd name="T11" fmla="*/ 0 h 483"/>
                <a:gd name="T12" fmla="*/ 139 w 139"/>
                <a:gd name="T13" fmla="*/ 67 h 483"/>
                <a:gd name="T14" fmla="*/ 133 w 139"/>
                <a:gd name="T15" fmla="*/ 417 h 483"/>
                <a:gd name="T16" fmla="*/ 67 w 139"/>
                <a:gd name="T17"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483">
                  <a:moveTo>
                    <a:pt x="67" y="483"/>
                  </a:moveTo>
                  <a:lnTo>
                    <a:pt x="66" y="483"/>
                  </a:lnTo>
                  <a:cubicBezTo>
                    <a:pt x="29" y="482"/>
                    <a:pt x="0" y="452"/>
                    <a:pt x="0" y="415"/>
                  </a:cubicBezTo>
                  <a:lnTo>
                    <a:pt x="5" y="65"/>
                  </a:lnTo>
                  <a:cubicBezTo>
                    <a:pt x="6" y="29"/>
                    <a:pt x="36" y="0"/>
                    <a:pt x="72" y="0"/>
                  </a:cubicBezTo>
                  <a:lnTo>
                    <a:pt x="73" y="0"/>
                  </a:lnTo>
                  <a:cubicBezTo>
                    <a:pt x="110" y="0"/>
                    <a:pt x="139" y="30"/>
                    <a:pt x="139" y="67"/>
                  </a:cubicBezTo>
                  <a:lnTo>
                    <a:pt x="133" y="417"/>
                  </a:lnTo>
                  <a:cubicBezTo>
                    <a:pt x="133" y="454"/>
                    <a:pt x="103" y="483"/>
                    <a:pt x="67" y="4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218">
              <a:extLst>
                <a:ext uri="{FF2B5EF4-FFF2-40B4-BE49-F238E27FC236}">
                  <a16:creationId xmlns:a16="http://schemas.microsoft.com/office/drawing/2014/main" xmlns="" id="{2E4F4C44-6C80-4547-8FB8-ABED88755739}"/>
                </a:ext>
              </a:extLst>
            </p:cNvPr>
            <p:cNvSpPr>
              <a:spLocks/>
            </p:cNvSpPr>
            <p:nvPr/>
          </p:nvSpPr>
          <p:spPr bwMode="auto">
            <a:xfrm>
              <a:off x="7210426" y="3505200"/>
              <a:ext cx="50800" cy="15875"/>
            </a:xfrm>
            <a:custGeom>
              <a:avLst/>
              <a:gdLst>
                <a:gd name="T0" fmla="*/ 376 w 444"/>
                <a:gd name="T1" fmla="*/ 139 h 139"/>
                <a:gd name="T2" fmla="*/ 375 w 444"/>
                <a:gd name="T3" fmla="*/ 139 h 139"/>
                <a:gd name="T4" fmla="*/ 67 w 444"/>
                <a:gd name="T5" fmla="*/ 133 h 139"/>
                <a:gd name="T6" fmla="*/ 1 w 444"/>
                <a:gd name="T7" fmla="*/ 65 h 139"/>
                <a:gd name="T8" fmla="*/ 68 w 444"/>
                <a:gd name="T9" fmla="*/ 0 h 139"/>
                <a:gd name="T10" fmla="*/ 69 w 444"/>
                <a:gd name="T11" fmla="*/ 0 h 139"/>
                <a:gd name="T12" fmla="*/ 377 w 444"/>
                <a:gd name="T13" fmla="*/ 6 h 139"/>
                <a:gd name="T14" fmla="*/ 443 w 444"/>
                <a:gd name="T15" fmla="*/ 74 h 139"/>
                <a:gd name="T16" fmla="*/ 376 w 444"/>
                <a:gd name="T1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139">
                  <a:moveTo>
                    <a:pt x="376" y="139"/>
                  </a:moveTo>
                  <a:lnTo>
                    <a:pt x="375" y="139"/>
                  </a:lnTo>
                  <a:lnTo>
                    <a:pt x="67" y="133"/>
                  </a:lnTo>
                  <a:cubicBezTo>
                    <a:pt x="30" y="133"/>
                    <a:pt x="0" y="102"/>
                    <a:pt x="1" y="65"/>
                  </a:cubicBezTo>
                  <a:cubicBezTo>
                    <a:pt x="2" y="29"/>
                    <a:pt x="32" y="0"/>
                    <a:pt x="68" y="0"/>
                  </a:cubicBezTo>
                  <a:lnTo>
                    <a:pt x="69" y="0"/>
                  </a:lnTo>
                  <a:lnTo>
                    <a:pt x="377" y="6"/>
                  </a:lnTo>
                  <a:cubicBezTo>
                    <a:pt x="414" y="7"/>
                    <a:pt x="444" y="37"/>
                    <a:pt x="443" y="74"/>
                  </a:cubicBezTo>
                  <a:cubicBezTo>
                    <a:pt x="442" y="111"/>
                    <a:pt x="412" y="139"/>
                    <a:pt x="376" y="13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219">
              <a:extLst>
                <a:ext uri="{FF2B5EF4-FFF2-40B4-BE49-F238E27FC236}">
                  <a16:creationId xmlns:a16="http://schemas.microsoft.com/office/drawing/2014/main" xmlns="" id="{BAD70374-6B11-4ECB-92B2-C07E1D62CDBD}"/>
                </a:ext>
              </a:extLst>
            </p:cNvPr>
            <p:cNvSpPr>
              <a:spLocks/>
            </p:cNvSpPr>
            <p:nvPr/>
          </p:nvSpPr>
          <p:spPr bwMode="auto">
            <a:xfrm>
              <a:off x="7096126" y="3648075"/>
              <a:ext cx="15875" cy="50800"/>
            </a:xfrm>
            <a:custGeom>
              <a:avLst/>
              <a:gdLst>
                <a:gd name="T0" fmla="*/ 66 w 133"/>
                <a:gd name="T1" fmla="*/ 450 h 450"/>
                <a:gd name="T2" fmla="*/ 0 w 133"/>
                <a:gd name="T3" fmla="*/ 384 h 450"/>
                <a:gd name="T4" fmla="*/ 0 w 133"/>
                <a:gd name="T5" fmla="*/ 67 h 450"/>
                <a:gd name="T6" fmla="*/ 66 w 133"/>
                <a:gd name="T7" fmla="*/ 0 h 450"/>
                <a:gd name="T8" fmla="*/ 133 w 133"/>
                <a:gd name="T9" fmla="*/ 67 h 450"/>
                <a:gd name="T10" fmla="*/ 133 w 133"/>
                <a:gd name="T11" fmla="*/ 384 h 450"/>
                <a:gd name="T12" fmla="*/ 66 w 133"/>
                <a:gd name="T13" fmla="*/ 450 h 450"/>
              </a:gdLst>
              <a:ahLst/>
              <a:cxnLst>
                <a:cxn ang="0">
                  <a:pos x="T0" y="T1"/>
                </a:cxn>
                <a:cxn ang="0">
                  <a:pos x="T2" y="T3"/>
                </a:cxn>
                <a:cxn ang="0">
                  <a:pos x="T4" y="T5"/>
                </a:cxn>
                <a:cxn ang="0">
                  <a:pos x="T6" y="T7"/>
                </a:cxn>
                <a:cxn ang="0">
                  <a:pos x="T8" y="T9"/>
                </a:cxn>
                <a:cxn ang="0">
                  <a:pos x="T10" y="T11"/>
                </a:cxn>
                <a:cxn ang="0">
                  <a:pos x="T12" y="T13"/>
                </a:cxn>
              </a:cxnLst>
              <a:rect l="0" t="0" r="r" b="b"/>
              <a:pathLst>
                <a:path w="133" h="450">
                  <a:moveTo>
                    <a:pt x="66" y="450"/>
                  </a:moveTo>
                  <a:cubicBezTo>
                    <a:pt x="29" y="450"/>
                    <a:pt x="0" y="421"/>
                    <a:pt x="0" y="384"/>
                  </a:cubicBezTo>
                  <a:lnTo>
                    <a:pt x="0" y="67"/>
                  </a:lnTo>
                  <a:cubicBezTo>
                    <a:pt x="0" y="30"/>
                    <a:pt x="29" y="0"/>
                    <a:pt x="66" y="0"/>
                  </a:cubicBezTo>
                  <a:cubicBezTo>
                    <a:pt x="103" y="0"/>
                    <a:pt x="133" y="30"/>
                    <a:pt x="133" y="67"/>
                  </a:cubicBezTo>
                  <a:lnTo>
                    <a:pt x="133" y="384"/>
                  </a:lnTo>
                  <a:cubicBezTo>
                    <a:pt x="133" y="421"/>
                    <a:pt x="103" y="450"/>
                    <a:pt x="66" y="4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220">
              <a:extLst>
                <a:ext uri="{FF2B5EF4-FFF2-40B4-BE49-F238E27FC236}">
                  <a16:creationId xmlns:a16="http://schemas.microsoft.com/office/drawing/2014/main" xmlns="" id="{1E9BE45C-C6FA-4CAA-B8E6-5CA608F5F6AD}"/>
                </a:ext>
              </a:extLst>
            </p:cNvPr>
            <p:cNvSpPr>
              <a:spLocks/>
            </p:cNvSpPr>
            <p:nvPr/>
          </p:nvSpPr>
          <p:spPr bwMode="auto">
            <a:xfrm>
              <a:off x="7081838" y="3668713"/>
              <a:ext cx="47625" cy="15875"/>
            </a:xfrm>
            <a:custGeom>
              <a:avLst/>
              <a:gdLst>
                <a:gd name="T0" fmla="*/ 350 w 417"/>
                <a:gd name="T1" fmla="*/ 133 h 133"/>
                <a:gd name="T2" fmla="*/ 67 w 417"/>
                <a:gd name="T3" fmla="*/ 133 h 133"/>
                <a:gd name="T4" fmla="*/ 0 w 417"/>
                <a:gd name="T5" fmla="*/ 67 h 133"/>
                <a:gd name="T6" fmla="*/ 67 w 417"/>
                <a:gd name="T7" fmla="*/ 0 h 133"/>
                <a:gd name="T8" fmla="*/ 350 w 417"/>
                <a:gd name="T9" fmla="*/ 0 h 133"/>
                <a:gd name="T10" fmla="*/ 417 w 417"/>
                <a:gd name="T11" fmla="*/ 67 h 133"/>
                <a:gd name="T12" fmla="*/ 350 w 417"/>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417" h="133">
                  <a:moveTo>
                    <a:pt x="350" y="133"/>
                  </a:moveTo>
                  <a:lnTo>
                    <a:pt x="67" y="133"/>
                  </a:lnTo>
                  <a:cubicBezTo>
                    <a:pt x="30" y="133"/>
                    <a:pt x="0" y="103"/>
                    <a:pt x="0" y="67"/>
                  </a:cubicBezTo>
                  <a:cubicBezTo>
                    <a:pt x="0" y="30"/>
                    <a:pt x="30" y="0"/>
                    <a:pt x="67" y="0"/>
                  </a:cubicBezTo>
                  <a:lnTo>
                    <a:pt x="350" y="0"/>
                  </a:lnTo>
                  <a:cubicBezTo>
                    <a:pt x="387" y="0"/>
                    <a:pt x="417" y="30"/>
                    <a:pt x="417" y="67"/>
                  </a:cubicBezTo>
                  <a:cubicBezTo>
                    <a:pt x="417" y="103"/>
                    <a:pt x="387" y="133"/>
                    <a:pt x="350" y="1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221">
              <a:extLst>
                <a:ext uri="{FF2B5EF4-FFF2-40B4-BE49-F238E27FC236}">
                  <a16:creationId xmlns:a16="http://schemas.microsoft.com/office/drawing/2014/main" xmlns="" id="{D5EBD653-BE07-4D4F-AB8C-DA5588DD3A6D}"/>
                </a:ext>
              </a:extLst>
            </p:cNvPr>
            <p:cNvSpPr>
              <a:spLocks/>
            </p:cNvSpPr>
            <p:nvPr/>
          </p:nvSpPr>
          <p:spPr bwMode="auto">
            <a:xfrm>
              <a:off x="7400926" y="3681413"/>
              <a:ext cx="15875" cy="49213"/>
            </a:xfrm>
            <a:custGeom>
              <a:avLst/>
              <a:gdLst>
                <a:gd name="T0" fmla="*/ 67 w 134"/>
                <a:gd name="T1" fmla="*/ 434 h 434"/>
                <a:gd name="T2" fmla="*/ 0 w 134"/>
                <a:gd name="T3" fmla="*/ 367 h 434"/>
                <a:gd name="T4" fmla="*/ 0 w 134"/>
                <a:gd name="T5" fmla="*/ 66 h 434"/>
                <a:gd name="T6" fmla="*/ 67 w 134"/>
                <a:gd name="T7" fmla="*/ 0 h 434"/>
                <a:gd name="T8" fmla="*/ 134 w 134"/>
                <a:gd name="T9" fmla="*/ 66 h 434"/>
                <a:gd name="T10" fmla="*/ 134 w 134"/>
                <a:gd name="T11" fmla="*/ 367 h 434"/>
                <a:gd name="T12" fmla="*/ 67 w 134"/>
                <a:gd name="T13" fmla="*/ 434 h 434"/>
              </a:gdLst>
              <a:ahLst/>
              <a:cxnLst>
                <a:cxn ang="0">
                  <a:pos x="T0" y="T1"/>
                </a:cxn>
                <a:cxn ang="0">
                  <a:pos x="T2" y="T3"/>
                </a:cxn>
                <a:cxn ang="0">
                  <a:pos x="T4" y="T5"/>
                </a:cxn>
                <a:cxn ang="0">
                  <a:pos x="T6" y="T7"/>
                </a:cxn>
                <a:cxn ang="0">
                  <a:pos x="T8" y="T9"/>
                </a:cxn>
                <a:cxn ang="0">
                  <a:pos x="T10" y="T11"/>
                </a:cxn>
                <a:cxn ang="0">
                  <a:pos x="T12" y="T13"/>
                </a:cxn>
              </a:cxnLst>
              <a:rect l="0" t="0" r="r" b="b"/>
              <a:pathLst>
                <a:path w="134" h="434">
                  <a:moveTo>
                    <a:pt x="67" y="434"/>
                  </a:moveTo>
                  <a:cubicBezTo>
                    <a:pt x="30" y="434"/>
                    <a:pt x="0" y="403"/>
                    <a:pt x="0" y="367"/>
                  </a:cubicBezTo>
                  <a:lnTo>
                    <a:pt x="0" y="66"/>
                  </a:lnTo>
                  <a:cubicBezTo>
                    <a:pt x="0" y="30"/>
                    <a:pt x="30" y="0"/>
                    <a:pt x="67" y="0"/>
                  </a:cubicBezTo>
                  <a:cubicBezTo>
                    <a:pt x="104" y="0"/>
                    <a:pt x="134" y="30"/>
                    <a:pt x="134" y="66"/>
                  </a:cubicBezTo>
                  <a:lnTo>
                    <a:pt x="134" y="367"/>
                  </a:lnTo>
                  <a:cubicBezTo>
                    <a:pt x="134" y="403"/>
                    <a:pt x="104" y="434"/>
                    <a:pt x="67" y="4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222">
              <a:extLst>
                <a:ext uri="{FF2B5EF4-FFF2-40B4-BE49-F238E27FC236}">
                  <a16:creationId xmlns:a16="http://schemas.microsoft.com/office/drawing/2014/main" xmlns="" id="{EA8E0BE3-0E58-4F37-BEDB-17FC511AFCF0}"/>
                </a:ext>
              </a:extLst>
            </p:cNvPr>
            <p:cNvSpPr>
              <a:spLocks/>
            </p:cNvSpPr>
            <p:nvPr/>
          </p:nvSpPr>
          <p:spPr bwMode="auto">
            <a:xfrm>
              <a:off x="7386638" y="3698875"/>
              <a:ext cx="46038" cy="15875"/>
            </a:xfrm>
            <a:custGeom>
              <a:avLst/>
              <a:gdLst>
                <a:gd name="T0" fmla="*/ 350 w 417"/>
                <a:gd name="T1" fmla="*/ 134 h 134"/>
                <a:gd name="T2" fmla="*/ 67 w 417"/>
                <a:gd name="T3" fmla="*/ 134 h 134"/>
                <a:gd name="T4" fmla="*/ 0 w 417"/>
                <a:gd name="T5" fmla="*/ 67 h 134"/>
                <a:gd name="T6" fmla="*/ 67 w 417"/>
                <a:gd name="T7" fmla="*/ 0 h 134"/>
                <a:gd name="T8" fmla="*/ 350 w 417"/>
                <a:gd name="T9" fmla="*/ 0 h 134"/>
                <a:gd name="T10" fmla="*/ 417 w 417"/>
                <a:gd name="T11" fmla="*/ 67 h 134"/>
                <a:gd name="T12" fmla="*/ 350 w 417"/>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417" h="134">
                  <a:moveTo>
                    <a:pt x="350" y="134"/>
                  </a:moveTo>
                  <a:lnTo>
                    <a:pt x="67" y="134"/>
                  </a:lnTo>
                  <a:cubicBezTo>
                    <a:pt x="30" y="134"/>
                    <a:pt x="0" y="104"/>
                    <a:pt x="0" y="67"/>
                  </a:cubicBezTo>
                  <a:cubicBezTo>
                    <a:pt x="0" y="30"/>
                    <a:pt x="30" y="0"/>
                    <a:pt x="67" y="0"/>
                  </a:cubicBezTo>
                  <a:lnTo>
                    <a:pt x="350" y="0"/>
                  </a:lnTo>
                  <a:cubicBezTo>
                    <a:pt x="387" y="0"/>
                    <a:pt x="417" y="30"/>
                    <a:pt x="417" y="67"/>
                  </a:cubicBezTo>
                  <a:cubicBezTo>
                    <a:pt x="417" y="104"/>
                    <a:pt x="387" y="134"/>
                    <a:pt x="35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223">
              <a:extLst>
                <a:ext uri="{FF2B5EF4-FFF2-40B4-BE49-F238E27FC236}">
                  <a16:creationId xmlns:a16="http://schemas.microsoft.com/office/drawing/2014/main" xmlns="" id="{0D333B3E-7F89-45E1-B397-9DABC5EF1A40}"/>
                </a:ext>
              </a:extLst>
            </p:cNvPr>
            <p:cNvSpPr>
              <a:spLocks/>
            </p:cNvSpPr>
            <p:nvPr/>
          </p:nvSpPr>
          <p:spPr bwMode="auto">
            <a:xfrm>
              <a:off x="7275513" y="3638550"/>
              <a:ext cx="15875" cy="50800"/>
            </a:xfrm>
            <a:custGeom>
              <a:avLst/>
              <a:gdLst>
                <a:gd name="T0" fmla="*/ 67 w 133"/>
                <a:gd name="T1" fmla="*/ 450 h 450"/>
                <a:gd name="T2" fmla="*/ 0 w 133"/>
                <a:gd name="T3" fmla="*/ 384 h 450"/>
                <a:gd name="T4" fmla="*/ 0 w 133"/>
                <a:gd name="T5" fmla="*/ 67 h 450"/>
                <a:gd name="T6" fmla="*/ 67 w 133"/>
                <a:gd name="T7" fmla="*/ 0 h 450"/>
                <a:gd name="T8" fmla="*/ 133 w 133"/>
                <a:gd name="T9" fmla="*/ 67 h 450"/>
                <a:gd name="T10" fmla="*/ 133 w 133"/>
                <a:gd name="T11" fmla="*/ 384 h 450"/>
                <a:gd name="T12" fmla="*/ 67 w 133"/>
                <a:gd name="T13" fmla="*/ 450 h 450"/>
              </a:gdLst>
              <a:ahLst/>
              <a:cxnLst>
                <a:cxn ang="0">
                  <a:pos x="T0" y="T1"/>
                </a:cxn>
                <a:cxn ang="0">
                  <a:pos x="T2" y="T3"/>
                </a:cxn>
                <a:cxn ang="0">
                  <a:pos x="T4" y="T5"/>
                </a:cxn>
                <a:cxn ang="0">
                  <a:pos x="T6" y="T7"/>
                </a:cxn>
                <a:cxn ang="0">
                  <a:pos x="T8" y="T9"/>
                </a:cxn>
                <a:cxn ang="0">
                  <a:pos x="T10" y="T11"/>
                </a:cxn>
                <a:cxn ang="0">
                  <a:pos x="T12" y="T13"/>
                </a:cxn>
              </a:cxnLst>
              <a:rect l="0" t="0" r="r" b="b"/>
              <a:pathLst>
                <a:path w="133" h="450">
                  <a:moveTo>
                    <a:pt x="67" y="450"/>
                  </a:moveTo>
                  <a:cubicBezTo>
                    <a:pt x="30" y="450"/>
                    <a:pt x="0" y="420"/>
                    <a:pt x="0" y="384"/>
                  </a:cubicBezTo>
                  <a:lnTo>
                    <a:pt x="0" y="67"/>
                  </a:lnTo>
                  <a:cubicBezTo>
                    <a:pt x="0" y="30"/>
                    <a:pt x="30" y="0"/>
                    <a:pt x="67" y="0"/>
                  </a:cubicBezTo>
                  <a:cubicBezTo>
                    <a:pt x="104" y="0"/>
                    <a:pt x="133" y="30"/>
                    <a:pt x="133" y="67"/>
                  </a:cubicBezTo>
                  <a:lnTo>
                    <a:pt x="133" y="384"/>
                  </a:lnTo>
                  <a:cubicBezTo>
                    <a:pt x="133" y="420"/>
                    <a:pt x="104" y="450"/>
                    <a:pt x="67" y="4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224">
              <a:extLst>
                <a:ext uri="{FF2B5EF4-FFF2-40B4-BE49-F238E27FC236}">
                  <a16:creationId xmlns:a16="http://schemas.microsoft.com/office/drawing/2014/main" xmlns="" id="{784BDA74-04E8-4E54-8A85-DD5BFDE8CB28}"/>
                </a:ext>
              </a:extLst>
            </p:cNvPr>
            <p:cNvSpPr>
              <a:spLocks/>
            </p:cNvSpPr>
            <p:nvPr/>
          </p:nvSpPr>
          <p:spPr bwMode="auto">
            <a:xfrm>
              <a:off x="7261226" y="3659188"/>
              <a:ext cx="47625" cy="15875"/>
            </a:xfrm>
            <a:custGeom>
              <a:avLst/>
              <a:gdLst>
                <a:gd name="T0" fmla="*/ 350 w 417"/>
                <a:gd name="T1" fmla="*/ 134 h 134"/>
                <a:gd name="T2" fmla="*/ 67 w 417"/>
                <a:gd name="T3" fmla="*/ 134 h 134"/>
                <a:gd name="T4" fmla="*/ 0 w 417"/>
                <a:gd name="T5" fmla="*/ 67 h 134"/>
                <a:gd name="T6" fmla="*/ 67 w 417"/>
                <a:gd name="T7" fmla="*/ 0 h 134"/>
                <a:gd name="T8" fmla="*/ 350 w 417"/>
                <a:gd name="T9" fmla="*/ 0 h 134"/>
                <a:gd name="T10" fmla="*/ 417 w 417"/>
                <a:gd name="T11" fmla="*/ 67 h 134"/>
                <a:gd name="T12" fmla="*/ 350 w 417"/>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417" h="134">
                  <a:moveTo>
                    <a:pt x="350" y="134"/>
                  </a:moveTo>
                  <a:lnTo>
                    <a:pt x="67" y="134"/>
                  </a:lnTo>
                  <a:cubicBezTo>
                    <a:pt x="30" y="134"/>
                    <a:pt x="0" y="104"/>
                    <a:pt x="0" y="67"/>
                  </a:cubicBezTo>
                  <a:cubicBezTo>
                    <a:pt x="0" y="30"/>
                    <a:pt x="30" y="0"/>
                    <a:pt x="67" y="0"/>
                  </a:cubicBezTo>
                  <a:lnTo>
                    <a:pt x="350" y="0"/>
                  </a:lnTo>
                  <a:cubicBezTo>
                    <a:pt x="387" y="0"/>
                    <a:pt x="417" y="30"/>
                    <a:pt x="417" y="67"/>
                  </a:cubicBezTo>
                  <a:cubicBezTo>
                    <a:pt x="417" y="104"/>
                    <a:pt x="387" y="134"/>
                    <a:pt x="35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225">
              <a:extLst>
                <a:ext uri="{FF2B5EF4-FFF2-40B4-BE49-F238E27FC236}">
                  <a16:creationId xmlns:a16="http://schemas.microsoft.com/office/drawing/2014/main" xmlns="" id="{5FC81960-C97A-42BB-8769-DE4F36D72ABC}"/>
                </a:ext>
              </a:extLst>
            </p:cNvPr>
            <p:cNvSpPr>
              <a:spLocks/>
            </p:cNvSpPr>
            <p:nvPr/>
          </p:nvSpPr>
          <p:spPr bwMode="auto">
            <a:xfrm>
              <a:off x="7053263" y="3727450"/>
              <a:ext cx="82550" cy="95250"/>
            </a:xfrm>
            <a:custGeom>
              <a:avLst/>
              <a:gdLst>
                <a:gd name="T0" fmla="*/ 125 w 724"/>
                <a:gd name="T1" fmla="*/ 833 h 833"/>
                <a:gd name="T2" fmla="*/ 62 w 724"/>
                <a:gd name="T3" fmla="*/ 790 h 833"/>
                <a:gd name="T4" fmla="*/ 230 w 724"/>
                <a:gd name="T5" fmla="*/ 296 h 833"/>
                <a:gd name="T6" fmla="*/ 444 w 724"/>
                <a:gd name="T7" fmla="*/ 139 h 833"/>
                <a:gd name="T8" fmla="*/ 606 w 724"/>
                <a:gd name="T9" fmla="*/ 25 h 833"/>
                <a:gd name="T10" fmla="*/ 700 w 724"/>
                <a:gd name="T11" fmla="*/ 32 h 833"/>
                <a:gd name="T12" fmla="*/ 693 w 724"/>
                <a:gd name="T13" fmla="*/ 126 h 833"/>
                <a:gd name="T14" fmla="*/ 515 w 724"/>
                <a:gd name="T15" fmla="*/ 251 h 833"/>
                <a:gd name="T16" fmla="*/ 323 w 724"/>
                <a:gd name="T17" fmla="*/ 392 h 833"/>
                <a:gd name="T18" fmla="*/ 187 w 724"/>
                <a:gd name="T19" fmla="*/ 744 h 833"/>
                <a:gd name="T20" fmla="*/ 147 w 724"/>
                <a:gd name="T21" fmla="*/ 830 h 833"/>
                <a:gd name="T22" fmla="*/ 125 w 724"/>
                <a:gd name="T23" fmla="*/ 83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833">
                  <a:moveTo>
                    <a:pt x="125" y="833"/>
                  </a:moveTo>
                  <a:cubicBezTo>
                    <a:pt x="97" y="833"/>
                    <a:pt x="72" y="817"/>
                    <a:pt x="62" y="790"/>
                  </a:cubicBezTo>
                  <a:cubicBezTo>
                    <a:pt x="0" y="622"/>
                    <a:pt x="106" y="416"/>
                    <a:pt x="230" y="296"/>
                  </a:cubicBezTo>
                  <a:cubicBezTo>
                    <a:pt x="296" y="232"/>
                    <a:pt x="371" y="185"/>
                    <a:pt x="444" y="139"/>
                  </a:cubicBezTo>
                  <a:cubicBezTo>
                    <a:pt x="502" y="102"/>
                    <a:pt x="557" y="66"/>
                    <a:pt x="606" y="25"/>
                  </a:cubicBezTo>
                  <a:cubicBezTo>
                    <a:pt x="634" y="0"/>
                    <a:pt x="676" y="4"/>
                    <a:pt x="700" y="32"/>
                  </a:cubicBezTo>
                  <a:cubicBezTo>
                    <a:pt x="724" y="60"/>
                    <a:pt x="721" y="102"/>
                    <a:pt x="693" y="126"/>
                  </a:cubicBezTo>
                  <a:cubicBezTo>
                    <a:pt x="637" y="174"/>
                    <a:pt x="575" y="213"/>
                    <a:pt x="515" y="251"/>
                  </a:cubicBezTo>
                  <a:cubicBezTo>
                    <a:pt x="445" y="295"/>
                    <a:pt x="379" y="337"/>
                    <a:pt x="323" y="392"/>
                  </a:cubicBezTo>
                  <a:cubicBezTo>
                    <a:pt x="227" y="485"/>
                    <a:pt x="149" y="642"/>
                    <a:pt x="187" y="744"/>
                  </a:cubicBezTo>
                  <a:cubicBezTo>
                    <a:pt x="200" y="778"/>
                    <a:pt x="182" y="817"/>
                    <a:pt x="147" y="830"/>
                  </a:cubicBezTo>
                  <a:cubicBezTo>
                    <a:pt x="140" y="832"/>
                    <a:pt x="132" y="833"/>
                    <a:pt x="125" y="8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226">
              <a:extLst>
                <a:ext uri="{FF2B5EF4-FFF2-40B4-BE49-F238E27FC236}">
                  <a16:creationId xmlns:a16="http://schemas.microsoft.com/office/drawing/2014/main" xmlns="" id="{16A621A7-0C45-4456-93F5-0BE41AC71B86}"/>
                </a:ext>
              </a:extLst>
            </p:cNvPr>
            <p:cNvSpPr>
              <a:spLocks/>
            </p:cNvSpPr>
            <p:nvPr/>
          </p:nvSpPr>
          <p:spPr bwMode="auto">
            <a:xfrm>
              <a:off x="7089776" y="3743325"/>
              <a:ext cx="68263" cy="77788"/>
            </a:xfrm>
            <a:custGeom>
              <a:avLst/>
              <a:gdLst>
                <a:gd name="T0" fmla="*/ 81 w 599"/>
                <a:gd name="T1" fmla="*/ 684 h 684"/>
                <a:gd name="T2" fmla="*/ 15 w 599"/>
                <a:gd name="T3" fmla="*/ 623 h 684"/>
                <a:gd name="T4" fmla="*/ 201 w 599"/>
                <a:gd name="T5" fmla="*/ 250 h 684"/>
                <a:gd name="T6" fmla="*/ 322 w 599"/>
                <a:gd name="T7" fmla="*/ 166 h 684"/>
                <a:gd name="T8" fmla="*/ 462 w 599"/>
                <a:gd name="T9" fmla="*/ 49 h 684"/>
                <a:gd name="T10" fmla="*/ 549 w 599"/>
                <a:gd name="T11" fmla="*/ 14 h 684"/>
                <a:gd name="T12" fmla="*/ 585 w 599"/>
                <a:gd name="T13" fmla="*/ 101 h 684"/>
                <a:gd name="T14" fmla="*/ 390 w 599"/>
                <a:gd name="T15" fmla="*/ 280 h 684"/>
                <a:gd name="T16" fmla="*/ 291 w 599"/>
                <a:gd name="T17" fmla="*/ 347 h 684"/>
                <a:gd name="T18" fmla="*/ 148 w 599"/>
                <a:gd name="T19" fmla="*/ 611 h 684"/>
                <a:gd name="T20" fmla="*/ 87 w 599"/>
                <a:gd name="T21" fmla="*/ 684 h 684"/>
                <a:gd name="T22" fmla="*/ 81 w 599"/>
                <a:gd name="T23" fmla="*/ 68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9" h="684">
                  <a:moveTo>
                    <a:pt x="81" y="684"/>
                  </a:moveTo>
                  <a:cubicBezTo>
                    <a:pt x="47" y="684"/>
                    <a:pt x="18" y="658"/>
                    <a:pt x="15" y="623"/>
                  </a:cubicBezTo>
                  <a:cubicBezTo>
                    <a:pt x="0" y="450"/>
                    <a:pt x="153" y="293"/>
                    <a:pt x="201" y="250"/>
                  </a:cubicBezTo>
                  <a:cubicBezTo>
                    <a:pt x="235" y="217"/>
                    <a:pt x="279" y="191"/>
                    <a:pt x="322" y="166"/>
                  </a:cubicBezTo>
                  <a:cubicBezTo>
                    <a:pt x="382" y="130"/>
                    <a:pt x="444" y="93"/>
                    <a:pt x="462" y="49"/>
                  </a:cubicBezTo>
                  <a:cubicBezTo>
                    <a:pt x="476" y="16"/>
                    <a:pt x="515" y="0"/>
                    <a:pt x="549" y="14"/>
                  </a:cubicBezTo>
                  <a:cubicBezTo>
                    <a:pt x="583" y="28"/>
                    <a:pt x="599" y="68"/>
                    <a:pt x="585" y="101"/>
                  </a:cubicBezTo>
                  <a:cubicBezTo>
                    <a:pt x="549" y="185"/>
                    <a:pt x="465" y="235"/>
                    <a:pt x="390" y="280"/>
                  </a:cubicBezTo>
                  <a:cubicBezTo>
                    <a:pt x="352" y="303"/>
                    <a:pt x="316" y="325"/>
                    <a:pt x="291" y="347"/>
                  </a:cubicBezTo>
                  <a:cubicBezTo>
                    <a:pt x="220" y="413"/>
                    <a:pt x="140" y="522"/>
                    <a:pt x="148" y="611"/>
                  </a:cubicBezTo>
                  <a:cubicBezTo>
                    <a:pt x="151" y="648"/>
                    <a:pt x="124" y="680"/>
                    <a:pt x="87" y="684"/>
                  </a:cubicBezTo>
                  <a:cubicBezTo>
                    <a:pt x="85" y="684"/>
                    <a:pt x="83" y="684"/>
                    <a:pt x="81" y="68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227">
              <a:extLst>
                <a:ext uri="{FF2B5EF4-FFF2-40B4-BE49-F238E27FC236}">
                  <a16:creationId xmlns:a16="http://schemas.microsoft.com/office/drawing/2014/main" xmlns="" id="{3CA88ED0-EAE7-4C75-A1F3-451A448225BB}"/>
                </a:ext>
              </a:extLst>
            </p:cNvPr>
            <p:cNvSpPr>
              <a:spLocks/>
            </p:cNvSpPr>
            <p:nvPr/>
          </p:nvSpPr>
          <p:spPr bwMode="auto">
            <a:xfrm>
              <a:off x="7127876" y="3770313"/>
              <a:ext cx="49213" cy="49213"/>
            </a:xfrm>
            <a:custGeom>
              <a:avLst/>
              <a:gdLst>
                <a:gd name="T0" fmla="*/ 89 w 440"/>
                <a:gd name="T1" fmla="*/ 434 h 434"/>
                <a:gd name="T2" fmla="*/ 23 w 440"/>
                <a:gd name="T3" fmla="*/ 375 h 434"/>
                <a:gd name="T4" fmla="*/ 325 w 440"/>
                <a:gd name="T5" fmla="*/ 21 h 434"/>
                <a:gd name="T6" fmla="*/ 337 w 440"/>
                <a:gd name="T7" fmla="*/ 15 h 434"/>
                <a:gd name="T8" fmla="*/ 425 w 440"/>
                <a:gd name="T9" fmla="*/ 49 h 434"/>
                <a:gd name="T10" fmla="*/ 392 w 440"/>
                <a:gd name="T11" fmla="*/ 137 h 434"/>
                <a:gd name="T12" fmla="*/ 379 w 440"/>
                <a:gd name="T13" fmla="*/ 143 h 434"/>
                <a:gd name="T14" fmla="*/ 155 w 440"/>
                <a:gd name="T15" fmla="*/ 360 h 434"/>
                <a:gd name="T16" fmla="*/ 97 w 440"/>
                <a:gd name="T17" fmla="*/ 434 h 434"/>
                <a:gd name="T18" fmla="*/ 89 w 440"/>
                <a:gd name="T19"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34">
                  <a:moveTo>
                    <a:pt x="89" y="434"/>
                  </a:moveTo>
                  <a:cubicBezTo>
                    <a:pt x="56" y="434"/>
                    <a:pt x="27" y="409"/>
                    <a:pt x="23" y="375"/>
                  </a:cubicBezTo>
                  <a:cubicBezTo>
                    <a:pt x="0" y="165"/>
                    <a:pt x="203" y="75"/>
                    <a:pt x="325" y="21"/>
                  </a:cubicBezTo>
                  <a:lnTo>
                    <a:pt x="337" y="15"/>
                  </a:lnTo>
                  <a:cubicBezTo>
                    <a:pt x="371" y="0"/>
                    <a:pt x="410" y="15"/>
                    <a:pt x="425" y="49"/>
                  </a:cubicBezTo>
                  <a:cubicBezTo>
                    <a:pt x="440" y="83"/>
                    <a:pt x="425" y="122"/>
                    <a:pt x="392" y="137"/>
                  </a:cubicBezTo>
                  <a:lnTo>
                    <a:pt x="379" y="143"/>
                  </a:lnTo>
                  <a:cubicBezTo>
                    <a:pt x="245" y="202"/>
                    <a:pt x="144" y="256"/>
                    <a:pt x="155" y="360"/>
                  </a:cubicBezTo>
                  <a:cubicBezTo>
                    <a:pt x="160" y="397"/>
                    <a:pt x="133" y="430"/>
                    <a:pt x="97" y="434"/>
                  </a:cubicBezTo>
                  <a:cubicBezTo>
                    <a:pt x="94" y="434"/>
                    <a:pt x="92" y="434"/>
                    <a:pt x="89" y="43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228">
              <a:extLst>
                <a:ext uri="{FF2B5EF4-FFF2-40B4-BE49-F238E27FC236}">
                  <a16:creationId xmlns:a16="http://schemas.microsoft.com/office/drawing/2014/main" xmlns="" id="{7EF88A2B-F78E-4165-A6F5-9F4B875ADECD}"/>
                </a:ext>
              </a:extLst>
            </p:cNvPr>
            <p:cNvSpPr>
              <a:spLocks/>
            </p:cNvSpPr>
            <p:nvPr/>
          </p:nvSpPr>
          <p:spPr bwMode="auto">
            <a:xfrm>
              <a:off x="7231063" y="3717925"/>
              <a:ext cx="77788" cy="88900"/>
            </a:xfrm>
            <a:custGeom>
              <a:avLst/>
              <a:gdLst>
                <a:gd name="T0" fmla="*/ 122 w 690"/>
                <a:gd name="T1" fmla="*/ 791 h 791"/>
                <a:gd name="T2" fmla="*/ 59 w 690"/>
                <a:gd name="T3" fmla="*/ 748 h 791"/>
                <a:gd name="T4" fmla="*/ 218 w 690"/>
                <a:gd name="T5" fmla="*/ 279 h 791"/>
                <a:gd name="T6" fmla="*/ 420 w 690"/>
                <a:gd name="T7" fmla="*/ 131 h 791"/>
                <a:gd name="T8" fmla="*/ 572 w 690"/>
                <a:gd name="T9" fmla="*/ 24 h 791"/>
                <a:gd name="T10" fmla="*/ 666 w 690"/>
                <a:gd name="T11" fmla="*/ 31 h 791"/>
                <a:gd name="T12" fmla="*/ 659 w 690"/>
                <a:gd name="T13" fmla="*/ 125 h 791"/>
                <a:gd name="T14" fmla="*/ 491 w 690"/>
                <a:gd name="T15" fmla="*/ 243 h 791"/>
                <a:gd name="T16" fmla="*/ 311 w 690"/>
                <a:gd name="T17" fmla="*/ 375 h 791"/>
                <a:gd name="T18" fmla="*/ 184 w 690"/>
                <a:gd name="T19" fmla="*/ 702 h 791"/>
                <a:gd name="T20" fmla="*/ 145 w 690"/>
                <a:gd name="T21" fmla="*/ 787 h 791"/>
                <a:gd name="T22" fmla="*/ 122 w 690"/>
                <a:gd name="T23"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0" h="791">
                  <a:moveTo>
                    <a:pt x="122" y="791"/>
                  </a:moveTo>
                  <a:cubicBezTo>
                    <a:pt x="94" y="791"/>
                    <a:pt x="69" y="775"/>
                    <a:pt x="59" y="748"/>
                  </a:cubicBezTo>
                  <a:cubicBezTo>
                    <a:pt x="0" y="588"/>
                    <a:pt x="100" y="393"/>
                    <a:pt x="218" y="279"/>
                  </a:cubicBezTo>
                  <a:cubicBezTo>
                    <a:pt x="281" y="219"/>
                    <a:pt x="351" y="174"/>
                    <a:pt x="420" y="131"/>
                  </a:cubicBezTo>
                  <a:cubicBezTo>
                    <a:pt x="474" y="96"/>
                    <a:pt x="526" y="63"/>
                    <a:pt x="572" y="24"/>
                  </a:cubicBezTo>
                  <a:cubicBezTo>
                    <a:pt x="600" y="0"/>
                    <a:pt x="642" y="3"/>
                    <a:pt x="666" y="31"/>
                  </a:cubicBezTo>
                  <a:cubicBezTo>
                    <a:pt x="690" y="59"/>
                    <a:pt x="686" y="101"/>
                    <a:pt x="659" y="125"/>
                  </a:cubicBezTo>
                  <a:cubicBezTo>
                    <a:pt x="605" y="171"/>
                    <a:pt x="547" y="208"/>
                    <a:pt x="491" y="243"/>
                  </a:cubicBezTo>
                  <a:cubicBezTo>
                    <a:pt x="425" y="285"/>
                    <a:pt x="364" y="324"/>
                    <a:pt x="311" y="375"/>
                  </a:cubicBezTo>
                  <a:cubicBezTo>
                    <a:pt x="221" y="461"/>
                    <a:pt x="149" y="607"/>
                    <a:pt x="184" y="702"/>
                  </a:cubicBezTo>
                  <a:cubicBezTo>
                    <a:pt x="197" y="736"/>
                    <a:pt x="179" y="774"/>
                    <a:pt x="145" y="787"/>
                  </a:cubicBezTo>
                  <a:cubicBezTo>
                    <a:pt x="137" y="790"/>
                    <a:pt x="129" y="791"/>
                    <a:pt x="122" y="7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229">
              <a:extLst>
                <a:ext uri="{FF2B5EF4-FFF2-40B4-BE49-F238E27FC236}">
                  <a16:creationId xmlns:a16="http://schemas.microsoft.com/office/drawing/2014/main" xmlns="" id="{26255BD1-C8F8-46D6-A5C9-AFEF290CF092}"/>
                </a:ext>
              </a:extLst>
            </p:cNvPr>
            <p:cNvSpPr>
              <a:spLocks/>
            </p:cNvSpPr>
            <p:nvPr/>
          </p:nvSpPr>
          <p:spPr bwMode="auto">
            <a:xfrm>
              <a:off x="7265988" y="3732213"/>
              <a:ext cx="63500" cy="73025"/>
            </a:xfrm>
            <a:custGeom>
              <a:avLst/>
              <a:gdLst>
                <a:gd name="T0" fmla="*/ 81 w 572"/>
                <a:gd name="T1" fmla="*/ 651 h 651"/>
                <a:gd name="T2" fmla="*/ 15 w 572"/>
                <a:gd name="T3" fmla="*/ 591 h 651"/>
                <a:gd name="T4" fmla="*/ 191 w 572"/>
                <a:gd name="T5" fmla="*/ 236 h 651"/>
                <a:gd name="T6" fmla="*/ 305 w 572"/>
                <a:gd name="T7" fmla="*/ 157 h 651"/>
                <a:gd name="T8" fmla="*/ 435 w 572"/>
                <a:gd name="T9" fmla="*/ 50 h 651"/>
                <a:gd name="T10" fmla="*/ 522 w 572"/>
                <a:gd name="T11" fmla="*/ 14 h 651"/>
                <a:gd name="T12" fmla="*/ 558 w 572"/>
                <a:gd name="T13" fmla="*/ 102 h 651"/>
                <a:gd name="T14" fmla="*/ 373 w 572"/>
                <a:gd name="T15" fmla="*/ 271 h 651"/>
                <a:gd name="T16" fmla="*/ 281 w 572"/>
                <a:gd name="T17" fmla="*/ 334 h 651"/>
                <a:gd name="T18" fmla="*/ 148 w 572"/>
                <a:gd name="T19" fmla="*/ 579 h 651"/>
                <a:gd name="T20" fmla="*/ 87 w 572"/>
                <a:gd name="T21" fmla="*/ 651 h 651"/>
                <a:gd name="T22" fmla="*/ 81 w 572"/>
                <a:gd name="T2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2" h="651">
                  <a:moveTo>
                    <a:pt x="81" y="651"/>
                  </a:moveTo>
                  <a:cubicBezTo>
                    <a:pt x="47" y="651"/>
                    <a:pt x="18" y="625"/>
                    <a:pt x="15" y="591"/>
                  </a:cubicBezTo>
                  <a:cubicBezTo>
                    <a:pt x="0" y="426"/>
                    <a:pt x="145" y="278"/>
                    <a:pt x="191" y="236"/>
                  </a:cubicBezTo>
                  <a:cubicBezTo>
                    <a:pt x="223" y="206"/>
                    <a:pt x="265" y="181"/>
                    <a:pt x="305" y="157"/>
                  </a:cubicBezTo>
                  <a:cubicBezTo>
                    <a:pt x="361" y="123"/>
                    <a:pt x="418" y="89"/>
                    <a:pt x="435" y="50"/>
                  </a:cubicBezTo>
                  <a:cubicBezTo>
                    <a:pt x="450" y="16"/>
                    <a:pt x="489" y="0"/>
                    <a:pt x="522" y="14"/>
                  </a:cubicBezTo>
                  <a:cubicBezTo>
                    <a:pt x="556" y="28"/>
                    <a:pt x="572" y="68"/>
                    <a:pt x="558" y="102"/>
                  </a:cubicBezTo>
                  <a:cubicBezTo>
                    <a:pt x="524" y="181"/>
                    <a:pt x="444" y="229"/>
                    <a:pt x="373" y="271"/>
                  </a:cubicBezTo>
                  <a:cubicBezTo>
                    <a:pt x="338" y="293"/>
                    <a:pt x="304" y="313"/>
                    <a:pt x="281" y="334"/>
                  </a:cubicBezTo>
                  <a:cubicBezTo>
                    <a:pt x="215" y="395"/>
                    <a:pt x="140" y="496"/>
                    <a:pt x="148" y="579"/>
                  </a:cubicBezTo>
                  <a:cubicBezTo>
                    <a:pt x="151" y="616"/>
                    <a:pt x="124" y="648"/>
                    <a:pt x="87" y="651"/>
                  </a:cubicBezTo>
                  <a:lnTo>
                    <a:pt x="81" y="651"/>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230">
              <a:extLst>
                <a:ext uri="{FF2B5EF4-FFF2-40B4-BE49-F238E27FC236}">
                  <a16:creationId xmlns:a16="http://schemas.microsoft.com/office/drawing/2014/main" xmlns="" id="{550DD5A5-2835-46E2-86EC-2DB8123E69E2}"/>
                </a:ext>
              </a:extLst>
            </p:cNvPr>
            <p:cNvSpPr>
              <a:spLocks/>
            </p:cNvSpPr>
            <p:nvPr/>
          </p:nvSpPr>
          <p:spPr bwMode="auto">
            <a:xfrm>
              <a:off x="7300913" y="3757613"/>
              <a:ext cx="47625" cy="47625"/>
            </a:xfrm>
            <a:custGeom>
              <a:avLst/>
              <a:gdLst>
                <a:gd name="T0" fmla="*/ 88 w 423"/>
                <a:gd name="T1" fmla="*/ 417 h 417"/>
                <a:gd name="T2" fmla="*/ 22 w 423"/>
                <a:gd name="T3" fmla="*/ 357 h 417"/>
                <a:gd name="T4" fmla="*/ 308 w 423"/>
                <a:gd name="T5" fmla="*/ 20 h 417"/>
                <a:gd name="T6" fmla="*/ 319 w 423"/>
                <a:gd name="T7" fmla="*/ 15 h 417"/>
                <a:gd name="T8" fmla="*/ 408 w 423"/>
                <a:gd name="T9" fmla="*/ 49 h 417"/>
                <a:gd name="T10" fmla="*/ 374 w 423"/>
                <a:gd name="T11" fmla="*/ 137 h 417"/>
                <a:gd name="T12" fmla="*/ 362 w 423"/>
                <a:gd name="T13" fmla="*/ 142 h 417"/>
                <a:gd name="T14" fmla="*/ 155 w 423"/>
                <a:gd name="T15" fmla="*/ 343 h 417"/>
                <a:gd name="T16" fmla="*/ 95 w 423"/>
                <a:gd name="T17" fmla="*/ 416 h 417"/>
                <a:gd name="T18" fmla="*/ 88 w 423"/>
                <a:gd name="T1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17">
                  <a:moveTo>
                    <a:pt x="88" y="417"/>
                  </a:moveTo>
                  <a:cubicBezTo>
                    <a:pt x="54" y="417"/>
                    <a:pt x="26" y="391"/>
                    <a:pt x="22" y="357"/>
                  </a:cubicBezTo>
                  <a:cubicBezTo>
                    <a:pt x="0" y="157"/>
                    <a:pt x="193" y="72"/>
                    <a:pt x="308" y="20"/>
                  </a:cubicBezTo>
                  <a:lnTo>
                    <a:pt x="319" y="15"/>
                  </a:lnTo>
                  <a:cubicBezTo>
                    <a:pt x="353" y="0"/>
                    <a:pt x="393" y="15"/>
                    <a:pt x="408" y="49"/>
                  </a:cubicBezTo>
                  <a:cubicBezTo>
                    <a:pt x="423" y="82"/>
                    <a:pt x="408" y="122"/>
                    <a:pt x="374" y="137"/>
                  </a:cubicBezTo>
                  <a:lnTo>
                    <a:pt x="362" y="142"/>
                  </a:lnTo>
                  <a:cubicBezTo>
                    <a:pt x="238" y="197"/>
                    <a:pt x="144" y="247"/>
                    <a:pt x="155" y="343"/>
                  </a:cubicBezTo>
                  <a:cubicBezTo>
                    <a:pt x="159" y="379"/>
                    <a:pt x="132" y="412"/>
                    <a:pt x="95" y="416"/>
                  </a:cubicBezTo>
                  <a:cubicBezTo>
                    <a:pt x="93" y="416"/>
                    <a:pt x="91" y="417"/>
                    <a:pt x="88" y="41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231">
              <a:extLst>
                <a:ext uri="{FF2B5EF4-FFF2-40B4-BE49-F238E27FC236}">
                  <a16:creationId xmlns:a16="http://schemas.microsoft.com/office/drawing/2014/main" xmlns="" id="{030BEF10-593E-4A9A-9CD8-EA5860E7B80B}"/>
                </a:ext>
              </a:extLst>
            </p:cNvPr>
            <p:cNvSpPr>
              <a:spLocks/>
            </p:cNvSpPr>
            <p:nvPr/>
          </p:nvSpPr>
          <p:spPr bwMode="auto">
            <a:xfrm>
              <a:off x="7356476" y="3760788"/>
              <a:ext cx="77788" cy="90488"/>
            </a:xfrm>
            <a:custGeom>
              <a:avLst/>
              <a:gdLst>
                <a:gd name="T0" fmla="*/ 121 w 689"/>
                <a:gd name="T1" fmla="*/ 792 h 792"/>
                <a:gd name="T2" fmla="*/ 59 w 689"/>
                <a:gd name="T3" fmla="*/ 748 h 792"/>
                <a:gd name="T4" fmla="*/ 218 w 689"/>
                <a:gd name="T5" fmla="*/ 279 h 792"/>
                <a:gd name="T6" fmla="*/ 419 w 689"/>
                <a:gd name="T7" fmla="*/ 131 h 792"/>
                <a:gd name="T8" fmla="*/ 571 w 689"/>
                <a:gd name="T9" fmla="*/ 24 h 792"/>
                <a:gd name="T10" fmla="*/ 665 w 689"/>
                <a:gd name="T11" fmla="*/ 31 h 792"/>
                <a:gd name="T12" fmla="*/ 658 w 689"/>
                <a:gd name="T13" fmla="*/ 125 h 792"/>
                <a:gd name="T14" fmla="*/ 490 w 689"/>
                <a:gd name="T15" fmla="*/ 244 h 792"/>
                <a:gd name="T16" fmla="*/ 311 w 689"/>
                <a:gd name="T17" fmla="*/ 375 h 792"/>
                <a:gd name="T18" fmla="*/ 184 w 689"/>
                <a:gd name="T19" fmla="*/ 702 h 792"/>
                <a:gd name="T20" fmla="*/ 144 w 689"/>
                <a:gd name="T21" fmla="*/ 787 h 792"/>
                <a:gd name="T22" fmla="*/ 121 w 689"/>
                <a:gd name="T23"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9" h="792">
                  <a:moveTo>
                    <a:pt x="121" y="792"/>
                  </a:moveTo>
                  <a:cubicBezTo>
                    <a:pt x="94" y="792"/>
                    <a:pt x="68" y="775"/>
                    <a:pt x="59" y="748"/>
                  </a:cubicBezTo>
                  <a:cubicBezTo>
                    <a:pt x="0" y="588"/>
                    <a:pt x="100" y="393"/>
                    <a:pt x="218" y="279"/>
                  </a:cubicBezTo>
                  <a:cubicBezTo>
                    <a:pt x="280" y="219"/>
                    <a:pt x="351" y="174"/>
                    <a:pt x="419" y="131"/>
                  </a:cubicBezTo>
                  <a:cubicBezTo>
                    <a:pt x="474" y="96"/>
                    <a:pt x="525" y="63"/>
                    <a:pt x="571" y="24"/>
                  </a:cubicBezTo>
                  <a:cubicBezTo>
                    <a:pt x="599" y="0"/>
                    <a:pt x="641" y="4"/>
                    <a:pt x="665" y="31"/>
                  </a:cubicBezTo>
                  <a:cubicBezTo>
                    <a:pt x="689" y="59"/>
                    <a:pt x="686" y="101"/>
                    <a:pt x="658" y="125"/>
                  </a:cubicBezTo>
                  <a:cubicBezTo>
                    <a:pt x="605" y="171"/>
                    <a:pt x="547" y="208"/>
                    <a:pt x="490" y="244"/>
                  </a:cubicBezTo>
                  <a:cubicBezTo>
                    <a:pt x="425" y="285"/>
                    <a:pt x="363" y="324"/>
                    <a:pt x="311" y="375"/>
                  </a:cubicBezTo>
                  <a:cubicBezTo>
                    <a:pt x="221" y="462"/>
                    <a:pt x="149" y="607"/>
                    <a:pt x="184" y="702"/>
                  </a:cubicBezTo>
                  <a:cubicBezTo>
                    <a:pt x="196" y="736"/>
                    <a:pt x="179" y="775"/>
                    <a:pt x="144" y="787"/>
                  </a:cubicBezTo>
                  <a:cubicBezTo>
                    <a:pt x="137" y="790"/>
                    <a:pt x="129" y="792"/>
                    <a:pt x="121" y="79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232">
              <a:extLst>
                <a:ext uri="{FF2B5EF4-FFF2-40B4-BE49-F238E27FC236}">
                  <a16:creationId xmlns:a16="http://schemas.microsoft.com/office/drawing/2014/main" xmlns="" id="{85456003-7A33-44EA-AFD6-89C9FAB23BFB}"/>
                </a:ext>
              </a:extLst>
            </p:cNvPr>
            <p:cNvSpPr>
              <a:spLocks/>
            </p:cNvSpPr>
            <p:nvPr/>
          </p:nvSpPr>
          <p:spPr bwMode="auto">
            <a:xfrm>
              <a:off x="7389813" y="3775075"/>
              <a:ext cx="65088" cy="74613"/>
            </a:xfrm>
            <a:custGeom>
              <a:avLst/>
              <a:gdLst>
                <a:gd name="T0" fmla="*/ 82 w 572"/>
                <a:gd name="T1" fmla="*/ 652 h 652"/>
                <a:gd name="T2" fmla="*/ 15 w 572"/>
                <a:gd name="T3" fmla="*/ 591 h 652"/>
                <a:gd name="T4" fmla="*/ 191 w 572"/>
                <a:gd name="T5" fmla="*/ 237 h 652"/>
                <a:gd name="T6" fmla="*/ 305 w 572"/>
                <a:gd name="T7" fmla="*/ 157 h 652"/>
                <a:gd name="T8" fmla="*/ 435 w 572"/>
                <a:gd name="T9" fmla="*/ 50 h 652"/>
                <a:gd name="T10" fmla="*/ 523 w 572"/>
                <a:gd name="T11" fmla="*/ 15 h 652"/>
                <a:gd name="T12" fmla="*/ 558 w 572"/>
                <a:gd name="T13" fmla="*/ 102 h 652"/>
                <a:gd name="T14" fmla="*/ 374 w 572"/>
                <a:gd name="T15" fmla="*/ 272 h 652"/>
                <a:gd name="T16" fmla="*/ 281 w 572"/>
                <a:gd name="T17" fmla="*/ 335 h 652"/>
                <a:gd name="T18" fmla="*/ 148 w 572"/>
                <a:gd name="T19" fmla="*/ 579 h 652"/>
                <a:gd name="T20" fmla="*/ 87 w 572"/>
                <a:gd name="T21" fmla="*/ 652 h 652"/>
                <a:gd name="T22" fmla="*/ 82 w 572"/>
                <a:gd name="T23"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2" h="652">
                  <a:moveTo>
                    <a:pt x="82" y="652"/>
                  </a:moveTo>
                  <a:cubicBezTo>
                    <a:pt x="47" y="652"/>
                    <a:pt x="18" y="626"/>
                    <a:pt x="15" y="591"/>
                  </a:cubicBezTo>
                  <a:cubicBezTo>
                    <a:pt x="0" y="426"/>
                    <a:pt x="146" y="278"/>
                    <a:pt x="191" y="237"/>
                  </a:cubicBezTo>
                  <a:cubicBezTo>
                    <a:pt x="224" y="206"/>
                    <a:pt x="265" y="182"/>
                    <a:pt x="305" y="157"/>
                  </a:cubicBezTo>
                  <a:cubicBezTo>
                    <a:pt x="361" y="124"/>
                    <a:pt x="419" y="90"/>
                    <a:pt x="435" y="50"/>
                  </a:cubicBezTo>
                  <a:cubicBezTo>
                    <a:pt x="450" y="16"/>
                    <a:pt x="489" y="0"/>
                    <a:pt x="523" y="15"/>
                  </a:cubicBezTo>
                  <a:cubicBezTo>
                    <a:pt x="556" y="29"/>
                    <a:pt x="572" y="68"/>
                    <a:pt x="558" y="102"/>
                  </a:cubicBezTo>
                  <a:cubicBezTo>
                    <a:pt x="524" y="182"/>
                    <a:pt x="444" y="230"/>
                    <a:pt x="374" y="272"/>
                  </a:cubicBezTo>
                  <a:cubicBezTo>
                    <a:pt x="338" y="293"/>
                    <a:pt x="304" y="314"/>
                    <a:pt x="281" y="335"/>
                  </a:cubicBezTo>
                  <a:cubicBezTo>
                    <a:pt x="215" y="396"/>
                    <a:pt x="141" y="497"/>
                    <a:pt x="148" y="579"/>
                  </a:cubicBezTo>
                  <a:cubicBezTo>
                    <a:pt x="151" y="616"/>
                    <a:pt x="124" y="649"/>
                    <a:pt x="87" y="652"/>
                  </a:cubicBezTo>
                  <a:cubicBezTo>
                    <a:pt x="85" y="652"/>
                    <a:pt x="83" y="652"/>
                    <a:pt x="82" y="65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233">
              <a:extLst>
                <a:ext uri="{FF2B5EF4-FFF2-40B4-BE49-F238E27FC236}">
                  <a16:creationId xmlns:a16="http://schemas.microsoft.com/office/drawing/2014/main" xmlns="" id="{17F173BB-FC5B-48C0-906C-8170747694CD}"/>
                </a:ext>
              </a:extLst>
            </p:cNvPr>
            <p:cNvSpPr>
              <a:spLocks/>
            </p:cNvSpPr>
            <p:nvPr/>
          </p:nvSpPr>
          <p:spPr bwMode="auto">
            <a:xfrm>
              <a:off x="7426326" y="3800475"/>
              <a:ext cx="47625" cy="47625"/>
            </a:xfrm>
            <a:custGeom>
              <a:avLst/>
              <a:gdLst>
                <a:gd name="T0" fmla="*/ 89 w 423"/>
                <a:gd name="T1" fmla="*/ 417 h 417"/>
                <a:gd name="T2" fmla="*/ 22 w 423"/>
                <a:gd name="T3" fmla="*/ 358 h 417"/>
                <a:gd name="T4" fmla="*/ 309 w 423"/>
                <a:gd name="T5" fmla="*/ 21 h 417"/>
                <a:gd name="T6" fmla="*/ 320 w 423"/>
                <a:gd name="T7" fmla="*/ 15 h 417"/>
                <a:gd name="T8" fmla="*/ 408 w 423"/>
                <a:gd name="T9" fmla="*/ 49 h 417"/>
                <a:gd name="T10" fmla="*/ 374 w 423"/>
                <a:gd name="T11" fmla="*/ 137 h 417"/>
                <a:gd name="T12" fmla="*/ 363 w 423"/>
                <a:gd name="T13" fmla="*/ 142 h 417"/>
                <a:gd name="T14" fmla="*/ 155 w 423"/>
                <a:gd name="T15" fmla="*/ 343 h 417"/>
                <a:gd name="T16" fmla="*/ 96 w 423"/>
                <a:gd name="T17" fmla="*/ 417 h 417"/>
                <a:gd name="T18" fmla="*/ 89 w 423"/>
                <a:gd name="T1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17">
                  <a:moveTo>
                    <a:pt x="89" y="417"/>
                  </a:moveTo>
                  <a:cubicBezTo>
                    <a:pt x="55" y="417"/>
                    <a:pt x="26" y="392"/>
                    <a:pt x="22" y="358"/>
                  </a:cubicBezTo>
                  <a:cubicBezTo>
                    <a:pt x="0" y="158"/>
                    <a:pt x="193" y="72"/>
                    <a:pt x="309" y="21"/>
                  </a:cubicBezTo>
                  <a:lnTo>
                    <a:pt x="320" y="15"/>
                  </a:lnTo>
                  <a:cubicBezTo>
                    <a:pt x="354" y="0"/>
                    <a:pt x="393" y="15"/>
                    <a:pt x="408" y="49"/>
                  </a:cubicBezTo>
                  <a:cubicBezTo>
                    <a:pt x="423" y="83"/>
                    <a:pt x="408" y="122"/>
                    <a:pt x="374" y="137"/>
                  </a:cubicBezTo>
                  <a:lnTo>
                    <a:pt x="363" y="142"/>
                  </a:lnTo>
                  <a:cubicBezTo>
                    <a:pt x="238" y="197"/>
                    <a:pt x="145" y="247"/>
                    <a:pt x="155" y="343"/>
                  </a:cubicBezTo>
                  <a:cubicBezTo>
                    <a:pt x="159" y="379"/>
                    <a:pt x="133" y="413"/>
                    <a:pt x="96" y="417"/>
                  </a:cubicBezTo>
                  <a:cubicBezTo>
                    <a:pt x="94" y="417"/>
                    <a:pt x="91" y="417"/>
                    <a:pt x="89" y="4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234">
              <a:extLst>
                <a:ext uri="{FF2B5EF4-FFF2-40B4-BE49-F238E27FC236}">
                  <a16:creationId xmlns:a16="http://schemas.microsoft.com/office/drawing/2014/main" xmlns="" id="{AD0FB1CD-A1EA-48D6-B072-54742FCAA2C3}"/>
                </a:ext>
              </a:extLst>
            </p:cNvPr>
            <p:cNvSpPr>
              <a:spLocks/>
            </p:cNvSpPr>
            <p:nvPr/>
          </p:nvSpPr>
          <p:spPr bwMode="auto">
            <a:xfrm>
              <a:off x="7118351" y="3854450"/>
              <a:ext cx="17463" cy="15875"/>
            </a:xfrm>
            <a:custGeom>
              <a:avLst/>
              <a:gdLst>
                <a:gd name="T0" fmla="*/ 100 w 166"/>
                <a:gd name="T1" fmla="*/ 134 h 134"/>
                <a:gd name="T2" fmla="*/ 66 w 166"/>
                <a:gd name="T3" fmla="*/ 134 h 134"/>
                <a:gd name="T4" fmla="*/ 0 w 166"/>
                <a:gd name="T5" fmla="*/ 67 h 134"/>
                <a:gd name="T6" fmla="*/ 66 w 166"/>
                <a:gd name="T7" fmla="*/ 0 h 134"/>
                <a:gd name="T8" fmla="*/ 100 w 166"/>
                <a:gd name="T9" fmla="*/ 0 h 134"/>
                <a:gd name="T10" fmla="*/ 166 w 166"/>
                <a:gd name="T11" fmla="*/ 67 h 134"/>
                <a:gd name="T12" fmla="*/ 100 w 166"/>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66" h="134">
                  <a:moveTo>
                    <a:pt x="100" y="134"/>
                  </a:moveTo>
                  <a:lnTo>
                    <a:pt x="66" y="134"/>
                  </a:lnTo>
                  <a:cubicBezTo>
                    <a:pt x="30" y="134"/>
                    <a:pt x="0" y="104"/>
                    <a:pt x="0" y="67"/>
                  </a:cubicBezTo>
                  <a:cubicBezTo>
                    <a:pt x="0" y="31"/>
                    <a:pt x="30" y="0"/>
                    <a:pt x="66" y="0"/>
                  </a:cubicBezTo>
                  <a:lnTo>
                    <a:pt x="100" y="0"/>
                  </a:lnTo>
                  <a:cubicBezTo>
                    <a:pt x="137" y="0"/>
                    <a:pt x="166" y="31"/>
                    <a:pt x="166" y="67"/>
                  </a:cubicBezTo>
                  <a:cubicBezTo>
                    <a:pt x="166" y="104"/>
                    <a:pt x="137" y="134"/>
                    <a:pt x="10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235">
              <a:extLst>
                <a:ext uri="{FF2B5EF4-FFF2-40B4-BE49-F238E27FC236}">
                  <a16:creationId xmlns:a16="http://schemas.microsoft.com/office/drawing/2014/main" xmlns="" id="{6C28666C-8C25-4E99-B6A0-43DE19149E63}"/>
                </a:ext>
              </a:extLst>
            </p:cNvPr>
            <p:cNvSpPr>
              <a:spLocks/>
            </p:cNvSpPr>
            <p:nvPr/>
          </p:nvSpPr>
          <p:spPr bwMode="auto">
            <a:xfrm>
              <a:off x="7054851" y="3854450"/>
              <a:ext cx="60325" cy="15875"/>
            </a:xfrm>
            <a:custGeom>
              <a:avLst/>
              <a:gdLst>
                <a:gd name="T0" fmla="*/ 466 w 533"/>
                <a:gd name="T1" fmla="*/ 134 h 134"/>
                <a:gd name="T2" fmla="*/ 66 w 533"/>
                <a:gd name="T3" fmla="*/ 134 h 134"/>
                <a:gd name="T4" fmla="*/ 0 w 533"/>
                <a:gd name="T5" fmla="*/ 67 h 134"/>
                <a:gd name="T6" fmla="*/ 66 w 533"/>
                <a:gd name="T7" fmla="*/ 0 h 134"/>
                <a:gd name="T8" fmla="*/ 466 w 533"/>
                <a:gd name="T9" fmla="*/ 0 h 134"/>
                <a:gd name="T10" fmla="*/ 533 w 533"/>
                <a:gd name="T11" fmla="*/ 67 h 134"/>
                <a:gd name="T12" fmla="*/ 466 w 533"/>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533" h="134">
                  <a:moveTo>
                    <a:pt x="466" y="134"/>
                  </a:moveTo>
                  <a:lnTo>
                    <a:pt x="66" y="134"/>
                  </a:lnTo>
                  <a:cubicBezTo>
                    <a:pt x="30" y="134"/>
                    <a:pt x="0" y="104"/>
                    <a:pt x="0" y="67"/>
                  </a:cubicBezTo>
                  <a:cubicBezTo>
                    <a:pt x="0" y="31"/>
                    <a:pt x="30" y="0"/>
                    <a:pt x="66" y="0"/>
                  </a:cubicBezTo>
                  <a:lnTo>
                    <a:pt x="466" y="0"/>
                  </a:lnTo>
                  <a:cubicBezTo>
                    <a:pt x="503" y="0"/>
                    <a:pt x="533" y="31"/>
                    <a:pt x="533" y="67"/>
                  </a:cubicBezTo>
                  <a:cubicBezTo>
                    <a:pt x="533" y="104"/>
                    <a:pt x="503" y="134"/>
                    <a:pt x="466"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236">
              <a:extLst>
                <a:ext uri="{FF2B5EF4-FFF2-40B4-BE49-F238E27FC236}">
                  <a16:creationId xmlns:a16="http://schemas.microsoft.com/office/drawing/2014/main" xmlns="" id="{DC9F03EA-1D22-403F-84FF-F0E65207F7C0}"/>
                </a:ext>
              </a:extLst>
            </p:cNvPr>
            <p:cNvSpPr>
              <a:spLocks/>
            </p:cNvSpPr>
            <p:nvPr/>
          </p:nvSpPr>
          <p:spPr bwMode="auto">
            <a:xfrm>
              <a:off x="7426326" y="3873500"/>
              <a:ext cx="15875" cy="15875"/>
            </a:xfrm>
            <a:custGeom>
              <a:avLst/>
              <a:gdLst>
                <a:gd name="T0" fmla="*/ 83 w 150"/>
                <a:gd name="T1" fmla="*/ 134 h 134"/>
                <a:gd name="T2" fmla="*/ 67 w 150"/>
                <a:gd name="T3" fmla="*/ 134 h 134"/>
                <a:gd name="T4" fmla="*/ 0 w 150"/>
                <a:gd name="T5" fmla="*/ 67 h 134"/>
                <a:gd name="T6" fmla="*/ 67 w 150"/>
                <a:gd name="T7" fmla="*/ 0 h 134"/>
                <a:gd name="T8" fmla="*/ 83 w 150"/>
                <a:gd name="T9" fmla="*/ 0 h 134"/>
                <a:gd name="T10" fmla="*/ 150 w 150"/>
                <a:gd name="T11" fmla="*/ 67 h 134"/>
                <a:gd name="T12" fmla="*/ 83 w 150"/>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50" h="134">
                  <a:moveTo>
                    <a:pt x="83" y="134"/>
                  </a:moveTo>
                  <a:lnTo>
                    <a:pt x="67" y="134"/>
                  </a:lnTo>
                  <a:cubicBezTo>
                    <a:pt x="30" y="134"/>
                    <a:pt x="0" y="104"/>
                    <a:pt x="0" y="67"/>
                  </a:cubicBezTo>
                  <a:cubicBezTo>
                    <a:pt x="0" y="30"/>
                    <a:pt x="30" y="0"/>
                    <a:pt x="67" y="0"/>
                  </a:cubicBezTo>
                  <a:lnTo>
                    <a:pt x="83" y="0"/>
                  </a:lnTo>
                  <a:cubicBezTo>
                    <a:pt x="120" y="0"/>
                    <a:pt x="150" y="30"/>
                    <a:pt x="150" y="67"/>
                  </a:cubicBezTo>
                  <a:cubicBezTo>
                    <a:pt x="150" y="104"/>
                    <a:pt x="120" y="134"/>
                    <a:pt x="83"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237">
              <a:extLst>
                <a:ext uri="{FF2B5EF4-FFF2-40B4-BE49-F238E27FC236}">
                  <a16:creationId xmlns:a16="http://schemas.microsoft.com/office/drawing/2014/main" xmlns="" id="{ECEDA154-52F1-4B74-8A7D-FD17F1F47BC5}"/>
                </a:ext>
              </a:extLst>
            </p:cNvPr>
            <p:cNvSpPr>
              <a:spLocks/>
            </p:cNvSpPr>
            <p:nvPr/>
          </p:nvSpPr>
          <p:spPr bwMode="auto">
            <a:xfrm>
              <a:off x="7362826" y="3873500"/>
              <a:ext cx="60325" cy="15875"/>
            </a:xfrm>
            <a:custGeom>
              <a:avLst/>
              <a:gdLst>
                <a:gd name="T0" fmla="*/ 467 w 534"/>
                <a:gd name="T1" fmla="*/ 134 h 134"/>
                <a:gd name="T2" fmla="*/ 67 w 534"/>
                <a:gd name="T3" fmla="*/ 134 h 134"/>
                <a:gd name="T4" fmla="*/ 0 w 534"/>
                <a:gd name="T5" fmla="*/ 67 h 134"/>
                <a:gd name="T6" fmla="*/ 67 w 534"/>
                <a:gd name="T7" fmla="*/ 0 h 134"/>
                <a:gd name="T8" fmla="*/ 467 w 534"/>
                <a:gd name="T9" fmla="*/ 0 h 134"/>
                <a:gd name="T10" fmla="*/ 534 w 534"/>
                <a:gd name="T11" fmla="*/ 67 h 134"/>
                <a:gd name="T12" fmla="*/ 467 w 534"/>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534" h="134">
                  <a:moveTo>
                    <a:pt x="467" y="134"/>
                  </a:moveTo>
                  <a:lnTo>
                    <a:pt x="67" y="134"/>
                  </a:lnTo>
                  <a:cubicBezTo>
                    <a:pt x="30" y="134"/>
                    <a:pt x="0" y="104"/>
                    <a:pt x="0" y="67"/>
                  </a:cubicBezTo>
                  <a:cubicBezTo>
                    <a:pt x="0" y="30"/>
                    <a:pt x="30" y="0"/>
                    <a:pt x="67" y="0"/>
                  </a:cubicBezTo>
                  <a:lnTo>
                    <a:pt x="467" y="0"/>
                  </a:lnTo>
                  <a:cubicBezTo>
                    <a:pt x="504" y="0"/>
                    <a:pt x="534" y="30"/>
                    <a:pt x="534" y="67"/>
                  </a:cubicBezTo>
                  <a:cubicBezTo>
                    <a:pt x="534" y="104"/>
                    <a:pt x="504" y="134"/>
                    <a:pt x="467"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238">
              <a:extLst>
                <a:ext uri="{FF2B5EF4-FFF2-40B4-BE49-F238E27FC236}">
                  <a16:creationId xmlns:a16="http://schemas.microsoft.com/office/drawing/2014/main" xmlns="" id="{2AA1149E-B3A1-425F-AB7C-2DB71AA0BBAA}"/>
                </a:ext>
              </a:extLst>
            </p:cNvPr>
            <p:cNvSpPr>
              <a:spLocks/>
            </p:cNvSpPr>
            <p:nvPr/>
          </p:nvSpPr>
          <p:spPr bwMode="auto">
            <a:xfrm>
              <a:off x="7296151" y="3836988"/>
              <a:ext cx="17463" cy="15875"/>
            </a:xfrm>
            <a:custGeom>
              <a:avLst/>
              <a:gdLst>
                <a:gd name="T0" fmla="*/ 67 w 158"/>
                <a:gd name="T1" fmla="*/ 133 h 134"/>
                <a:gd name="T2" fmla="*/ 0 w 158"/>
                <a:gd name="T3" fmla="*/ 67 h 134"/>
                <a:gd name="T4" fmla="*/ 66 w 158"/>
                <a:gd name="T5" fmla="*/ 0 h 134"/>
                <a:gd name="T6" fmla="*/ 75 w 158"/>
                <a:gd name="T7" fmla="*/ 0 h 134"/>
                <a:gd name="T8" fmla="*/ 78 w 158"/>
                <a:gd name="T9" fmla="*/ 0 h 134"/>
                <a:gd name="T10" fmla="*/ 82 w 158"/>
                <a:gd name="T11" fmla="*/ 0 h 134"/>
                <a:gd name="T12" fmla="*/ 90 w 158"/>
                <a:gd name="T13" fmla="*/ 0 h 134"/>
                <a:gd name="T14" fmla="*/ 90 w 158"/>
                <a:gd name="T15" fmla="*/ 1 h 134"/>
                <a:gd name="T16" fmla="*/ 158 w 158"/>
                <a:gd name="T17" fmla="*/ 67 h 134"/>
                <a:gd name="T18" fmla="*/ 90 w 158"/>
                <a:gd name="T19" fmla="*/ 132 h 134"/>
                <a:gd name="T20" fmla="*/ 90 w 158"/>
                <a:gd name="T21" fmla="*/ 133 h 134"/>
                <a:gd name="T22" fmla="*/ 78 w 158"/>
                <a:gd name="T23" fmla="*/ 133 h 134"/>
                <a:gd name="T24" fmla="*/ 76 w 158"/>
                <a:gd name="T25" fmla="*/ 133 h 134"/>
                <a:gd name="T26" fmla="*/ 67 w 158"/>
                <a:gd name="T27"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34">
                  <a:moveTo>
                    <a:pt x="67" y="133"/>
                  </a:moveTo>
                  <a:cubicBezTo>
                    <a:pt x="30" y="133"/>
                    <a:pt x="0" y="104"/>
                    <a:pt x="0" y="67"/>
                  </a:cubicBezTo>
                  <a:cubicBezTo>
                    <a:pt x="0" y="30"/>
                    <a:pt x="30" y="0"/>
                    <a:pt x="66" y="0"/>
                  </a:cubicBezTo>
                  <a:lnTo>
                    <a:pt x="75" y="0"/>
                  </a:lnTo>
                  <a:cubicBezTo>
                    <a:pt x="76" y="0"/>
                    <a:pt x="77" y="0"/>
                    <a:pt x="78" y="0"/>
                  </a:cubicBezTo>
                  <a:lnTo>
                    <a:pt x="82" y="0"/>
                  </a:lnTo>
                  <a:lnTo>
                    <a:pt x="90" y="0"/>
                  </a:lnTo>
                  <a:lnTo>
                    <a:pt x="90" y="1"/>
                  </a:lnTo>
                  <a:cubicBezTo>
                    <a:pt x="152" y="6"/>
                    <a:pt x="158" y="52"/>
                    <a:pt x="158" y="67"/>
                  </a:cubicBezTo>
                  <a:cubicBezTo>
                    <a:pt x="158" y="117"/>
                    <a:pt x="119" y="130"/>
                    <a:pt x="90" y="132"/>
                  </a:cubicBezTo>
                  <a:lnTo>
                    <a:pt x="90" y="133"/>
                  </a:lnTo>
                  <a:lnTo>
                    <a:pt x="78" y="133"/>
                  </a:lnTo>
                  <a:lnTo>
                    <a:pt x="76" y="133"/>
                  </a:lnTo>
                  <a:cubicBezTo>
                    <a:pt x="72" y="133"/>
                    <a:pt x="70" y="134"/>
                    <a:pt x="67" y="1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239">
              <a:extLst>
                <a:ext uri="{FF2B5EF4-FFF2-40B4-BE49-F238E27FC236}">
                  <a16:creationId xmlns:a16="http://schemas.microsoft.com/office/drawing/2014/main" xmlns="" id="{EFF045DE-D46A-4564-8F86-1A8439E332F0}"/>
                </a:ext>
              </a:extLst>
            </p:cNvPr>
            <p:cNvSpPr>
              <a:spLocks/>
            </p:cNvSpPr>
            <p:nvPr/>
          </p:nvSpPr>
          <p:spPr bwMode="auto">
            <a:xfrm>
              <a:off x="7248526" y="3836988"/>
              <a:ext cx="44450" cy="15875"/>
            </a:xfrm>
            <a:custGeom>
              <a:avLst/>
              <a:gdLst>
                <a:gd name="T0" fmla="*/ 0 w 393"/>
                <a:gd name="T1" fmla="*/ 134 h 134"/>
                <a:gd name="T2" fmla="*/ 0 w 393"/>
                <a:gd name="T3" fmla="*/ 1 h 134"/>
                <a:gd name="T4" fmla="*/ 327 w 393"/>
                <a:gd name="T5" fmla="*/ 0 h 134"/>
                <a:gd name="T6" fmla="*/ 327 w 393"/>
                <a:gd name="T7" fmla="*/ 0 h 134"/>
                <a:gd name="T8" fmla="*/ 393 w 393"/>
                <a:gd name="T9" fmla="*/ 67 h 134"/>
                <a:gd name="T10" fmla="*/ 327 w 393"/>
                <a:gd name="T11" fmla="*/ 134 h 134"/>
                <a:gd name="T12" fmla="*/ 0 w 393"/>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393" h="134">
                  <a:moveTo>
                    <a:pt x="0" y="134"/>
                  </a:moveTo>
                  <a:lnTo>
                    <a:pt x="0" y="1"/>
                  </a:lnTo>
                  <a:lnTo>
                    <a:pt x="327" y="0"/>
                  </a:lnTo>
                  <a:lnTo>
                    <a:pt x="327" y="0"/>
                  </a:lnTo>
                  <a:cubicBezTo>
                    <a:pt x="363" y="0"/>
                    <a:pt x="393" y="30"/>
                    <a:pt x="393" y="67"/>
                  </a:cubicBezTo>
                  <a:cubicBezTo>
                    <a:pt x="393" y="104"/>
                    <a:pt x="363" y="134"/>
                    <a:pt x="327" y="134"/>
                  </a:cubicBezTo>
                  <a:lnTo>
                    <a:pt x="0" y="13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240">
              <a:extLst>
                <a:ext uri="{FF2B5EF4-FFF2-40B4-BE49-F238E27FC236}">
                  <a16:creationId xmlns:a16="http://schemas.microsoft.com/office/drawing/2014/main" xmlns="" id="{FEDB3E56-3456-4273-9EB1-64F8B3B2F371}"/>
                </a:ext>
              </a:extLst>
            </p:cNvPr>
            <p:cNvSpPr>
              <a:spLocks/>
            </p:cNvSpPr>
            <p:nvPr/>
          </p:nvSpPr>
          <p:spPr bwMode="auto">
            <a:xfrm>
              <a:off x="7189788" y="3786188"/>
              <a:ext cx="15875" cy="15875"/>
            </a:xfrm>
            <a:custGeom>
              <a:avLst/>
              <a:gdLst>
                <a:gd name="T0" fmla="*/ 68 w 142"/>
                <a:gd name="T1" fmla="*/ 148 h 148"/>
                <a:gd name="T2" fmla="*/ 66 w 142"/>
                <a:gd name="T3" fmla="*/ 148 h 148"/>
                <a:gd name="T4" fmla="*/ 1 w 142"/>
                <a:gd name="T5" fmla="*/ 80 h 148"/>
                <a:gd name="T6" fmla="*/ 55 w 142"/>
                <a:gd name="T7" fmla="*/ 7 h 148"/>
                <a:gd name="T8" fmla="*/ 131 w 142"/>
                <a:gd name="T9" fmla="*/ 42 h 148"/>
                <a:gd name="T10" fmla="*/ 129 w 142"/>
                <a:gd name="T11" fmla="*/ 108 h 148"/>
                <a:gd name="T12" fmla="*/ 68 w 142"/>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42" h="148">
                  <a:moveTo>
                    <a:pt x="68" y="148"/>
                  </a:moveTo>
                  <a:lnTo>
                    <a:pt x="66" y="148"/>
                  </a:lnTo>
                  <a:cubicBezTo>
                    <a:pt x="29" y="147"/>
                    <a:pt x="0" y="117"/>
                    <a:pt x="1" y="80"/>
                  </a:cubicBezTo>
                  <a:cubicBezTo>
                    <a:pt x="3" y="24"/>
                    <a:pt x="42" y="10"/>
                    <a:pt x="55" y="7"/>
                  </a:cubicBezTo>
                  <a:cubicBezTo>
                    <a:pt x="84" y="0"/>
                    <a:pt x="116" y="14"/>
                    <a:pt x="131" y="42"/>
                  </a:cubicBezTo>
                  <a:cubicBezTo>
                    <a:pt x="142" y="64"/>
                    <a:pt x="141" y="89"/>
                    <a:pt x="129" y="108"/>
                  </a:cubicBezTo>
                  <a:cubicBezTo>
                    <a:pt x="119" y="132"/>
                    <a:pt x="95" y="148"/>
                    <a:pt x="68" y="1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241">
              <a:extLst>
                <a:ext uri="{FF2B5EF4-FFF2-40B4-BE49-F238E27FC236}">
                  <a16:creationId xmlns:a16="http://schemas.microsoft.com/office/drawing/2014/main" xmlns="" id="{E8241088-12C8-4C70-B054-885CA3084B8C}"/>
                </a:ext>
              </a:extLst>
            </p:cNvPr>
            <p:cNvSpPr>
              <a:spLocks/>
            </p:cNvSpPr>
            <p:nvPr/>
          </p:nvSpPr>
          <p:spPr bwMode="auto">
            <a:xfrm>
              <a:off x="7086601" y="3986213"/>
              <a:ext cx="15875" cy="41275"/>
            </a:xfrm>
            <a:custGeom>
              <a:avLst/>
              <a:gdLst>
                <a:gd name="T0" fmla="*/ 67 w 134"/>
                <a:gd name="T1" fmla="*/ 367 h 367"/>
                <a:gd name="T2" fmla="*/ 0 w 134"/>
                <a:gd name="T3" fmla="*/ 300 h 367"/>
                <a:gd name="T4" fmla="*/ 0 w 134"/>
                <a:gd name="T5" fmla="*/ 67 h 367"/>
                <a:gd name="T6" fmla="*/ 67 w 134"/>
                <a:gd name="T7" fmla="*/ 0 h 367"/>
                <a:gd name="T8" fmla="*/ 134 w 134"/>
                <a:gd name="T9" fmla="*/ 67 h 367"/>
                <a:gd name="T10" fmla="*/ 134 w 134"/>
                <a:gd name="T11" fmla="*/ 300 h 367"/>
                <a:gd name="T12" fmla="*/ 67 w 134"/>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134" h="367">
                  <a:moveTo>
                    <a:pt x="67" y="367"/>
                  </a:moveTo>
                  <a:cubicBezTo>
                    <a:pt x="30" y="367"/>
                    <a:pt x="0" y="337"/>
                    <a:pt x="0" y="300"/>
                  </a:cubicBezTo>
                  <a:lnTo>
                    <a:pt x="0" y="67"/>
                  </a:lnTo>
                  <a:cubicBezTo>
                    <a:pt x="0" y="30"/>
                    <a:pt x="30" y="0"/>
                    <a:pt x="67" y="0"/>
                  </a:cubicBezTo>
                  <a:cubicBezTo>
                    <a:pt x="103" y="0"/>
                    <a:pt x="134" y="30"/>
                    <a:pt x="134" y="67"/>
                  </a:cubicBezTo>
                  <a:lnTo>
                    <a:pt x="134" y="300"/>
                  </a:lnTo>
                  <a:cubicBezTo>
                    <a:pt x="134" y="337"/>
                    <a:pt x="103" y="367"/>
                    <a:pt x="67" y="3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242">
              <a:extLst>
                <a:ext uri="{FF2B5EF4-FFF2-40B4-BE49-F238E27FC236}">
                  <a16:creationId xmlns:a16="http://schemas.microsoft.com/office/drawing/2014/main" xmlns="" id="{D92E2B78-D439-4EFF-B05D-8B55980BE16A}"/>
                </a:ext>
              </a:extLst>
            </p:cNvPr>
            <p:cNvSpPr>
              <a:spLocks/>
            </p:cNvSpPr>
            <p:nvPr/>
          </p:nvSpPr>
          <p:spPr bwMode="auto">
            <a:xfrm>
              <a:off x="7129463" y="3986213"/>
              <a:ext cx="14288" cy="41275"/>
            </a:xfrm>
            <a:custGeom>
              <a:avLst/>
              <a:gdLst>
                <a:gd name="T0" fmla="*/ 67 w 133"/>
                <a:gd name="T1" fmla="*/ 367 h 367"/>
                <a:gd name="T2" fmla="*/ 0 w 133"/>
                <a:gd name="T3" fmla="*/ 300 h 367"/>
                <a:gd name="T4" fmla="*/ 0 w 133"/>
                <a:gd name="T5" fmla="*/ 66 h 367"/>
                <a:gd name="T6" fmla="*/ 67 w 133"/>
                <a:gd name="T7" fmla="*/ 0 h 367"/>
                <a:gd name="T8" fmla="*/ 133 w 133"/>
                <a:gd name="T9" fmla="*/ 66 h 367"/>
                <a:gd name="T10" fmla="*/ 133 w 133"/>
                <a:gd name="T11" fmla="*/ 300 h 367"/>
                <a:gd name="T12" fmla="*/ 67 w 133"/>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133" h="367">
                  <a:moveTo>
                    <a:pt x="67" y="367"/>
                  </a:moveTo>
                  <a:cubicBezTo>
                    <a:pt x="30" y="367"/>
                    <a:pt x="0" y="337"/>
                    <a:pt x="0" y="300"/>
                  </a:cubicBezTo>
                  <a:lnTo>
                    <a:pt x="0" y="66"/>
                  </a:lnTo>
                  <a:cubicBezTo>
                    <a:pt x="0" y="30"/>
                    <a:pt x="30" y="0"/>
                    <a:pt x="67" y="0"/>
                  </a:cubicBezTo>
                  <a:cubicBezTo>
                    <a:pt x="103" y="0"/>
                    <a:pt x="133" y="30"/>
                    <a:pt x="133" y="66"/>
                  </a:cubicBezTo>
                  <a:lnTo>
                    <a:pt x="133" y="300"/>
                  </a:lnTo>
                  <a:cubicBezTo>
                    <a:pt x="133" y="337"/>
                    <a:pt x="103" y="367"/>
                    <a:pt x="67" y="3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243">
              <a:extLst>
                <a:ext uri="{FF2B5EF4-FFF2-40B4-BE49-F238E27FC236}">
                  <a16:creationId xmlns:a16="http://schemas.microsoft.com/office/drawing/2014/main" xmlns="" id="{1EBA2D0D-3E4F-410A-9200-AB10C2F69B5D}"/>
                </a:ext>
              </a:extLst>
            </p:cNvPr>
            <p:cNvSpPr>
              <a:spLocks/>
            </p:cNvSpPr>
            <p:nvPr/>
          </p:nvSpPr>
          <p:spPr bwMode="auto">
            <a:xfrm>
              <a:off x="7346951" y="3983038"/>
              <a:ext cx="14288" cy="42863"/>
            </a:xfrm>
            <a:custGeom>
              <a:avLst/>
              <a:gdLst>
                <a:gd name="T0" fmla="*/ 67 w 133"/>
                <a:gd name="T1" fmla="*/ 367 h 367"/>
                <a:gd name="T2" fmla="*/ 0 w 133"/>
                <a:gd name="T3" fmla="*/ 300 h 367"/>
                <a:gd name="T4" fmla="*/ 0 w 133"/>
                <a:gd name="T5" fmla="*/ 67 h 367"/>
                <a:gd name="T6" fmla="*/ 67 w 133"/>
                <a:gd name="T7" fmla="*/ 0 h 367"/>
                <a:gd name="T8" fmla="*/ 133 w 133"/>
                <a:gd name="T9" fmla="*/ 67 h 367"/>
                <a:gd name="T10" fmla="*/ 133 w 133"/>
                <a:gd name="T11" fmla="*/ 300 h 367"/>
                <a:gd name="T12" fmla="*/ 67 w 133"/>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133" h="367">
                  <a:moveTo>
                    <a:pt x="67" y="367"/>
                  </a:moveTo>
                  <a:cubicBezTo>
                    <a:pt x="30" y="367"/>
                    <a:pt x="0" y="337"/>
                    <a:pt x="0" y="300"/>
                  </a:cubicBezTo>
                  <a:lnTo>
                    <a:pt x="0" y="67"/>
                  </a:lnTo>
                  <a:cubicBezTo>
                    <a:pt x="0" y="30"/>
                    <a:pt x="30" y="0"/>
                    <a:pt x="67" y="0"/>
                  </a:cubicBezTo>
                  <a:cubicBezTo>
                    <a:pt x="104" y="0"/>
                    <a:pt x="133" y="30"/>
                    <a:pt x="133" y="67"/>
                  </a:cubicBezTo>
                  <a:lnTo>
                    <a:pt x="133" y="300"/>
                  </a:lnTo>
                  <a:cubicBezTo>
                    <a:pt x="133" y="337"/>
                    <a:pt x="104" y="367"/>
                    <a:pt x="67" y="3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244">
              <a:extLst>
                <a:ext uri="{FF2B5EF4-FFF2-40B4-BE49-F238E27FC236}">
                  <a16:creationId xmlns:a16="http://schemas.microsoft.com/office/drawing/2014/main" xmlns="" id="{B23F21DD-8DBD-40A7-B89E-A80BC3AA4700}"/>
                </a:ext>
              </a:extLst>
            </p:cNvPr>
            <p:cNvSpPr>
              <a:spLocks/>
            </p:cNvSpPr>
            <p:nvPr/>
          </p:nvSpPr>
          <p:spPr bwMode="auto">
            <a:xfrm>
              <a:off x="7388226" y="3983038"/>
              <a:ext cx="14288" cy="42863"/>
            </a:xfrm>
            <a:custGeom>
              <a:avLst/>
              <a:gdLst>
                <a:gd name="T0" fmla="*/ 66 w 133"/>
                <a:gd name="T1" fmla="*/ 367 h 367"/>
                <a:gd name="T2" fmla="*/ 0 w 133"/>
                <a:gd name="T3" fmla="*/ 300 h 367"/>
                <a:gd name="T4" fmla="*/ 0 w 133"/>
                <a:gd name="T5" fmla="*/ 67 h 367"/>
                <a:gd name="T6" fmla="*/ 66 w 133"/>
                <a:gd name="T7" fmla="*/ 0 h 367"/>
                <a:gd name="T8" fmla="*/ 133 w 133"/>
                <a:gd name="T9" fmla="*/ 67 h 367"/>
                <a:gd name="T10" fmla="*/ 133 w 133"/>
                <a:gd name="T11" fmla="*/ 300 h 367"/>
                <a:gd name="T12" fmla="*/ 66 w 133"/>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133" h="367">
                  <a:moveTo>
                    <a:pt x="66" y="367"/>
                  </a:moveTo>
                  <a:cubicBezTo>
                    <a:pt x="30" y="367"/>
                    <a:pt x="0" y="337"/>
                    <a:pt x="0" y="300"/>
                  </a:cubicBezTo>
                  <a:lnTo>
                    <a:pt x="0" y="67"/>
                  </a:lnTo>
                  <a:cubicBezTo>
                    <a:pt x="0" y="30"/>
                    <a:pt x="30" y="0"/>
                    <a:pt x="66" y="0"/>
                  </a:cubicBezTo>
                  <a:cubicBezTo>
                    <a:pt x="103" y="0"/>
                    <a:pt x="133" y="30"/>
                    <a:pt x="133" y="67"/>
                  </a:cubicBezTo>
                  <a:lnTo>
                    <a:pt x="133" y="300"/>
                  </a:lnTo>
                  <a:cubicBezTo>
                    <a:pt x="133" y="337"/>
                    <a:pt x="103" y="367"/>
                    <a:pt x="66" y="3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245">
              <a:extLst>
                <a:ext uri="{FF2B5EF4-FFF2-40B4-BE49-F238E27FC236}">
                  <a16:creationId xmlns:a16="http://schemas.microsoft.com/office/drawing/2014/main" xmlns="" id="{E54EC756-0D8C-4905-80CA-A94890F340B4}"/>
                </a:ext>
              </a:extLst>
            </p:cNvPr>
            <p:cNvSpPr>
              <a:spLocks/>
            </p:cNvSpPr>
            <p:nvPr/>
          </p:nvSpPr>
          <p:spPr bwMode="auto">
            <a:xfrm>
              <a:off x="7204076" y="3981450"/>
              <a:ext cx="82550" cy="82550"/>
            </a:xfrm>
            <a:custGeom>
              <a:avLst/>
              <a:gdLst>
                <a:gd name="T0" fmla="*/ 657 w 724"/>
                <a:gd name="T1" fmla="*/ 718 h 718"/>
                <a:gd name="T2" fmla="*/ 591 w 724"/>
                <a:gd name="T3" fmla="*/ 651 h 718"/>
                <a:gd name="T4" fmla="*/ 362 w 724"/>
                <a:gd name="T5" fmla="*/ 134 h 718"/>
                <a:gd name="T6" fmla="*/ 134 w 724"/>
                <a:gd name="T7" fmla="*/ 651 h 718"/>
                <a:gd name="T8" fmla="*/ 67 w 724"/>
                <a:gd name="T9" fmla="*/ 718 h 718"/>
                <a:gd name="T10" fmla="*/ 0 w 724"/>
                <a:gd name="T11" fmla="*/ 651 h 718"/>
                <a:gd name="T12" fmla="*/ 362 w 724"/>
                <a:gd name="T13" fmla="*/ 0 h 718"/>
                <a:gd name="T14" fmla="*/ 724 w 724"/>
                <a:gd name="T15" fmla="*/ 651 h 718"/>
                <a:gd name="T16" fmla="*/ 657 w 724"/>
                <a:gd name="T17" fmla="*/ 718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4" h="718">
                  <a:moveTo>
                    <a:pt x="657" y="718"/>
                  </a:moveTo>
                  <a:cubicBezTo>
                    <a:pt x="620" y="718"/>
                    <a:pt x="591" y="688"/>
                    <a:pt x="591" y="651"/>
                  </a:cubicBezTo>
                  <a:cubicBezTo>
                    <a:pt x="591" y="134"/>
                    <a:pt x="464" y="134"/>
                    <a:pt x="362" y="134"/>
                  </a:cubicBezTo>
                  <a:cubicBezTo>
                    <a:pt x="211" y="134"/>
                    <a:pt x="134" y="308"/>
                    <a:pt x="134" y="651"/>
                  </a:cubicBezTo>
                  <a:cubicBezTo>
                    <a:pt x="134" y="688"/>
                    <a:pt x="104" y="718"/>
                    <a:pt x="67" y="718"/>
                  </a:cubicBezTo>
                  <a:cubicBezTo>
                    <a:pt x="30" y="718"/>
                    <a:pt x="0" y="688"/>
                    <a:pt x="0" y="651"/>
                  </a:cubicBezTo>
                  <a:cubicBezTo>
                    <a:pt x="0" y="219"/>
                    <a:pt x="122" y="0"/>
                    <a:pt x="362" y="0"/>
                  </a:cubicBezTo>
                  <a:cubicBezTo>
                    <a:pt x="622" y="0"/>
                    <a:pt x="724" y="183"/>
                    <a:pt x="724" y="651"/>
                  </a:cubicBezTo>
                  <a:cubicBezTo>
                    <a:pt x="724" y="688"/>
                    <a:pt x="694" y="718"/>
                    <a:pt x="657" y="7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86" name="Picture 185"/>
          <p:cNvPicPr>
            <a:picLocks noChangeAspect="1"/>
          </p:cNvPicPr>
          <p:nvPr/>
        </p:nvPicPr>
        <p:blipFill>
          <a:blip r:embed="rId54"/>
          <a:stretch>
            <a:fillRect/>
          </a:stretch>
        </p:blipFill>
        <p:spPr>
          <a:xfrm>
            <a:off x="9941644" y="0"/>
            <a:ext cx="2250356" cy="788918"/>
          </a:xfrm>
          <a:prstGeom prst="rect">
            <a:avLst/>
          </a:prstGeom>
        </p:spPr>
      </p:pic>
    </p:spTree>
    <p:extLst>
      <p:ext uri="{BB962C8B-B14F-4D97-AF65-F5344CB8AC3E}">
        <p14:creationId xmlns:p14="http://schemas.microsoft.com/office/powerpoint/2010/main" val="34520530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xmlns="" id="{2726A110-CD1F-4D14-849B-6C5AC15E4148}"/>
              </a:ext>
            </a:extLst>
          </p:cNvPr>
          <p:cNvGrpSpPr>
            <a:grpSpLocks noChangeAspect="1"/>
          </p:cNvGrpSpPr>
          <p:nvPr/>
        </p:nvGrpSpPr>
        <p:grpSpPr>
          <a:xfrm>
            <a:off x="4731689" y="2305293"/>
            <a:ext cx="2728621" cy="2870235"/>
            <a:chOff x="6855725" y="2321521"/>
            <a:chExt cx="914400" cy="961857"/>
          </a:xfrm>
        </p:grpSpPr>
        <p:sp>
          <p:nvSpPr>
            <p:cNvPr id="138" name="Arc 137">
              <a:extLst>
                <a:ext uri="{FF2B5EF4-FFF2-40B4-BE49-F238E27FC236}">
                  <a16:creationId xmlns:a16="http://schemas.microsoft.com/office/drawing/2014/main" xmlns="" id="{E7BBEFC3-4F28-4EAA-9BD7-9746CE6322DF}"/>
                </a:ext>
              </a:extLst>
            </p:cNvPr>
            <p:cNvSpPr/>
            <p:nvPr/>
          </p:nvSpPr>
          <p:spPr>
            <a:xfrm rot="10860000">
              <a:off x="6855725" y="2368978"/>
              <a:ext cx="914400" cy="914400"/>
            </a:xfrm>
            <a:prstGeom prst="arc">
              <a:avLst>
                <a:gd name="adj1" fmla="val 13793950"/>
                <a:gd name="adj2" fmla="val 17925109"/>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39" name="Arc 138">
              <a:extLst>
                <a:ext uri="{FF2B5EF4-FFF2-40B4-BE49-F238E27FC236}">
                  <a16:creationId xmlns:a16="http://schemas.microsoft.com/office/drawing/2014/main" xmlns="" id="{F4BD5798-B54E-4DA6-A627-8A4540B48D82}"/>
                </a:ext>
              </a:extLst>
            </p:cNvPr>
            <p:cNvSpPr/>
            <p:nvPr/>
          </p:nvSpPr>
          <p:spPr>
            <a:xfrm rot="16260000">
              <a:off x="6855725" y="2353159"/>
              <a:ext cx="914400" cy="914400"/>
            </a:xfrm>
            <a:prstGeom prst="arc">
              <a:avLst>
                <a:gd name="adj1" fmla="val 13793950"/>
                <a:gd name="adj2" fmla="val 17925109"/>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40" name="Arc 139">
              <a:extLst>
                <a:ext uri="{FF2B5EF4-FFF2-40B4-BE49-F238E27FC236}">
                  <a16:creationId xmlns:a16="http://schemas.microsoft.com/office/drawing/2014/main" xmlns="" id="{7EE90D37-07C4-489C-86A1-60FB8E500379}"/>
                </a:ext>
              </a:extLst>
            </p:cNvPr>
            <p:cNvSpPr/>
            <p:nvPr/>
          </p:nvSpPr>
          <p:spPr>
            <a:xfrm rot="60000">
              <a:off x="6855725" y="2337340"/>
              <a:ext cx="914400" cy="914400"/>
            </a:xfrm>
            <a:prstGeom prst="arc">
              <a:avLst>
                <a:gd name="adj1" fmla="val 13793950"/>
                <a:gd name="adj2" fmla="val 17925109"/>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52" name="Arc 151">
              <a:extLst>
                <a:ext uri="{FF2B5EF4-FFF2-40B4-BE49-F238E27FC236}">
                  <a16:creationId xmlns:a16="http://schemas.microsoft.com/office/drawing/2014/main" xmlns="" id="{74AFDCF2-CEA5-44BC-B822-6441C8637E8F}"/>
                </a:ext>
              </a:extLst>
            </p:cNvPr>
            <p:cNvSpPr/>
            <p:nvPr/>
          </p:nvSpPr>
          <p:spPr>
            <a:xfrm rot="5460000">
              <a:off x="6855725" y="2321521"/>
              <a:ext cx="914400" cy="914400"/>
            </a:xfrm>
            <a:prstGeom prst="arc">
              <a:avLst>
                <a:gd name="adj1" fmla="val 13793950"/>
                <a:gd name="adj2" fmla="val 17925109"/>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38" name="TextBox 37">
            <a:extLst>
              <a:ext uri="{FF2B5EF4-FFF2-40B4-BE49-F238E27FC236}">
                <a16:creationId xmlns:a16="http://schemas.microsoft.com/office/drawing/2014/main" xmlns="" id="{BED7B469-41C9-4A88-97D5-8B41ABDC1149}"/>
              </a:ext>
            </a:extLst>
          </p:cNvPr>
          <p:cNvSpPr txBox="1"/>
          <p:nvPr/>
        </p:nvSpPr>
        <p:spPr>
          <a:xfrm>
            <a:off x="5315421" y="2043381"/>
            <a:ext cx="1561159" cy="24622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dirty="0" smtClean="0">
                <a:solidFill>
                  <a:srgbClr val="464646"/>
                </a:solidFill>
                <a:latin typeface="Calibri"/>
              </a:rPr>
              <a:t>Objectifs visés</a:t>
            </a:r>
            <a:endParaRPr kumimoji="0" lang="fr-FR" sz="1600" b="1" i="0" u="none" strike="noStrike" kern="1200" cap="none" spc="0" normalizeH="0" baseline="0" noProof="0" dirty="0">
              <a:ln>
                <a:noFill/>
              </a:ln>
              <a:solidFill>
                <a:srgbClr val="464646"/>
              </a:solidFill>
              <a:effectLst/>
              <a:uLnTx/>
              <a:uFillTx/>
              <a:latin typeface="Calibri"/>
              <a:ea typeface="+mn-ea"/>
              <a:cs typeface="+mn-cs"/>
            </a:endParaRPr>
          </a:p>
        </p:txBody>
      </p:sp>
      <p:sp>
        <p:nvSpPr>
          <p:cNvPr id="39" name="TextBox 38">
            <a:extLst>
              <a:ext uri="{FF2B5EF4-FFF2-40B4-BE49-F238E27FC236}">
                <a16:creationId xmlns:a16="http://schemas.microsoft.com/office/drawing/2014/main" xmlns="" id="{6EE4BAAE-4DA6-40A6-AD6E-C8A5ED36DD2F}"/>
              </a:ext>
            </a:extLst>
          </p:cNvPr>
          <p:cNvSpPr txBox="1"/>
          <p:nvPr/>
        </p:nvSpPr>
        <p:spPr>
          <a:xfrm>
            <a:off x="5315421" y="5243782"/>
            <a:ext cx="1561159" cy="24622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dirty="0" smtClean="0">
                <a:solidFill>
                  <a:srgbClr val="DA1F28"/>
                </a:solidFill>
                <a:latin typeface="Calibri"/>
              </a:rPr>
              <a:t>Retombées</a:t>
            </a:r>
            <a:endParaRPr kumimoji="0" lang="fr-FR" sz="1600" b="1" i="0" u="none" strike="noStrike" kern="1200" cap="none" spc="0" normalizeH="0" baseline="0" noProof="0" dirty="0">
              <a:ln>
                <a:noFill/>
              </a:ln>
              <a:solidFill>
                <a:srgbClr val="DA1F28"/>
              </a:solidFill>
              <a:effectLst/>
              <a:uLnTx/>
              <a:uFillTx/>
              <a:latin typeface="Calibri"/>
              <a:ea typeface="+mn-ea"/>
              <a:cs typeface="+mn-cs"/>
            </a:endParaRPr>
          </a:p>
        </p:txBody>
      </p:sp>
      <p:grpSp>
        <p:nvGrpSpPr>
          <p:cNvPr id="42" name="Carpentry" descr="{&quot;Key&quot;:&quot;POWER_USER_SHAPE_ICON&quot;,&quot;Value&quot;:&quot;POWER_USER_SHAPE_ICON_STYLE_1&quot;}">
            <a:extLst>
              <a:ext uri="{FF2B5EF4-FFF2-40B4-BE49-F238E27FC236}">
                <a16:creationId xmlns:a16="http://schemas.microsoft.com/office/drawing/2014/main" xmlns="" id="{14784BC0-9337-4724-A488-1C242435901D}"/>
              </a:ext>
            </a:extLst>
          </p:cNvPr>
          <p:cNvGrpSpPr>
            <a:grpSpLocks noChangeAspect="1"/>
          </p:cNvGrpSpPr>
          <p:nvPr/>
        </p:nvGrpSpPr>
        <p:grpSpPr>
          <a:xfrm>
            <a:off x="8659594" y="1357510"/>
            <a:ext cx="429995" cy="407907"/>
            <a:chOff x="5454651" y="3775075"/>
            <a:chExt cx="463550" cy="439738"/>
          </a:xfrm>
          <a:solidFill>
            <a:schemeClr val="accent1"/>
          </a:solidFill>
        </p:grpSpPr>
        <p:sp>
          <p:nvSpPr>
            <p:cNvPr id="43" name="Freeform 1705">
              <a:extLst>
                <a:ext uri="{FF2B5EF4-FFF2-40B4-BE49-F238E27FC236}">
                  <a16:creationId xmlns:a16="http://schemas.microsoft.com/office/drawing/2014/main" xmlns="" id="{3228846A-5001-468A-9E95-DC9C02C9B4AA}"/>
                </a:ext>
              </a:extLst>
            </p:cNvPr>
            <p:cNvSpPr>
              <a:spLocks/>
            </p:cNvSpPr>
            <p:nvPr/>
          </p:nvSpPr>
          <p:spPr bwMode="auto">
            <a:xfrm>
              <a:off x="5865814" y="3835401"/>
              <a:ext cx="25400" cy="19050"/>
            </a:xfrm>
            <a:custGeom>
              <a:avLst/>
              <a:gdLst>
                <a:gd name="T0" fmla="*/ 231 w 286"/>
                <a:gd name="T1" fmla="*/ 213 h 216"/>
                <a:gd name="T2" fmla="*/ 189 w 286"/>
                <a:gd name="T3" fmla="*/ 206 h 216"/>
                <a:gd name="T4" fmla="*/ 38 w 286"/>
                <a:gd name="T5" fmla="*/ 118 h 216"/>
                <a:gd name="T6" fmla="*/ 17 w 286"/>
                <a:gd name="T7" fmla="*/ 38 h 216"/>
                <a:gd name="T8" fmla="*/ 97 w 286"/>
                <a:gd name="T9" fmla="*/ 16 h 216"/>
                <a:gd name="T10" fmla="*/ 248 w 286"/>
                <a:gd name="T11" fmla="*/ 104 h 216"/>
                <a:gd name="T12" fmla="*/ 270 w 286"/>
                <a:gd name="T13" fmla="*/ 185 h 216"/>
                <a:gd name="T14" fmla="*/ 231 w 286"/>
                <a:gd name="T15" fmla="*/ 213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216">
                  <a:moveTo>
                    <a:pt x="231" y="213"/>
                  </a:moveTo>
                  <a:cubicBezTo>
                    <a:pt x="217" y="216"/>
                    <a:pt x="202" y="214"/>
                    <a:pt x="189" y="206"/>
                  </a:cubicBezTo>
                  <a:lnTo>
                    <a:pt x="38" y="118"/>
                  </a:lnTo>
                  <a:cubicBezTo>
                    <a:pt x="9" y="102"/>
                    <a:pt x="0" y="66"/>
                    <a:pt x="17" y="38"/>
                  </a:cubicBezTo>
                  <a:cubicBezTo>
                    <a:pt x="33" y="9"/>
                    <a:pt x="69" y="0"/>
                    <a:pt x="97" y="16"/>
                  </a:cubicBezTo>
                  <a:lnTo>
                    <a:pt x="248" y="104"/>
                  </a:lnTo>
                  <a:cubicBezTo>
                    <a:pt x="276" y="121"/>
                    <a:pt x="286" y="157"/>
                    <a:pt x="270" y="185"/>
                  </a:cubicBezTo>
                  <a:cubicBezTo>
                    <a:pt x="261" y="200"/>
                    <a:pt x="247" y="210"/>
                    <a:pt x="231" y="2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1706">
              <a:extLst>
                <a:ext uri="{FF2B5EF4-FFF2-40B4-BE49-F238E27FC236}">
                  <a16:creationId xmlns:a16="http://schemas.microsoft.com/office/drawing/2014/main" xmlns="" id="{8BC18ED8-8F3C-46CE-BE0C-38980305E6C4}"/>
                </a:ext>
              </a:extLst>
            </p:cNvPr>
            <p:cNvSpPr>
              <a:spLocks noEditPoints="1"/>
            </p:cNvSpPr>
            <p:nvPr/>
          </p:nvSpPr>
          <p:spPr bwMode="auto">
            <a:xfrm>
              <a:off x="5865814" y="3835401"/>
              <a:ext cx="26988" cy="19050"/>
            </a:xfrm>
            <a:custGeom>
              <a:avLst/>
              <a:gdLst>
                <a:gd name="T0" fmla="*/ 70 w 298"/>
                <a:gd name="T1" fmla="*/ 17 h 223"/>
                <a:gd name="T2" fmla="*/ 26 w 298"/>
                <a:gd name="T3" fmla="*/ 42 h 223"/>
                <a:gd name="T4" fmla="*/ 20 w 298"/>
                <a:gd name="T5" fmla="*/ 80 h 223"/>
                <a:gd name="T6" fmla="*/ 44 w 298"/>
                <a:gd name="T7" fmla="*/ 111 h 223"/>
                <a:gd name="T8" fmla="*/ 195 w 298"/>
                <a:gd name="T9" fmla="*/ 199 h 223"/>
                <a:gd name="T10" fmla="*/ 232 w 298"/>
                <a:gd name="T11" fmla="*/ 205 h 223"/>
                <a:gd name="T12" fmla="*/ 265 w 298"/>
                <a:gd name="T13" fmla="*/ 181 h 223"/>
                <a:gd name="T14" fmla="*/ 246 w 298"/>
                <a:gd name="T15" fmla="*/ 111 h 223"/>
                <a:gd name="T16" fmla="*/ 95 w 298"/>
                <a:gd name="T17" fmla="*/ 23 h 223"/>
                <a:gd name="T18" fmla="*/ 70 w 298"/>
                <a:gd name="T19" fmla="*/ 17 h 223"/>
                <a:gd name="T20" fmla="*/ 220 w 298"/>
                <a:gd name="T21" fmla="*/ 223 h 223"/>
                <a:gd name="T22" fmla="*/ 187 w 298"/>
                <a:gd name="T23" fmla="*/ 213 h 223"/>
                <a:gd name="T24" fmla="*/ 36 w 298"/>
                <a:gd name="T25" fmla="*/ 125 h 223"/>
                <a:gd name="T26" fmla="*/ 4 w 298"/>
                <a:gd name="T27" fmla="*/ 84 h 223"/>
                <a:gd name="T28" fmla="*/ 11 w 298"/>
                <a:gd name="T29" fmla="*/ 33 h 223"/>
                <a:gd name="T30" fmla="*/ 70 w 298"/>
                <a:gd name="T31" fmla="*/ 0 h 223"/>
                <a:gd name="T32" fmla="*/ 103 w 298"/>
                <a:gd name="T33" fmla="*/ 9 h 223"/>
                <a:gd name="T34" fmla="*/ 255 w 298"/>
                <a:gd name="T35" fmla="*/ 97 h 223"/>
                <a:gd name="T36" fmla="*/ 279 w 298"/>
                <a:gd name="T37" fmla="*/ 189 h 223"/>
                <a:gd name="T38" fmla="*/ 235 w 298"/>
                <a:gd name="T39" fmla="*/ 221 h 223"/>
                <a:gd name="T40" fmla="*/ 220 w 298"/>
                <a:gd name="T4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8" h="223">
                  <a:moveTo>
                    <a:pt x="70" y="17"/>
                  </a:moveTo>
                  <a:cubicBezTo>
                    <a:pt x="51" y="17"/>
                    <a:pt x="35" y="26"/>
                    <a:pt x="26" y="42"/>
                  </a:cubicBezTo>
                  <a:cubicBezTo>
                    <a:pt x="19" y="54"/>
                    <a:pt x="17" y="67"/>
                    <a:pt x="20" y="80"/>
                  </a:cubicBezTo>
                  <a:cubicBezTo>
                    <a:pt x="24" y="93"/>
                    <a:pt x="32" y="104"/>
                    <a:pt x="44" y="111"/>
                  </a:cubicBezTo>
                  <a:lnTo>
                    <a:pt x="195" y="199"/>
                  </a:lnTo>
                  <a:cubicBezTo>
                    <a:pt x="206" y="206"/>
                    <a:pt x="219" y="208"/>
                    <a:pt x="232" y="205"/>
                  </a:cubicBezTo>
                  <a:cubicBezTo>
                    <a:pt x="245" y="202"/>
                    <a:pt x="257" y="193"/>
                    <a:pt x="265" y="181"/>
                  </a:cubicBezTo>
                  <a:cubicBezTo>
                    <a:pt x="279" y="157"/>
                    <a:pt x="270" y="126"/>
                    <a:pt x="246" y="111"/>
                  </a:cubicBezTo>
                  <a:lnTo>
                    <a:pt x="95" y="23"/>
                  </a:lnTo>
                  <a:cubicBezTo>
                    <a:pt x="87" y="19"/>
                    <a:pt x="78" y="17"/>
                    <a:pt x="70" y="17"/>
                  </a:cubicBezTo>
                  <a:close/>
                  <a:moveTo>
                    <a:pt x="220" y="223"/>
                  </a:moveTo>
                  <a:cubicBezTo>
                    <a:pt x="209" y="223"/>
                    <a:pt x="197" y="220"/>
                    <a:pt x="187" y="213"/>
                  </a:cubicBezTo>
                  <a:lnTo>
                    <a:pt x="36" y="125"/>
                  </a:lnTo>
                  <a:cubicBezTo>
                    <a:pt x="20" y="116"/>
                    <a:pt x="9" y="102"/>
                    <a:pt x="4" y="84"/>
                  </a:cubicBezTo>
                  <a:cubicBezTo>
                    <a:pt x="0" y="67"/>
                    <a:pt x="2" y="49"/>
                    <a:pt x="11" y="33"/>
                  </a:cubicBezTo>
                  <a:cubicBezTo>
                    <a:pt x="23" y="12"/>
                    <a:pt x="46" y="0"/>
                    <a:pt x="70" y="0"/>
                  </a:cubicBezTo>
                  <a:cubicBezTo>
                    <a:pt x="81" y="0"/>
                    <a:pt x="93" y="3"/>
                    <a:pt x="103" y="9"/>
                  </a:cubicBezTo>
                  <a:lnTo>
                    <a:pt x="255" y="97"/>
                  </a:lnTo>
                  <a:cubicBezTo>
                    <a:pt x="287" y="116"/>
                    <a:pt x="298" y="157"/>
                    <a:pt x="279" y="189"/>
                  </a:cubicBezTo>
                  <a:cubicBezTo>
                    <a:pt x="269" y="205"/>
                    <a:pt x="254" y="217"/>
                    <a:pt x="235" y="221"/>
                  </a:cubicBezTo>
                  <a:cubicBezTo>
                    <a:pt x="231" y="222"/>
                    <a:pt x="226" y="223"/>
                    <a:pt x="220" y="2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707">
              <a:extLst>
                <a:ext uri="{FF2B5EF4-FFF2-40B4-BE49-F238E27FC236}">
                  <a16:creationId xmlns:a16="http://schemas.microsoft.com/office/drawing/2014/main" xmlns="" id="{2FB9BC31-8CE8-4261-AE29-081D96DBDF01}"/>
                </a:ext>
              </a:extLst>
            </p:cNvPr>
            <p:cNvSpPr>
              <a:spLocks/>
            </p:cNvSpPr>
            <p:nvPr/>
          </p:nvSpPr>
          <p:spPr bwMode="auto">
            <a:xfrm>
              <a:off x="5892801" y="3852863"/>
              <a:ext cx="23813" cy="17463"/>
            </a:xfrm>
            <a:custGeom>
              <a:avLst/>
              <a:gdLst>
                <a:gd name="T0" fmla="*/ 213 w 267"/>
                <a:gd name="T1" fmla="*/ 191 h 194"/>
                <a:gd name="T2" fmla="*/ 173 w 267"/>
                <a:gd name="T3" fmla="*/ 186 h 194"/>
                <a:gd name="T4" fmla="*/ 41 w 267"/>
                <a:gd name="T5" fmla="*/ 120 h 194"/>
                <a:gd name="T6" fmla="*/ 15 w 267"/>
                <a:gd name="T7" fmla="*/ 41 h 194"/>
                <a:gd name="T8" fmla="*/ 94 w 267"/>
                <a:gd name="T9" fmla="*/ 14 h 194"/>
                <a:gd name="T10" fmla="*/ 226 w 267"/>
                <a:gd name="T11" fmla="*/ 80 h 194"/>
                <a:gd name="T12" fmla="*/ 253 w 267"/>
                <a:gd name="T13" fmla="*/ 159 h 194"/>
                <a:gd name="T14" fmla="*/ 213 w 267"/>
                <a:gd name="T15" fmla="*/ 191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94">
                  <a:moveTo>
                    <a:pt x="213" y="191"/>
                  </a:moveTo>
                  <a:cubicBezTo>
                    <a:pt x="200" y="194"/>
                    <a:pt x="186" y="192"/>
                    <a:pt x="173" y="186"/>
                  </a:cubicBezTo>
                  <a:lnTo>
                    <a:pt x="41" y="120"/>
                  </a:lnTo>
                  <a:cubicBezTo>
                    <a:pt x="12" y="105"/>
                    <a:pt x="0" y="70"/>
                    <a:pt x="15" y="41"/>
                  </a:cubicBezTo>
                  <a:cubicBezTo>
                    <a:pt x="29" y="12"/>
                    <a:pt x="65" y="0"/>
                    <a:pt x="94" y="14"/>
                  </a:cubicBezTo>
                  <a:lnTo>
                    <a:pt x="226" y="80"/>
                  </a:lnTo>
                  <a:cubicBezTo>
                    <a:pt x="255" y="95"/>
                    <a:pt x="267" y="130"/>
                    <a:pt x="253" y="159"/>
                  </a:cubicBezTo>
                  <a:cubicBezTo>
                    <a:pt x="244" y="176"/>
                    <a:pt x="229" y="187"/>
                    <a:pt x="213"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1708">
              <a:extLst>
                <a:ext uri="{FF2B5EF4-FFF2-40B4-BE49-F238E27FC236}">
                  <a16:creationId xmlns:a16="http://schemas.microsoft.com/office/drawing/2014/main" xmlns="" id="{2FE9B768-16F0-46E5-83C0-F9079FDABC63}"/>
                </a:ext>
              </a:extLst>
            </p:cNvPr>
            <p:cNvSpPr>
              <a:spLocks noEditPoints="1"/>
            </p:cNvSpPr>
            <p:nvPr/>
          </p:nvSpPr>
          <p:spPr bwMode="auto">
            <a:xfrm>
              <a:off x="5892801" y="3852863"/>
              <a:ext cx="25400" cy="17463"/>
            </a:xfrm>
            <a:custGeom>
              <a:avLst/>
              <a:gdLst>
                <a:gd name="T0" fmla="*/ 70 w 279"/>
                <a:gd name="T1" fmla="*/ 16 h 200"/>
                <a:gd name="T2" fmla="*/ 24 w 279"/>
                <a:gd name="T3" fmla="*/ 45 h 200"/>
                <a:gd name="T4" fmla="*/ 22 w 279"/>
                <a:gd name="T5" fmla="*/ 83 h 200"/>
                <a:gd name="T6" fmla="*/ 47 w 279"/>
                <a:gd name="T7" fmla="*/ 113 h 200"/>
                <a:gd name="T8" fmla="*/ 179 w 279"/>
                <a:gd name="T9" fmla="*/ 178 h 200"/>
                <a:gd name="T10" fmla="*/ 213 w 279"/>
                <a:gd name="T11" fmla="*/ 182 h 200"/>
                <a:gd name="T12" fmla="*/ 247 w 279"/>
                <a:gd name="T13" fmla="*/ 156 h 200"/>
                <a:gd name="T14" fmla="*/ 225 w 279"/>
                <a:gd name="T15" fmla="*/ 88 h 200"/>
                <a:gd name="T16" fmla="*/ 92 w 279"/>
                <a:gd name="T17" fmla="*/ 22 h 200"/>
                <a:gd name="T18" fmla="*/ 70 w 279"/>
                <a:gd name="T19" fmla="*/ 16 h 200"/>
                <a:gd name="T20" fmla="*/ 202 w 279"/>
                <a:gd name="T21" fmla="*/ 200 h 200"/>
                <a:gd name="T22" fmla="*/ 172 w 279"/>
                <a:gd name="T23" fmla="*/ 193 h 200"/>
                <a:gd name="T24" fmla="*/ 40 w 279"/>
                <a:gd name="T25" fmla="*/ 127 h 200"/>
                <a:gd name="T26" fmla="*/ 6 w 279"/>
                <a:gd name="T27" fmla="*/ 88 h 200"/>
                <a:gd name="T28" fmla="*/ 9 w 279"/>
                <a:gd name="T29" fmla="*/ 37 h 200"/>
                <a:gd name="T30" fmla="*/ 70 w 279"/>
                <a:gd name="T31" fmla="*/ 0 h 200"/>
                <a:gd name="T32" fmla="*/ 100 w 279"/>
                <a:gd name="T33" fmla="*/ 7 h 200"/>
                <a:gd name="T34" fmla="*/ 232 w 279"/>
                <a:gd name="T35" fmla="*/ 73 h 200"/>
                <a:gd name="T36" fmla="*/ 262 w 279"/>
                <a:gd name="T37" fmla="*/ 163 h 200"/>
                <a:gd name="T38" fmla="*/ 216 w 279"/>
                <a:gd name="T39" fmla="*/ 199 h 200"/>
                <a:gd name="T40" fmla="*/ 202 w 279"/>
                <a:gd name="T4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9" h="200">
                  <a:moveTo>
                    <a:pt x="70" y="16"/>
                  </a:moveTo>
                  <a:cubicBezTo>
                    <a:pt x="50" y="16"/>
                    <a:pt x="33" y="27"/>
                    <a:pt x="24" y="45"/>
                  </a:cubicBezTo>
                  <a:cubicBezTo>
                    <a:pt x="18" y="56"/>
                    <a:pt x="17" y="70"/>
                    <a:pt x="22" y="83"/>
                  </a:cubicBezTo>
                  <a:cubicBezTo>
                    <a:pt x="26" y="96"/>
                    <a:pt x="35" y="106"/>
                    <a:pt x="47" y="113"/>
                  </a:cubicBezTo>
                  <a:lnTo>
                    <a:pt x="179" y="178"/>
                  </a:lnTo>
                  <a:cubicBezTo>
                    <a:pt x="190" y="184"/>
                    <a:pt x="201" y="185"/>
                    <a:pt x="213" y="182"/>
                  </a:cubicBezTo>
                  <a:cubicBezTo>
                    <a:pt x="228" y="179"/>
                    <a:pt x="240" y="169"/>
                    <a:pt x="247" y="156"/>
                  </a:cubicBezTo>
                  <a:cubicBezTo>
                    <a:pt x="260" y="131"/>
                    <a:pt x="249" y="100"/>
                    <a:pt x="225" y="88"/>
                  </a:cubicBezTo>
                  <a:lnTo>
                    <a:pt x="92" y="22"/>
                  </a:lnTo>
                  <a:cubicBezTo>
                    <a:pt x="85" y="18"/>
                    <a:pt x="77" y="16"/>
                    <a:pt x="70" y="16"/>
                  </a:cubicBezTo>
                  <a:close/>
                  <a:moveTo>
                    <a:pt x="202" y="200"/>
                  </a:moveTo>
                  <a:cubicBezTo>
                    <a:pt x="191" y="200"/>
                    <a:pt x="181" y="198"/>
                    <a:pt x="172" y="193"/>
                  </a:cubicBezTo>
                  <a:lnTo>
                    <a:pt x="40" y="127"/>
                  </a:lnTo>
                  <a:cubicBezTo>
                    <a:pt x="24" y="119"/>
                    <a:pt x="11" y="105"/>
                    <a:pt x="6" y="88"/>
                  </a:cubicBezTo>
                  <a:cubicBezTo>
                    <a:pt x="0" y="71"/>
                    <a:pt x="1" y="53"/>
                    <a:pt x="9" y="37"/>
                  </a:cubicBezTo>
                  <a:cubicBezTo>
                    <a:pt x="21" y="14"/>
                    <a:pt x="44" y="0"/>
                    <a:pt x="70" y="0"/>
                  </a:cubicBezTo>
                  <a:cubicBezTo>
                    <a:pt x="80" y="0"/>
                    <a:pt x="90" y="2"/>
                    <a:pt x="100" y="7"/>
                  </a:cubicBezTo>
                  <a:lnTo>
                    <a:pt x="232" y="73"/>
                  </a:lnTo>
                  <a:cubicBezTo>
                    <a:pt x="265" y="89"/>
                    <a:pt x="279" y="130"/>
                    <a:pt x="262" y="163"/>
                  </a:cubicBezTo>
                  <a:cubicBezTo>
                    <a:pt x="253" y="181"/>
                    <a:pt x="236" y="194"/>
                    <a:pt x="216" y="199"/>
                  </a:cubicBezTo>
                  <a:cubicBezTo>
                    <a:pt x="212" y="200"/>
                    <a:pt x="207" y="200"/>
                    <a:pt x="202" y="2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1709">
              <a:extLst>
                <a:ext uri="{FF2B5EF4-FFF2-40B4-BE49-F238E27FC236}">
                  <a16:creationId xmlns:a16="http://schemas.microsoft.com/office/drawing/2014/main" xmlns="" id="{179607D1-0F62-4D08-B265-B10F156547CA}"/>
                </a:ext>
              </a:extLst>
            </p:cNvPr>
            <p:cNvSpPr>
              <a:spLocks/>
            </p:cNvSpPr>
            <p:nvPr/>
          </p:nvSpPr>
          <p:spPr bwMode="auto">
            <a:xfrm>
              <a:off x="5797551" y="3835401"/>
              <a:ext cx="93663" cy="100013"/>
            </a:xfrm>
            <a:custGeom>
              <a:avLst/>
              <a:gdLst>
                <a:gd name="T0" fmla="*/ 156 w 1056"/>
                <a:gd name="T1" fmla="*/ 1111 h 1113"/>
                <a:gd name="T2" fmla="*/ 140 w 1056"/>
                <a:gd name="T3" fmla="*/ 1113 h 1113"/>
                <a:gd name="T4" fmla="*/ 90 w 1056"/>
                <a:gd name="T5" fmla="*/ 1078 h 1113"/>
                <a:gd name="T6" fmla="*/ 7 w 1056"/>
                <a:gd name="T7" fmla="*/ 896 h 1113"/>
                <a:gd name="T8" fmla="*/ 7 w 1056"/>
                <a:gd name="T9" fmla="*/ 848 h 1113"/>
                <a:gd name="T10" fmla="*/ 171 w 1056"/>
                <a:gd name="T11" fmla="*/ 478 h 1113"/>
                <a:gd name="T12" fmla="*/ 191 w 1056"/>
                <a:gd name="T13" fmla="*/ 454 h 1113"/>
                <a:gd name="T14" fmla="*/ 803 w 1056"/>
                <a:gd name="T15" fmla="*/ 19 h 1113"/>
                <a:gd name="T16" fmla="*/ 886 w 1056"/>
                <a:gd name="T17" fmla="*/ 33 h 1113"/>
                <a:gd name="T18" fmla="*/ 872 w 1056"/>
                <a:gd name="T19" fmla="*/ 116 h 1113"/>
                <a:gd name="T20" fmla="*/ 273 w 1056"/>
                <a:gd name="T21" fmla="*/ 541 h 1113"/>
                <a:gd name="T22" fmla="*/ 126 w 1056"/>
                <a:gd name="T23" fmla="*/ 871 h 1113"/>
                <a:gd name="T24" fmla="*/ 161 w 1056"/>
                <a:gd name="T25" fmla="*/ 949 h 1113"/>
                <a:gd name="T26" fmla="*/ 209 w 1056"/>
                <a:gd name="T27" fmla="*/ 917 h 1113"/>
                <a:gd name="T28" fmla="*/ 511 w 1056"/>
                <a:gd name="T29" fmla="*/ 889 h 1113"/>
                <a:gd name="T30" fmla="*/ 557 w 1056"/>
                <a:gd name="T31" fmla="*/ 813 h 1113"/>
                <a:gd name="T32" fmla="*/ 496 w 1056"/>
                <a:gd name="T33" fmla="*/ 662 h 1113"/>
                <a:gd name="T34" fmla="*/ 772 w 1056"/>
                <a:gd name="T35" fmla="*/ 305 h 1113"/>
                <a:gd name="T36" fmla="*/ 831 w 1056"/>
                <a:gd name="T37" fmla="*/ 301 h 1113"/>
                <a:gd name="T38" fmla="*/ 938 w 1056"/>
                <a:gd name="T39" fmla="*/ 125 h 1113"/>
                <a:gd name="T40" fmla="*/ 1019 w 1056"/>
                <a:gd name="T41" fmla="*/ 105 h 1113"/>
                <a:gd name="T42" fmla="*/ 1039 w 1056"/>
                <a:gd name="T43" fmla="*/ 186 h 1113"/>
                <a:gd name="T44" fmla="*/ 912 w 1056"/>
                <a:gd name="T45" fmla="*/ 397 h 1113"/>
                <a:gd name="T46" fmla="*/ 846 w 1056"/>
                <a:gd name="T47" fmla="*/ 423 h 1113"/>
                <a:gd name="T48" fmla="*/ 787 w 1056"/>
                <a:gd name="T49" fmla="*/ 422 h 1113"/>
                <a:gd name="T50" fmla="*/ 613 w 1056"/>
                <a:gd name="T51" fmla="*/ 647 h 1113"/>
                <a:gd name="T52" fmla="*/ 671 w 1056"/>
                <a:gd name="T53" fmla="*/ 765 h 1113"/>
                <a:gd name="T54" fmla="*/ 680 w 1056"/>
                <a:gd name="T55" fmla="*/ 837 h 1113"/>
                <a:gd name="T56" fmla="*/ 588 w 1056"/>
                <a:gd name="T57" fmla="*/ 991 h 1113"/>
                <a:gd name="T58" fmla="*/ 517 w 1056"/>
                <a:gd name="T59" fmla="*/ 1015 h 1113"/>
                <a:gd name="T60" fmla="*/ 272 w 1056"/>
                <a:gd name="T61" fmla="*/ 1018 h 1113"/>
                <a:gd name="T62" fmla="*/ 194 w 1056"/>
                <a:gd name="T63" fmla="*/ 1085 h 1113"/>
                <a:gd name="T64" fmla="*/ 156 w 1056"/>
                <a:gd name="T65" fmla="*/ 1111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6" h="1113">
                  <a:moveTo>
                    <a:pt x="156" y="1111"/>
                  </a:moveTo>
                  <a:cubicBezTo>
                    <a:pt x="151" y="1113"/>
                    <a:pt x="145" y="1113"/>
                    <a:pt x="140" y="1113"/>
                  </a:cubicBezTo>
                  <a:cubicBezTo>
                    <a:pt x="118" y="1111"/>
                    <a:pt x="99" y="1098"/>
                    <a:pt x="90" y="1078"/>
                  </a:cubicBezTo>
                  <a:lnTo>
                    <a:pt x="7" y="896"/>
                  </a:lnTo>
                  <a:cubicBezTo>
                    <a:pt x="0" y="881"/>
                    <a:pt x="0" y="863"/>
                    <a:pt x="7" y="848"/>
                  </a:cubicBezTo>
                  <a:lnTo>
                    <a:pt x="171" y="478"/>
                  </a:lnTo>
                  <a:cubicBezTo>
                    <a:pt x="176" y="469"/>
                    <a:pt x="183" y="461"/>
                    <a:pt x="191" y="454"/>
                  </a:cubicBezTo>
                  <a:lnTo>
                    <a:pt x="803" y="19"/>
                  </a:lnTo>
                  <a:cubicBezTo>
                    <a:pt x="830" y="0"/>
                    <a:pt x="867" y="7"/>
                    <a:pt x="886" y="33"/>
                  </a:cubicBezTo>
                  <a:cubicBezTo>
                    <a:pt x="904" y="60"/>
                    <a:pt x="898" y="97"/>
                    <a:pt x="872" y="116"/>
                  </a:cubicBezTo>
                  <a:lnTo>
                    <a:pt x="273" y="541"/>
                  </a:lnTo>
                  <a:lnTo>
                    <a:pt x="126" y="871"/>
                  </a:lnTo>
                  <a:lnTo>
                    <a:pt x="161" y="949"/>
                  </a:lnTo>
                  <a:cubicBezTo>
                    <a:pt x="175" y="938"/>
                    <a:pt x="191" y="927"/>
                    <a:pt x="209" y="917"/>
                  </a:cubicBezTo>
                  <a:cubicBezTo>
                    <a:pt x="272" y="882"/>
                    <a:pt x="373" y="851"/>
                    <a:pt x="511" y="889"/>
                  </a:cubicBezTo>
                  <a:lnTo>
                    <a:pt x="557" y="813"/>
                  </a:lnTo>
                  <a:cubicBezTo>
                    <a:pt x="524" y="769"/>
                    <a:pt x="503" y="718"/>
                    <a:pt x="496" y="662"/>
                  </a:cubicBezTo>
                  <a:cubicBezTo>
                    <a:pt x="474" y="487"/>
                    <a:pt x="598" y="327"/>
                    <a:pt x="772" y="305"/>
                  </a:cubicBezTo>
                  <a:cubicBezTo>
                    <a:pt x="794" y="302"/>
                    <a:pt x="812" y="300"/>
                    <a:pt x="831" y="301"/>
                  </a:cubicBezTo>
                  <a:lnTo>
                    <a:pt x="938" y="125"/>
                  </a:lnTo>
                  <a:cubicBezTo>
                    <a:pt x="955" y="97"/>
                    <a:pt x="991" y="88"/>
                    <a:pt x="1019" y="105"/>
                  </a:cubicBezTo>
                  <a:cubicBezTo>
                    <a:pt x="1047" y="122"/>
                    <a:pt x="1056" y="158"/>
                    <a:pt x="1039" y="186"/>
                  </a:cubicBezTo>
                  <a:lnTo>
                    <a:pt x="912" y="397"/>
                  </a:lnTo>
                  <a:cubicBezTo>
                    <a:pt x="898" y="419"/>
                    <a:pt x="871" y="430"/>
                    <a:pt x="846" y="423"/>
                  </a:cubicBezTo>
                  <a:cubicBezTo>
                    <a:pt x="826" y="418"/>
                    <a:pt x="818" y="418"/>
                    <a:pt x="787" y="422"/>
                  </a:cubicBezTo>
                  <a:cubicBezTo>
                    <a:pt x="677" y="436"/>
                    <a:pt x="599" y="537"/>
                    <a:pt x="613" y="647"/>
                  </a:cubicBezTo>
                  <a:cubicBezTo>
                    <a:pt x="619" y="692"/>
                    <a:pt x="639" y="733"/>
                    <a:pt x="671" y="765"/>
                  </a:cubicBezTo>
                  <a:cubicBezTo>
                    <a:pt x="691" y="784"/>
                    <a:pt x="694" y="814"/>
                    <a:pt x="680" y="837"/>
                  </a:cubicBezTo>
                  <a:lnTo>
                    <a:pt x="588" y="991"/>
                  </a:lnTo>
                  <a:cubicBezTo>
                    <a:pt x="573" y="1015"/>
                    <a:pt x="543" y="1025"/>
                    <a:pt x="517" y="1015"/>
                  </a:cubicBezTo>
                  <a:cubicBezTo>
                    <a:pt x="423" y="980"/>
                    <a:pt x="340" y="981"/>
                    <a:pt x="272" y="1018"/>
                  </a:cubicBezTo>
                  <a:cubicBezTo>
                    <a:pt x="220" y="1045"/>
                    <a:pt x="194" y="1085"/>
                    <a:pt x="194" y="1085"/>
                  </a:cubicBezTo>
                  <a:cubicBezTo>
                    <a:pt x="185" y="1099"/>
                    <a:pt x="172" y="1108"/>
                    <a:pt x="156" y="1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1710">
              <a:extLst>
                <a:ext uri="{FF2B5EF4-FFF2-40B4-BE49-F238E27FC236}">
                  <a16:creationId xmlns:a16="http://schemas.microsoft.com/office/drawing/2014/main" xmlns="" id="{1CA3E0BA-365C-4183-9F69-BC229A6B2363}"/>
                </a:ext>
              </a:extLst>
            </p:cNvPr>
            <p:cNvSpPr>
              <a:spLocks noEditPoints="1"/>
            </p:cNvSpPr>
            <p:nvPr/>
          </p:nvSpPr>
          <p:spPr bwMode="auto">
            <a:xfrm>
              <a:off x="5795964" y="3835401"/>
              <a:ext cx="96838" cy="100013"/>
            </a:xfrm>
            <a:custGeom>
              <a:avLst/>
              <a:gdLst>
                <a:gd name="T0" fmla="*/ 817 w 1074"/>
                <a:gd name="T1" fmla="*/ 26 h 1121"/>
                <a:gd name="T2" fmla="*/ 188 w 1074"/>
                <a:gd name="T3" fmla="*/ 482 h 1121"/>
                <a:gd name="T4" fmla="*/ 24 w 1074"/>
                <a:gd name="T5" fmla="*/ 893 h 1121"/>
                <a:gd name="T6" fmla="*/ 149 w 1074"/>
                <a:gd name="T7" fmla="*/ 1104 h 1121"/>
                <a:gd name="T8" fmla="*/ 196 w 1074"/>
                <a:gd name="T9" fmla="*/ 1081 h 1121"/>
                <a:gd name="T10" fmla="*/ 529 w 1074"/>
                <a:gd name="T11" fmla="*/ 1008 h 1121"/>
                <a:gd name="T12" fmla="*/ 682 w 1074"/>
                <a:gd name="T13" fmla="*/ 833 h 1121"/>
                <a:gd name="T14" fmla="*/ 614 w 1074"/>
                <a:gd name="T15" fmla="*/ 648 h 1121"/>
                <a:gd name="T16" fmla="*/ 828 w 1074"/>
                <a:gd name="T17" fmla="*/ 411 h 1121"/>
                <a:gd name="T18" fmla="*/ 914 w 1074"/>
                <a:gd name="T19" fmla="*/ 392 h 1121"/>
                <a:gd name="T20" fmla="*/ 1024 w 1074"/>
                <a:gd name="T21" fmla="*/ 112 h 1121"/>
                <a:gd name="T22" fmla="*/ 954 w 1074"/>
                <a:gd name="T23" fmla="*/ 129 h 1121"/>
                <a:gd name="T24" fmla="*/ 840 w 1074"/>
                <a:gd name="T25" fmla="*/ 310 h 1121"/>
                <a:gd name="T26" fmla="*/ 576 w 1074"/>
                <a:gd name="T27" fmla="*/ 431 h 1121"/>
                <a:gd name="T28" fmla="*/ 573 w 1074"/>
                <a:gd name="T29" fmla="*/ 808 h 1121"/>
                <a:gd name="T30" fmla="*/ 527 w 1074"/>
                <a:gd name="T31" fmla="*/ 894 h 1121"/>
                <a:gd name="T32" fmla="*/ 222 w 1074"/>
                <a:gd name="T33" fmla="*/ 924 h 1121"/>
                <a:gd name="T34" fmla="*/ 168 w 1074"/>
                <a:gd name="T35" fmla="*/ 958 h 1121"/>
                <a:gd name="T36" fmla="*/ 127 w 1074"/>
                <a:gd name="T37" fmla="*/ 875 h 1121"/>
                <a:gd name="T38" fmla="*/ 274 w 1074"/>
                <a:gd name="T39" fmla="*/ 538 h 1121"/>
                <a:gd name="T40" fmla="*/ 876 w 1074"/>
                <a:gd name="T41" fmla="*/ 109 h 1121"/>
                <a:gd name="T42" fmla="*/ 846 w 1074"/>
                <a:gd name="T43" fmla="*/ 17 h 1121"/>
                <a:gd name="T44" fmla="*/ 148 w 1074"/>
                <a:gd name="T45" fmla="*/ 1121 h 1121"/>
                <a:gd name="T46" fmla="*/ 8 w 1074"/>
                <a:gd name="T47" fmla="*/ 900 h 1121"/>
                <a:gd name="T48" fmla="*/ 173 w 1074"/>
                <a:gd name="T49" fmla="*/ 475 h 1121"/>
                <a:gd name="T50" fmla="*/ 807 w 1074"/>
                <a:gd name="T51" fmla="*/ 12 h 1121"/>
                <a:gd name="T52" fmla="*/ 901 w 1074"/>
                <a:gd name="T53" fmla="*/ 28 h 1121"/>
                <a:gd name="T54" fmla="*/ 288 w 1074"/>
                <a:gd name="T55" fmla="*/ 547 h 1121"/>
                <a:gd name="T56" fmla="*/ 173 w 1074"/>
                <a:gd name="T57" fmla="*/ 937 h 1121"/>
                <a:gd name="T58" fmla="*/ 516 w 1074"/>
                <a:gd name="T59" fmla="*/ 880 h 1121"/>
                <a:gd name="T60" fmla="*/ 497 w 1074"/>
                <a:gd name="T61" fmla="*/ 663 h 1121"/>
                <a:gd name="T62" fmla="*/ 780 w 1074"/>
                <a:gd name="T63" fmla="*/ 297 h 1121"/>
                <a:gd name="T64" fmla="*/ 940 w 1074"/>
                <a:gd name="T65" fmla="*/ 120 h 1121"/>
                <a:gd name="T66" fmla="*/ 1032 w 1074"/>
                <a:gd name="T67" fmla="*/ 98 h 1121"/>
                <a:gd name="T68" fmla="*/ 928 w 1074"/>
                <a:gd name="T69" fmla="*/ 401 h 1121"/>
                <a:gd name="T70" fmla="*/ 797 w 1074"/>
                <a:gd name="T71" fmla="*/ 430 h 1121"/>
                <a:gd name="T72" fmla="*/ 686 w 1074"/>
                <a:gd name="T73" fmla="*/ 759 h 1121"/>
                <a:gd name="T74" fmla="*/ 604 w 1074"/>
                <a:gd name="T75" fmla="*/ 995 h 1121"/>
                <a:gd name="T76" fmla="*/ 284 w 1074"/>
                <a:gd name="T77" fmla="*/ 1025 h 1121"/>
                <a:gd name="T78" fmla="*/ 167 w 1074"/>
                <a:gd name="T79" fmla="*/ 112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4" h="1121">
                  <a:moveTo>
                    <a:pt x="846" y="17"/>
                  </a:moveTo>
                  <a:cubicBezTo>
                    <a:pt x="836" y="17"/>
                    <a:pt x="826" y="20"/>
                    <a:pt x="817" y="26"/>
                  </a:cubicBezTo>
                  <a:lnTo>
                    <a:pt x="205" y="461"/>
                  </a:lnTo>
                  <a:cubicBezTo>
                    <a:pt x="198" y="466"/>
                    <a:pt x="192" y="473"/>
                    <a:pt x="188" y="482"/>
                  </a:cubicBezTo>
                  <a:lnTo>
                    <a:pt x="23" y="851"/>
                  </a:lnTo>
                  <a:cubicBezTo>
                    <a:pt x="17" y="864"/>
                    <a:pt x="18" y="879"/>
                    <a:pt x="24" y="893"/>
                  </a:cubicBezTo>
                  <a:lnTo>
                    <a:pt x="106" y="1075"/>
                  </a:lnTo>
                  <a:cubicBezTo>
                    <a:pt x="114" y="1092"/>
                    <a:pt x="131" y="1103"/>
                    <a:pt x="149" y="1104"/>
                  </a:cubicBezTo>
                  <a:cubicBezTo>
                    <a:pt x="154" y="1105"/>
                    <a:pt x="159" y="1104"/>
                    <a:pt x="164" y="1103"/>
                  </a:cubicBezTo>
                  <a:cubicBezTo>
                    <a:pt x="177" y="1100"/>
                    <a:pt x="188" y="1092"/>
                    <a:pt x="196" y="1081"/>
                  </a:cubicBezTo>
                  <a:cubicBezTo>
                    <a:pt x="199" y="1076"/>
                    <a:pt x="225" y="1038"/>
                    <a:pt x="277" y="1010"/>
                  </a:cubicBezTo>
                  <a:cubicBezTo>
                    <a:pt x="347" y="973"/>
                    <a:pt x="433" y="972"/>
                    <a:pt x="529" y="1008"/>
                  </a:cubicBezTo>
                  <a:cubicBezTo>
                    <a:pt x="551" y="1016"/>
                    <a:pt x="578" y="1007"/>
                    <a:pt x="590" y="986"/>
                  </a:cubicBezTo>
                  <a:lnTo>
                    <a:pt x="682" y="833"/>
                  </a:lnTo>
                  <a:cubicBezTo>
                    <a:pt x="695" y="813"/>
                    <a:pt x="691" y="787"/>
                    <a:pt x="675" y="771"/>
                  </a:cubicBezTo>
                  <a:cubicBezTo>
                    <a:pt x="641" y="737"/>
                    <a:pt x="619" y="695"/>
                    <a:pt x="614" y="648"/>
                  </a:cubicBezTo>
                  <a:cubicBezTo>
                    <a:pt x="599" y="533"/>
                    <a:pt x="680" y="428"/>
                    <a:pt x="795" y="414"/>
                  </a:cubicBezTo>
                  <a:cubicBezTo>
                    <a:pt x="811" y="412"/>
                    <a:pt x="820" y="411"/>
                    <a:pt x="828" y="411"/>
                  </a:cubicBezTo>
                  <a:cubicBezTo>
                    <a:pt x="839" y="411"/>
                    <a:pt x="847" y="413"/>
                    <a:pt x="857" y="415"/>
                  </a:cubicBezTo>
                  <a:cubicBezTo>
                    <a:pt x="879" y="421"/>
                    <a:pt x="902" y="411"/>
                    <a:pt x="914" y="392"/>
                  </a:cubicBezTo>
                  <a:lnTo>
                    <a:pt x="1041" y="182"/>
                  </a:lnTo>
                  <a:cubicBezTo>
                    <a:pt x="1055" y="158"/>
                    <a:pt x="1048" y="127"/>
                    <a:pt x="1024" y="112"/>
                  </a:cubicBezTo>
                  <a:cubicBezTo>
                    <a:pt x="1016" y="107"/>
                    <a:pt x="1007" y="105"/>
                    <a:pt x="997" y="105"/>
                  </a:cubicBezTo>
                  <a:cubicBezTo>
                    <a:pt x="980" y="105"/>
                    <a:pt x="963" y="114"/>
                    <a:pt x="954" y="129"/>
                  </a:cubicBezTo>
                  <a:lnTo>
                    <a:pt x="847" y="306"/>
                  </a:lnTo>
                  <a:cubicBezTo>
                    <a:pt x="846" y="308"/>
                    <a:pt x="843" y="310"/>
                    <a:pt x="840" y="310"/>
                  </a:cubicBezTo>
                  <a:cubicBezTo>
                    <a:pt x="821" y="309"/>
                    <a:pt x="803" y="311"/>
                    <a:pt x="782" y="313"/>
                  </a:cubicBezTo>
                  <a:cubicBezTo>
                    <a:pt x="700" y="324"/>
                    <a:pt x="627" y="366"/>
                    <a:pt x="576" y="431"/>
                  </a:cubicBezTo>
                  <a:cubicBezTo>
                    <a:pt x="525" y="497"/>
                    <a:pt x="503" y="578"/>
                    <a:pt x="513" y="661"/>
                  </a:cubicBezTo>
                  <a:cubicBezTo>
                    <a:pt x="520" y="715"/>
                    <a:pt x="540" y="765"/>
                    <a:pt x="573" y="808"/>
                  </a:cubicBezTo>
                  <a:cubicBezTo>
                    <a:pt x="575" y="811"/>
                    <a:pt x="575" y="814"/>
                    <a:pt x="573" y="818"/>
                  </a:cubicBezTo>
                  <a:lnTo>
                    <a:pt x="527" y="894"/>
                  </a:lnTo>
                  <a:cubicBezTo>
                    <a:pt x="525" y="897"/>
                    <a:pt x="522" y="898"/>
                    <a:pt x="518" y="897"/>
                  </a:cubicBezTo>
                  <a:cubicBezTo>
                    <a:pt x="409" y="867"/>
                    <a:pt x="307" y="877"/>
                    <a:pt x="222" y="924"/>
                  </a:cubicBezTo>
                  <a:cubicBezTo>
                    <a:pt x="206" y="933"/>
                    <a:pt x="190" y="944"/>
                    <a:pt x="175" y="956"/>
                  </a:cubicBezTo>
                  <a:cubicBezTo>
                    <a:pt x="173" y="958"/>
                    <a:pt x="171" y="958"/>
                    <a:pt x="168" y="958"/>
                  </a:cubicBezTo>
                  <a:cubicBezTo>
                    <a:pt x="166" y="957"/>
                    <a:pt x="164" y="955"/>
                    <a:pt x="162" y="953"/>
                  </a:cubicBezTo>
                  <a:lnTo>
                    <a:pt x="127" y="875"/>
                  </a:lnTo>
                  <a:cubicBezTo>
                    <a:pt x="126" y="873"/>
                    <a:pt x="126" y="870"/>
                    <a:pt x="127" y="868"/>
                  </a:cubicBezTo>
                  <a:lnTo>
                    <a:pt x="274" y="538"/>
                  </a:lnTo>
                  <a:lnTo>
                    <a:pt x="277" y="534"/>
                  </a:lnTo>
                  <a:lnTo>
                    <a:pt x="876" y="109"/>
                  </a:lnTo>
                  <a:cubicBezTo>
                    <a:pt x="899" y="93"/>
                    <a:pt x="904" y="61"/>
                    <a:pt x="888" y="38"/>
                  </a:cubicBezTo>
                  <a:cubicBezTo>
                    <a:pt x="878" y="25"/>
                    <a:pt x="863" y="17"/>
                    <a:pt x="846" y="17"/>
                  </a:cubicBezTo>
                  <a:close/>
                  <a:moveTo>
                    <a:pt x="152" y="1121"/>
                  </a:moveTo>
                  <a:lnTo>
                    <a:pt x="148" y="1121"/>
                  </a:lnTo>
                  <a:cubicBezTo>
                    <a:pt x="123" y="1119"/>
                    <a:pt x="102" y="1104"/>
                    <a:pt x="91" y="1081"/>
                  </a:cubicBezTo>
                  <a:lnTo>
                    <a:pt x="8" y="900"/>
                  </a:lnTo>
                  <a:cubicBezTo>
                    <a:pt x="1" y="882"/>
                    <a:pt x="0" y="862"/>
                    <a:pt x="8" y="844"/>
                  </a:cubicBezTo>
                  <a:lnTo>
                    <a:pt x="173" y="475"/>
                  </a:lnTo>
                  <a:cubicBezTo>
                    <a:pt x="178" y="464"/>
                    <a:pt x="186" y="454"/>
                    <a:pt x="195" y="447"/>
                  </a:cubicBezTo>
                  <a:lnTo>
                    <a:pt x="807" y="12"/>
                  </a:lnTo>
                  <a:cubicBezTo>
                    <a:pt x="819" y="4"/>
                    <a:pt x="832" y="0"/>
                    <a:pt x="846" y="0"/>
                  </a:cubicBezTo>
                  <a:cubicBezTo>
                    <a:pt x="868" y="0"/>
                    <a:pt x="889" y="11"/>
                    <a:pt x="901" y="28"/>
                  </a:cubicBezTo>
                  <a:cubicBezTo>
                    <a:pt x="923" y="59"/>
                    <a:pt x="916" y="101"/>
                    <a:pt x="885" y="122"/>
                  </a:cubicBezTo>
                  <a:lnTo>
                    <a:pt x="288" y="547"/>
                  </a:lnTo>
                  <a:lnTo>
                    <a:pt x="144" y="871"/>
                  </a:lnTo>
                  <a:lnTo>
                    <a:pt x="173" y="937"/>
                  </a:lnTo>
                  <a:cubicBezTo>
                    <a:pt x="186" y="927"/>
                    <a:pt x="200" y="918"/>
                    <a:pt x="214" y="910"/>
                  </a:cubicBezTo>
                  <a:cubicBezTo>
                    <a:pt x="301" y="861"/>
                    <a:pt x="405" y="850"/>
                    <a:pt x="516" y="880"/>
                  </a:cubicBezTo>
                  <a:lnTo>
                    <a:pt x="556" y="814"/>
                  </a:lnTo>
                  <a:cubicBezTo>
                    <a:pt x="524" y="769"/>
                    <a:pt x="504" y="718"/>
                    <a:pt x="497" y="663"/>
                  </a:cubicBezTo>
                  <a:cubicBezTo>
                    <a:pt x="486" y="576"/>
                    <a:pt x="509" y="490"/>
                    <a:pt x="563" y="421"/>
                  </a:cubicBezTo>
                  <a:cubicBezTo>
                    <a:pt x="616" y="352"/>
                    <a:pt x="694" y="308"/>
                    <a:pt x="780" y="297"/>
                  </a:cubicBezTo>
                  <a:cubicBezTo>
                    <a:pt x="800" y="294"/>
                    <a:pt x="817" y="292"/>
                    <a:pt x="836" y="293"/>
                  </a:cubicBezTo>
                  <a:lnTo>
                    <a:pt x="940" y="120"/>
                  </a:lnTo>
                  <a:cubicBezTo>
                    <a:pt x="952" y="100"/>
                    <a:pt x="974" y="88"/>
                    <a:pt x="997" y="88"/>
                  </a:cubicBezTo>
                  <a:cubicBezTo>
                    <a:pt x="1010" y="88"/>
                    <a:pt x="1022" y="91"/>
                    <a:pt x="1032" y="98"/>
                  </a:cubicBezTo>
                  <a:cubicBezTo>
                    <a:pt x="1064" y="117"/>
                    <a:pt x="1074" y="159"/>
                    <a:pt x="1055" y="190"/>
                  </a:cubicBezTo>
                  <a:lnTo>
                    <a:pt x="928" y="401"/>
                  </a:lnTo>
                  <a:cubicBezTo>
                    <a:pt x="913" y="426"/>
                    <a:pt x="882" y="439"/>
                    <a:pt x="853" y="432"/>
                  </a:cubicBezTo>
                  <a:cubicBezTo>
                    <a:pt x="832" y="426"/>
                    <a:pt x="827" y="427"/>
                    <a:pt x="797" y="430"/>
                  </a:cubicBezTo>
                  <a:cubicBezTo>
                    <a:pt x="692" y="444"/>
                    <a:pt x="617" y="540"/>
                    <a:pt x="630" y="646"/>
                  </a:cubicBezTo>
                  <a:cubicBezTo>
                    <a:pt x="636" y="689"/>
                    <a:pt x="655" y="728"/>
                    <a:pt x="686" y="759"/>
                  </a:cubicBezTo>
                  <a:cubicBezTo>
                    <a:pt x="708" y="781"/>
                    <a:pt x="713" y="815"/>
                    <a:pt x="697" y="841"/>
                  </a:cubicBezTo>
                  <a:lnTo>
                    <a:pt x="604" y="995"/>
                  </a:lnTo>
                  <a:cubicBezTo>
                    <a:pt x="588" y="1022"/>
                    <a:pt x="552" y="1034"/>
                    <a:pt x="523" y="1023"/>
                  </a:cubicBezTo>
                  <a:cubicBezTo>
                    <a:pt x="432" y="989"/>
                    <a:pt x="351" y="990"/>
                    <a:pt x="284" y="1025"/>
                  </a:cubicBezTo>
                  <a:cubicBezTo>
                    <a:pt x="237" y="1050"/>
                    <a:pt x="212" y="1086"/>
                    <a:pt x="210" y="1090"/>
                  </a:cubicBezTo>
                  <a:cubicBezTo>
                    <a:pt x="200" y="1104"/>
                    <a:pt x="185" y="1116"/>
                    <a:pt x="167" y="1120"/>
                  </a:cubicBezTo>
                  <a:cubicBezTo>
                    <a:pt x="163" y="1121"/>
                    <a:pt x="158" y="1121"/>
                    <a:pt x="152" y="1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1711">
              <a:extLst>
                <a:ext uri="{FF2B5EF4-FFF2-40B4-BE49-F238E27FC236}">
                  <a16:creationId xmlns:a16="http://schemas.microsoft.com/office/drawing/2014/main" xmlns="" id="{B1A7694F-391B-4738-B8B6-4576A7066464}"/>
                </a:ext>
              </a:extLst>
            </p:cNvPr>
            <p:cNvSpPr>
              <a:spLocks/>
            </p:cNvSpPr>
            <p:nvPr/>
          </p:nvSpPr>
          <p:spPr bwMode="auto">
            <a:xfrm>
              <a:off x="5845176" y="3852863"/>
              <a:ext cx="60325" cy="90488"/>
            </a:xfrm>
            <a:custGeom>
              <a:avLst/>
              <a:gdLst>
                <a:gd name="T0" fmla="*/ 80 w 663"/>
                <a:gd name="T1" fmla="*/ 998 h 1001"/>
                <a:gd name="T2" fmla="*/ 41 w 663"/>
                <a:gd name="T3" fmla="*/ 993 h 1001"/>
                <a:gd name="T4" fmla="*/ 14 w 663"/>
                <a:gd name="T5" fmla="*/ 914 h 1001"/>
                <a:gd name="T6" fmla="*/ 195 w 663"/>
                <a:gd name="T7" fmla="*/ 674 h 1001"/>
                <a:gd name="T8" fmla="*/ 254 w 663"/>
                <a:gd name="T9" fmla="*/ 654 h 1001"/>
                <a:gd name="T10" fmla="*/ 385 w 663"/>
                <a:gd name="T11" fmla="*/ 639 h 1001"/>
                <a:gd name="T12" fmla="*/ 488 w 663"/>
                <a:gd name="T13" fmla="*/ 525 h 1001"/>
                <a:gd name="T14" fmla="*/ 480 w 663"/>
                <a:gd name="T15" fmla="*/ 372 h 1001"/>
                <a:gd name="T16" fmla="*/ 447 w 663"/>
                <a:gd name="T17" fmla="*/ 322 h 1001"/>
                <a:gd name="T18" fmla="*/ 434 w 663"/>
                <a:gd name="T19" fmla="*/ 252 h 1001"/>
                <a:gd name="T20" fmla="*/ 543 w 663"/>
                <a:gd name="T21" fmla="*/ 40 h 1001"/>
                <a:gd name="T22" fmla="*/ 623 w 663"/>
                <a:gd name="T23" fmla="*/ 15 h 1001"/>
                <a:gd name="T24" fmla="*/ 649 w 663"/>
                <a:gd name="T25" fmla="*/ 94 h 1001"/>
                <a:gd name="T26" fmla="*/ 558 w 663"/>
                <a:gd name="T27" fmla="*/ 270 h 1001"/>
                <a:gd name="T28" fmla="*/ 586 w 663"/>
                <a:gd name="T29" fmla="*/ 321 h 1001"/>
                <a:gd name="T30" fmla="*/ 599 w 663"/>
                <a:gd name="T31" fmla="*/ 565 h 1001"/>
                <a:gd name="T32" fmla="*/ 435 w 663"/>
                <a:gd name="T33" fmla="*/ 746 h 1001"/>
                <a:gd name="T34" fmla="*/ 265 w 663"/>
                <a:gd name="T35" fmla="*/ 775 h 1001"/>
                <a:gd name="T36" fmla="*/ 120 w 663"/>
                <a:gd name="T37" fmla="*/ 967 h 1001"/>
                <a:gd name="T38" fmla="*/ 80 w 663"/>
                <a:gd name="T39" fmla="*/ 998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1001">
                  <a:moveTo>
                    <a:pt x="80" y="998"/>
                  </a:moveTo>
                  <a:cubicBezTo>
                    <a:pt x="67" y="1001"/>
                    <a:pt x="54" y="1000"/>
                    <a:pt x="41" y="993"/>
                  </a:cubicBezTo>
                  <a:cubicBezTo>
                    <a:pt x="12" y="979"/>
                    <a:pt x="0" y="943"/>
                    <a:pt x="14" y="914"/>
                  </a:cubicBezTo>
                  <a:cubicBezTo>
                    <a:pt x="34" y="875"/>
                    <a:pt x="157" y="721"/>
                    <a:pt x="195" y="674"/>
                  </a:cubicBezTo>
                  <a:cubicBezTo>
                    <a:pt x="209" y="657"/>
                    <a:pt x="232" y="649"/>
                    <a:pt x="254" y="654"/>
                  </a:cubicBezTo>
                  <a:cubicBezTo>
                    <a:pt x="298" y="664"/>
                    <a:pt x="343" y="659"/>
                    <a:pt x="385" y="639"/>
                  </a:cubicBezTo>
                  <a:cubicBezTo>
                    <a:pt x="433" y="616"/>
                    <a:pt x="470" y="576"/>
                    <a:pt x="488" y="525"/>
                  </a:cubicBezTo>
                  <a:cubicBezTo>
                    <a:pt x="506" y="475"/>
                    <a:pt x="503" y="420"/>
                    <a:pt x="480" y="372"/>
                  </a:cubicBezTo>
                  <a:cubicBezTo>
                    <a:pt x="466" y="343"/>
                    <a:pt x="463" y="337"/>
                    <a:pt x="447" y="322"/>
                  </a:cubicBezTo>
                  <a:cubicBezTo>
                    <a:pt x="427" y="304"/>
                    <a:pt x="422" y="275"/>
                    <a:pt x="434" y="252"/>
                  </a:cubicBezTo>
                  <a:lnTo>
                    <a:pt x="543" y="40"/>
                  </a:lnTo>
                  <a:cubicBezTo>
                    <a:pt x="558" y="11"/>
                    <a:pt x="594" y="0"/>
                    <a:pt x="623" y="15"/>
                  </a:cubicBezTo>
                  <a:cubicBezTo>
                    <a:pt x="652" y="30"/>
                    <a:pt x="663" y="65"/>
                    <a:pt x="649" y="94"/>
                  </a:cubicBezTo>
                  <a:lnTo>
                    <a:pt x="558" y="270"/>
                  </a:lnTo>
                  <a:cubicBezTo>
                    <a:pt x="569" y="285"/>
                    <a:pt x="577" y="301"/>
                    <a:pt x="586" y="321"/>
                  </a:cubicBezTo>
                  <a:cubicBezTo>
                    <a:pt x="623" y="398"/>
                    <a:pt x="627" y="484"/>
                    <a:pt x="599" y="565"/>
                  </a:cubicBezTo>
                  <a:cubicBezTo>
                    <a:pt x="570" y="645"/>
                    <a:pt x="512" y="710"/>
                    <a:pt x="435" y="746"/>
                  </a:cubicBezTo>
                  <a:cubicBezTo>
                    <a:pt x="382" y="772"/>
                    <a:pt x="323" y="782"/>
                    <a:pt x="265" y="775"/>
                  </a:cubicBezTo>
                  <a:cubicBezTo>
                    <a:pt x="199" y="858"/>
                    <a:pt x="130" y="948"/>
                    <a:pt x="120" y="967"/>
                  </a:cubicBezTo>
                  <a:cubicBezTo>
                    <a:pt x="112" y="983"/>
                    <a:pt x="97" y="994"/>
                    <a:pt x="80" y="9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1712">
              <a:extLst>
                <a:ext uri="{FF2B5EF4-FFF2-40B4-BE49-F238E27FC236}">
                  <a16:creationId xmlns:a16="http://schemas.microsoft.com/office/drawing/2014/main" xmlns="" id="{39FB29CF-F76E-41AD-BAD1-10495909CB4C}"/>
                </a:ext>
              </a:extLst>
            </p:cNvPr>
            <p:cNvSpPr>
              <a:spLocks noEditPoints="1"/>
            </p:cNvSpPr>
            <p:nvPr/>
          </p:nvSpPr>
          <p:spPr bwMode="auto">
            <a:xfrm>
              <a:off x="5845176" y="3852863"/>
              <a:ext cx="60325" cy="90488"/>
            </a:xfrm>
            <a:custGeom>
              <a:avLst/>
              <a:gdLst>
                <a:gd name="T0" fmla="*/ 243 w 675"/>
                <a:gd name="T1" fmla="*/ 661 h 1008"/>
                <a:gd name="T2" fmla="*/ 204 w 675"/>
                <a:gd name="T3" fmla="*/ 679 h 1008"/>
                <a:gd name="T4" fmla="*/ 24 w 675"/>
                <a:gd name="T5" fmla="*/ 918 h 1008"/>
                <a:gd name="T6" fmla="*/ 21 w 675"/>
                <a:gd name="T7" fmla="*/ 956 h 1008"/>
                <a:gd name="T8" fmla="*/ 47 w 675"/>
                <a:gd name="T9" fmla="*/ 986 h 1008"/>
                <a:gd name="T10" fmla="*/ 80 w 675"/>
                <a:gd name="T11" fmla="*/ 990 h 1008"/>
                <a:gd name="T12" fmla="*/ 115 w 675"/>
                <a:gd name="T13" fmla="*/ 963 h 1008"/>
                <a:gd name="T14" fmla="*/ 261 w 675"/>
                <a:gd name="T15" fmla="*/ 770 h 1008"/>
                <a:gd name="T16" fmla="*/ 268 w 675"/>
                <a:gd name="T17" fmla="*/ 767 h 1008"/>
                <a:gd name="T18" fmla="*/ 434 w 675"/>
                <a:gd name="T19" fmla="*/ 738 h 1008"/>
                <a:gd name="T20" fmla="*/ 593 w 675"/>
                <a:gd name="T21" fmla="*/ 562 h 1008"/>
                <a:gd name="T22" fmla="*/ 581 w 675"/>
                <a:gd name="T23" fmla="*/ 324 h 1008"/>
                <a:gd name="T24" fmla="*/ 553 w 675"/>
                <a:gd name="T25" fmla="*/ 275 h 1008"/>
                <a:gd name="T26" fmla="*/ 553 w 675"/>
                <a:gd name="T27" fmla="*/ 266 h 1008"/>
                <a:gd name="T28" fmla="*/ 643 w 675"/>
                <a:gd name="T29" fmla="*/ 90 h 1008"/>
                <a:gd name="T30" fmla="*/ 621 w 675"/>
                <a:gd name="T31" fmla="*/ 22 h 1008"/>
                <a:gd name="T32" fmla="*/ 598 w 675"/>
                <a:gd name="T33" fmla="*/ 16 h 1008"/>
                <a:gd name="T34" fmla="*/ 553 w 675"/>
                <a:gd name="T35" fmla="*/ 44 h 1008"/>
                <a:gd name="T36" fmla="*/ 444 w 675"/>
                <a:gd name="T37" fmla="*/ 256 h 1008"/>
                <a:gd name="T38" fmla="*/ 455 w 675"/>
                <a:gd name="T39" fmla="*/ 316 h 1008"/>
                <a:gd name="T40" fmla="*/ 489 w 675"/>
                <a:gd name="T41" fmla="*/ 368 h 1008"/>
                <a:gd name="T42" fmla="*/ 498 w 675"/>
                <a:gd name="T43" fmla="*/ 528 h 1008"/>
                <a:gd name="T44" fmla="*/ 390 w 675"/>
                <a:gd name="T45" fmla="*/ 647 h 1008"/>
                <a:gd name="T46" fmla="*/ 254 w 675"/>
                <a:gd name="T47" fmla="*/ 662 h 1008"/>
                <a:gd name="T48" fmla="*/ 243 w 675"/>
                <a:gd name="T49" fmla="*/ 661 h 1008"/>
                <a:gd name="T50" fmla="*/ 69 w 675"/>
                <a:gd name="T51" fmla="*/ 1008 h 1008"/>
                <a:gd name="T52" fmla="*/ 39 w 675"/>
                <a:gd name="T53" fmla="*/ 1001 h 1008"/>
                <a:gd name="T54" fmla="*/ 5 w 675"/>
                <a:gd name="T55" fmla="*/ 962 h 1008"/>
                <a:gd name="T56" fmla="*/ 9 w 675"/>
                <a:gd name="T57" fmla="*/ 910 h 1008"/>
                <a:gd name="T58" fmla="*/ 190 w 675"/>
                <a:gd name="T59" fmla="*/ 669 h 1008"/>
                <a:gd name="T60" fmla="*/ 258 w 675"/>
                <a:gd name="T61" fmla="*/ 646 h 1008"/>
                <a:gd name="T62" fmla="*/ 383 w 675"/>
                <a:gd name="T63" fmla="*/ 632 h 1008"/>
                <a:gd name="T64" fmla="*/ 482 w 675"/>
                <a:gd name="T65" fmla="*/ 522 h 1008"/>
                <a:gd name="T66" fmla="*/ 474 w 675"/>
                <a:gd name="T67" fmla="*/ 375 h 1008"/>
                <a:gd name="T68" fmla="*/ 443 w 675"/>
                <a:gd name="T69" fmla="*/ 329 h 1008"/>
                <a:gd name="T70" fmla="*/ 429 w 675"/>
                <a:gd name="T71" fmla="*/ 248 h 1008"/>
                <a:gd name="T72" fmla="*/ 538 w 675"/>
                <a:gd name="T73" fmla="*/ 36 h 1008"/>
                <a:gd name="T74" fmla="*/ 598 w 675"/>
                <a:gd name="T75" fmla="*/ 0 h 1008"/>
                <a:gd name="T76" fmla="*/ 629 w 675"/>
                <a:gd name="T77" fmla="*/ 7 h 1008"/>
                <a:gd name="T78" fmla="*/ 658 w 675"/>
                <a:gd name="T79" fmla="*/ 98 h 1008"/>
                <a:gd name="T80" fmla="*/ 570 w 675"/>
                <a:gd name="T81" fmla="*/ 269 h 1008"/>
                <a:gd name="T82" fmla="*/ 596 w 675"/>
                <a:gd name="T83" fmla="*/ 317 h 1008"/>
                <a:gd name="T84" fmla="*/ 609 w 675"/>
                <a:gd name="T85" fmla="*/ 567 h 1008"/>
                <a:gd name="T86" fmla="*/ 441 w 675"/>
                <a:gd name="T87" fmla="*/ 753 h 1008"/>
                <a:gd name="T88" fmla="*/ 271 w 675"/>
                <a:gd name="T89" fmla="*/ 784 h 1008"/>
                <a:gd name="T90" fmla="*/ 130 w 675"/>
                <a:gd name="T91" fmla="*/ 970 h 1008"/>
                <a:gd name="T92" fmla="*/ 84 w 675"/>
                <a:gd name="T93" fmla="*/ 1006 h 1008"/>
                <a:gd name="T94" fmla="*/ 69 w 675"/>
                <a:gd name="T95"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5" h="1008">
                  <a:moveTo>
                    <a:pt x="243" y="661"/>
                  </a:moveTo>
                  <a:cubicBezTo>
                    <a:pt x="227" y="661"/>
                    <a:pt x="213" y="668"/>
                    <a:pt x="204" y="679"/>
                  </a:cubicBezTo>
                  <a:cubicBezTo>
                    <a:pt x="166" y="726"/>
                    <a:pt x="43" y="879"/>
                    <a:pt x="24" y="918"/>
                  </a:cubicBezTo>
                  <a:cubicBezTo>
                    <a:pt x="18" y="930"/>
                    <a:pt x="17" y="944"/>
                    <a:pt x="21" y="956"/>
                  </a:cubicBezTo>
                  <a:cubicBezTo>
                    <a:pt x="25" y="969"/>
                    <a:pt x="35" y="980"/>
                    <a:pt x="47" y="986"/>
                  </a:cubicBezTo>
                  <a:cubicBezTo>
                    <a:pt x="57" y="991"/>
                    <a:pt x="69" y="992"/>
                    <a:pt x="80" y="990"/>
                  </a:cubicBezTo>
                  <a:cubicBezTo>
                    <a:pt x="95" y="987"/>
                    <a:pt x="108" y="977"/>
                    <a:pt x="115" y="963"/>
                  </a:cubicBezTo>
                  <a:cubicBezTo>
                    <a:pt x="125" y="943"/>
                    <a:pt x="198" y="849"/>
                    <a:pt x="261" y="770"/>
                  </a:cubicBezTo>
                  <a:cubicBezTo>
                    <a:pt x="263" y="768"/>
                    <a:pt x="265" y="767"/>
                    <a:pt x="268" y="767"/>
                  </a:cubicBezTo>
                  <a:cubicBezTo>
                    <a:pt x="325" y="773"/>
                    <a:pt x="382" y="763"/>
                    <a:pt x="434" y="738"/>
                  </a:cubicBezTo>
                  <a:cubicBezTo>
                    <a:pt x="509" y="703"/>
                    <a:pt x="565" y="640"/>
                    <a:pt x="593" y="562"/>
                  </a:cubicBezTo>
                  <a:cubicBezTo>
                    <a:pt x="621" y="484"/>
                    <a:pt x="617" y="399"/>
                    <a:pt x="581" y="324"/>
                  </a:cubicBezTo>
                  <a:cubicBezTo>
                    <a:pt x="572" y="306"/>
                    <a:pt x="564" y="290"/>
                    <a:pt x="553" y="275"/>
                  </a:cubicBezTo>
                  <a:cubicBezTo>
                    <a:pt x="551" y="272"/>
                    <a:pt x="551" y="269"/>
                    <a:pt x="553" y="266"/>
                  </a:cubicBezTo>
                  <a:lnTo>
                    <a:pt x="643" y="90"/>
                  </a:lnTo>
                  <a:cubicBezTo>
                    <a:pt x="656" y="65"/>
                    <a:pt x="646" y="35"/>
                    <a:pt x="621" y="22"/>
                  </a:cubicBezTo>
                  <a:cubicBezTo>
                    <a:pt x="614" y="18"/>
                    <a:pt x="606" y="16"/>
                    <a:pt x="598" y="16"/>
                  </a:cubicBezTo>
                  <a:cubicBezTo>
                    <a:pt x="579" y="16"/>
                    <a:pt x="561" y="27"/>
                    <a:pt x="553" y="44"/>
                  </a:cubicBezTo>
                  <a:lnTo>
                    <a:pt x="444" y="256"/>
                  </a:lnTo>
                  <a:cubicBezTo>
                    <a:pt x="433" y="276"/>
                    <a:pt x="438" y="301"/>
                    <a:pt x="455" y="316"/>
                  </a:cubicBezTo>
                  <a:cubicBezTo>
                    <a:pt x="471" y="331"/>
                    <a:pt x="475" y="339"/>
                    <a:pt x="489" y="368"/>
                  </a:cubicBezTo>
                  <a:cubicBezTo>
                    <a:pt x="513" y="418"/>
                    <a:pt x="516" y="475"/>
                    <a:pt x="498" y="528"/>
                  </a:cubicBezTo>
                  <a:cubicBezTo>
                    <a:pt x="479" y="581"/>
                    <a:pt x="441" y="623"/>
                    <a:pt x="390" y="647"/>
                  </a:cubicBezTo>
                  <a:cubicBezTo>
                    <a:pt x="348" y="667"/>
                    <a:pt x="300" y="673"/>
                    <a:pt x="254" y="662"/>
                  </a:cubicBezTo>
                  <a:cubicBezTo>
                    <a:pt x="250" y="661"/>
                    <a:pt x="247" y="661"/>
                    <a:pt x="243" y="661"/>
                  </a:cubicBezTo>
                  <a:close/>
                  <a:moveTo>
                    <a:pt x="69" y="1008"/>
                  </a:moveTo>
                  <a:cubicBezTo>
                    <a:pt x="59" y="1008"/>
                    <a:pt x="49" y="1005"/>
                    <a:pt x="39" y="1001"/>
                  </a:cubicBezTo>
                  <a:cubicBezTo>
                    <a:pt x="23" y="993"/>
                    <a:pt x="11" y="979"/>
                    <a:pt x="5" y="962"/>
                  </a:cubicBezTo>
                  <a:cubicBezTo>
                    <a:pt x="0" y="945"/>
                    <a:pt x="1" y="927"/>
                    <a:pt x="9" y="910"/>
                  </a:cubicBezTo>
                  <a:cubicBezTo>
                    <a:pt x="28" y="872"/>
                    <a:pt x="142" y="729"/>
                    <a:pt x="190" y="669"/>
                  </a:cubicBezTo>
                  <a:cubicBezTo>
                    <a:pt x="207" y="649"/>
                    <a:pt x="233" y="640"/>
                    <a:pt x="258" y="646"/>
                  </a:cubicBezTo>
                  <a:cubicBezTo>
                    <a:pt x="300" y="655"/>
                    <a:pt x="344" y="651"/>
                    <a:pt x="383" y="632"/>
                  </a:cubicBezTo>
                  <a:cubicBezTo>
                    <a:pt x="429" y="610"/>
                    <a:pt x="465" y="571"/>
                    <a:pt x="482" y="522"/>
                  </a:cubicBezTo>
                  <a:cubicBezTo>
                    <a:pt x="499" y="474"/>
                    <a:pt x="496" y="422"/>
                    <a:pt x="474" y="375"/>
                  </a:cubicBezTo>
                  <a:cubicBezTo>
                    <a:pt x="461" y="348"/>
                    <a:pt x="458" y="342"/>
                    <a:pt x="443" y="329"/>
                  </a:cubicBezTo>
                  <a:cubicBezTo>
                    <a:pt x="421" y="308"/>
                    <a:pt x="415" y="275"/>
                    <a:pt x="429" y="248"/>
                  </a:cubicBezTo>
                  <a:lnTo>
                    <a:pt x="538" y="36"/>
                  </a:lnTo>
                  <a:cubicBezTo>
                    <a:pt x="550" y="14"/>
                    <a:pt x="572" y="0"/>
                    <a:pt x="598" y="0"/>
                  </a:cubicBezTo>
                  <a:cubicBezTo>
                    <a:pt x="609" y="0"/>
                    <a:pt x="619" y="2"/>
                    <a:pt x="629" y="7"/>
                  </a:cubicBezTo>
                  <a:cubicBezTo>
                    <a:pt x="662" y="24"/>
                    <a:pt x="675" y="65"/>
                    <a:pt x="658" y="98"/>
                  </a:cubicBezTo>
                  <a:lnTo>
                    <a:pt x="570" y="269"/>
                  </a:lnTo>
                  <a:cubicBezTo>
                    <a:pt x="580" y="284"/>
                    <a:pt x="587" y="299"/>
                    <a:pt x="596" y="317"/>
                  </a:cubicBezTo>
                  <a:cubicBezTo>
                    <a:pt x="634" y="396"/>
                    <a:pt x="638" y="485"/>
                    <a:pt x="609" y="567"/>
                  </a:cubicBezTo>
                  <a:cubicBezTo>
                    <a:pt x="579" y="650"/>
                    <a:pt x="520" y="716"/>
                    <a:pt x="441" y="753"/>
                  </a:cubicBezTo>
                  <a:cubicBezTo>
                    <a:pt x="387" y="779"/>
                    <a:pt x="330" y="790"/>
                    <a:pt x="271" y="784"/>
                  </a:cubicBezTo>
                  <a:cubicBezTo>
                    <a:pt x="197" y="876"/>
                    <a:pt x="138" y="954"/>
                    <a:pt x="130" y="970"/>
                  </a:cubicBezTo>
                  <a:cubicBezTo>
                    <a:pt x="121" y="989"/>
                    <a:pt x="104" y="1002"/>
                    <a:pt x="84" y="1006"/>
                  </a:cubicBezTo>
                  <a:cubicBezTo>
                    <a:pt x="79" y="1007"/>
                    <a:pt x="74" y="1008"/>
                    <a:pt x="69" y="10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1713">
              <a:extLst>
                <a:ext uri="{FF2B5EF4-FFF2-40B4-BE49-F238E27FC236}">
                  <a16:creationId xmlns:a16="http://schemas.microsoft.com/office/drawing/2014/main" xmlns="" id="{114A4873-2F3D-4CFA-BA3B-A5479416EFE7}"/>
                </a:ext>
              </a:extLst>
            </p:cNvPr>
            <p:cNvSpPr>
              <a:spLocks/>
            </p:cNvSpPr>
            <p:nvPr/>
          </p:nvSpPr>
          <p:spPr bwMode="auto">
            <a:xfrm>
              <a:off x="5870576" y="3859213"/>
              <a:ext cx="46038" cy="112713"/>
            </a:xfrm>
            <a:custGeom>
              <a:avLst/>
              <a:gdLst>
                <a:gd name="T0" fmla="*/ 219 w 515"/>
                <a:gd name="T1" fmla="*/ 1210 h 1241"/>
                <a:gd name="T2" fmla="*/ 217 w 515"/>
                <a:gd name="T3" fmla="*/ 1211 h 1241"/>
                <a:gd name="T4" fmla="*/ 74 w 515"/>
                <a:gd name="T5" fmla="*/ 1236 h 1241"/>
                <a:gd name="T6" fmla="*/ 6 w 515"/>
                <a:gd name="T7" fmla="*/ 1188 h 1241"/>
                <a:gd name="T8" fmla="*/ 54 w 515"/>
                <a:gd name="T9" fmla="*/ 1119 h 1241"/>
                <a:gd name="T10" fmla="*/ 171 w 515"/>
                <a:gd name="T11" fmla="*/ 1099 h 1241"/>
                <a:gd name="T12" fmla="*/ 370 w 515"/>
                <a:gd name="T13" fmla="*/ 796 h 1241"/>
                <a:gd name="T14" fmla="*/ 396 w 515"/>
                <a:gd name="T15" fmla="*/ 58 h 1241"/>
                <a:gd name="T16" fmla="*/ 458 w 515"/>
                <a:gd name="T17" fmla="*/ 1 h 1241"/>
                <a:gd name="T18" fmla="*/ 514 w 515"/>
                <a:gd name="T19" fmla="*/ 63 h 1241"/>
                <a:gd name="T20" fmla="*/ 487 w 515"/>
                <a:gd name="T21" fmla="*/ 817 h 1241"/>
                <a:gd name="T22" fmla="*/ 478 w 515"/>
                <a:gd name="T23" fmla="*/ 847 h 1241"/>
                <a:gd name="T24" fmla="*/ 256 w 515"/>
                <a:gd name="T25" fmla="*/ 1185 h 1241"/>
                <a:gd name="T26" fmla="*/ 219 w 515"/>
                <a:gd name="T27" fmla="*/ 1210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5" h="1241">
                  <a:moveTo>
                    <a:pt x="219" y="1210"/>
                  </a:moveTo>
                  <a:lnTo>
                    <a:pt x="217" y="1211"/>
                  </a:lnTo>
                  <a:lnTo>
                    <a:pt x="74" y="1236"/>
                  </a:lnTo>
                  <a:cubicBezTo>
                    <a:pt x="42" y="1241"/>
                    <a:pt x="11" y="1220"/>
                    <a:pt x="6" y="1188"/>
                  </a:cubicBezTo>
                  <a:cubicBezTo>
                    <a:pt x="0" y="1156"/>
                    <a:pt x="22" y="1125"/>
                    <a:pt x="54" y="1119"/>
                  </a:cubicBezTo>
                  <a:lnTo>
                    <a:pt x="171" y="1099"/>
                  </a:lnTo>
                  <a:lnTo>
                    <a:pt x="370" y="796"/>
                  </a:lnTo>
                  <a:lnTo>
                    <a:pt x="396" y="58"/>
                  </a:lnTo>
                  <a:cubicBezTo>
                    <a:pt x="398" y="26"/>
                    <a:pt x="425" y="0"/>
                    <a:pt x="458" y="1"/>
                  </a:cubicBezTo>
                  <a:cubicBezTo>
                    <a:pt x="490" y="3"/>
                    <a:pt x="515" y="30"/>
                    <a:pt x="514" y="63"/>
                  </a:cubicBezTo>
                  <a:lnTo>
                    <a:pt x="487" y="817"/>
                  </a:lnTo>
                  <a:cubicBezTo>
                    <a:pt x="487" y="828"/>
                    <a:pt x="484" y="838"/>
                    <a:pt x="478" y="847"/>
                  </a:cubicBezTo>
                  <a:lnTo>
                    <a:pt x="256" y="1185"/>
                  </a:lnTo>
                  <a:cubicBezTo>
                    <a:pt x="247" y="1198"/>
                    <a:pt x="234" y="1207"/>
                    <a:pt x="219" y="12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1714">
              <a:extLst>
                <a:ext uri="{FF2B5EF4-FFF2-40B4-BE49-F238E27FC236}">
                  <a16:creationId xmlns:a16="http://schemas.microsoft.com/office/drawing/2014/main" xmlns="" id="{42035BDB-EF54-4F6A-8FDE-8E131BC3A2AD}"/>
                </a:ext>
              </a:extLst>
            </p:cNvPr>
            <p:cNvSpPr>
              <a:spLocks noEditPoints="1"/>
            </p:cNvSpPr>
            <p:nvPr/>
          </p:nvSpPr>
          <p:spPr bwMode="auto">
            <a:xfrm>
              <a:off x="5870576" y="3859213"/>
              <a:ext cx="47625" cy="112713"/>
            </a:xfrm>
            <a:custGeom>
              <a:avLst/>
              <a:gdLst>
                <a:gd name="T0" fmla="*/ 461 w 529"/>
                <a:gd name="T1" fmla="*/ 17 h 1252"/>
                <a:gd name="T2" fmla="*/ 411 w 529"/>
                <a:gd name="T3" fmla="*/ 66 h 1252"/>
                <a:gd name="T4" fmla="*/ 384 w 529"/>
                <a:gd name="T5" fmla="*/ 803 h 1252"/>
                <a:gd name="T6" fmla="*/ 383 w 529"/>
                <a:gd name="T7" fmla="*/ 808 h 1252"/>
                <a:gd name="T8" fmla="*/ 184 w 529"/>
                <a:gd name="T9" fmla="*/ 1110 h 1252"/>
                <a:gd name="T10" fmla="*/ 179 w 529"/>
                <a:gd name="T11" fmla="*/ 1114 h 1252"/>
                <a:gd name="T12" fmla="*/ 61 w 529"/>
                <a:gd name="T13" fmla="*/ 1134 h 1252"/>
                <a:gd name="T14" fmla="*/ 28 w 529"/>
                <a:gd name="T15" fmla="*/ 1155 h 1252"/>
                <a:gd name="T16" fmla="*/ 20 w 529"/>
                <a:gd name="T17" fmla="*/ 1193 h 1252"/>
                <a:gd name="T18" fmla="*/ 79 w 529"/>
                <a:gd name="T19" fmla="*/ 1234 h 1252"/>
                <a:gd name="T20" fmla="*/ 223 w 529"/>
                <a:gd name="T21" fmla="*/ 1209 h 1252"/>
                <a:gd name="T22" fmla="*/ 255 w 529"/>
                <a:gd name="T23" fmla="*/ 1188 h 1252"/>
                <a:gd name="T24" fmla="*/ 477 w 529"/>
                <a:gd name="T25" fmla="*/ 850 h 1252"/>
                <a:gd name="T26" fmla="*/ 485 w 529"/>
                <a:gd name="T27" fmla="*/ 823 h 1252"/>
                <a:gd name="T28" fmla="*/ 512 w 529"/>
                <a:gd name="T29" fmla="*/ 69 h 1252"/>
                <a:gd name="T30" fmla="*/ 499 w 529"/>
                <a:gd name="T31" fmla="*/ 33 h 1252"/>
                <a:gd name="T32" fmla="*/ 463 w 529"/>
                <a:gd name="T33" fmla="*/ 17 h 1252"/>
                <a:gd name="T34" fmla="*/ 461 w 529"/>
                <a:gd name="T35" fmla="*/ 17 h 1252"/>
                <a:gd name="T36" fmla="*/ 70 w 529"/>
                <a:gd name="T37" fmla="*/ 1252 h 1252"/>
                <a:gd name="T38" fmla="*/ 3 w 529"/>
                <a:gd name="T39" fmla="*/ 1196 h 1252"/>
                <a:gd name="T40" fmla="*/ 15 w 529"/>
                <a:gd name="T41" fmla="*/ 1145 h 1252"/>
                <a:gd name="T42" fmla="*/ 58 w 529"/>
                <a:gd name="T43" fmla="*/ 1118 h 1252"/>
                <a:gd name="T44" fmla="*/ 172 w 529"/>
                <a:gd name="T45" fmla="*/ 1098 h 1252"/>
                <a:gd name="T46" fmla="*/ 368 w 529"/>
                <a:gd name="T47" fmla="*/ 800 h 1252"/>
                <a:gd name="T48" fmla="*/ 394 w 529"/>
                <a:gd name="T49" fmla="*/ 65 h 1252"/>
                <a:gd name="T50" fmla="*/ 461 w 529"/>
                <a:gd name="T51" fmla="*/ 0 h 1252"/>
                <a:gd name="T52" fmla="*/ 464 w 529"/>
                <a:gd name="T53" fmla="*/ 0 h 1252"/>
                <a:gd name="T54" fmla="*/ 511 w 529"/>
                <a:gd name="T55" fmla="*/ 21 h 1252"/>
                <a:gd name="T56" fmla="*/ 529 w 529"/>
                <a:gd name="T57" fmla="*/ 70 h 1252"/>
                <a:gd name="T58" fmla="*/ 502 w 529"/>
                <a:gd name="T59" fmla="*/ 824 h 1252"/>
                <a:gd name="T60" fmla="*/ 491 w 529"/>
                <a:gd name="T61" fmla="*/ 859 h 1252"/>
                <a:gd name="T62" fmla="*/ 269 w 529"/>
                <a:gd name="T63" fmla="*/ 1197 h 1252"/>
                <a:gd name="T64" fmla="*/ 227 w 529"/>
                <a:gd name="T65" fmla="*/ 1225 h 1252"/>
                <a:gd name="T66" fmla="*/ 225 w 529"/>
                <a:gd name="T67" fmla="*/ 1226 h 1252"/>
                <a:gd name="T68" fmla="*/ 81 w 529"/>
                <a:gd name="T69" fmla="*/ 1251 h 1252"/>
                <a:gd name="T70" fmla="*/ 70 w 529"/>
                <a:gd name="T71"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9" h="1252">
                  <a:moveTo>
                    <a:pt x="461" y="17"/>
                  </a:moveTo>
                  <a:cubicBezTo>
                    <a:pt x="434" y="17"/>
                    <a:pt x="412" y="38"/>
                    <a:pt x="411" y="66"/>
                  </a:cubicBezTo>
                  <a:lnTo>
                    <a:pt x="384" y="803"/>
                  </a:lnTo>
                  <a:cubicBezTo>
                    <a:pt x="384" y="805"/>
                    <a:pt x="384" y="806"/>
                    <a:pt x="383" y="808"/>
                  </a:cubicBezTo>
                  <a:lnTo>
                    <a:pt x="184" y="1110"/>
                  </a:lnTo>
                  <a:cubicBezTo>
                    <a:pt x="183" y="1112"/>
                    <a:pt x="181" y="1114"/>
                    <a:pt x="179" y="1114"/>
                  </a:cubicBezTo>
                  <a:lnTo>
                    <a:pt x="61" y="1134"/>
                  </a:lnTo>
                  <a:cubicBezTo>
                    <a:pt x="48" y="1137"/>
                    <a:pt x="36" y="1144"/>
                    <a:pt x="28" y="1155"/>
                  </a:cubicBezTo>
                  <a:cubicBezTo>
                    <a:pt x="21" y="1166"/>
                    <a:pt x="17" y="1180"/>
                    <a:pt x="20" y="1193"/>
                  </a:cubicBezTo>
                  <a:cubicBezTo>
                    <a:pt x="25" y="1220"/>
                    <a:pt x="50" y="1239"/>
                    <a:pt x="79" y="1234"/>
                  </a:cubicBezTo>
                  <a:lnTo>
                    <a:pt x="223" y="1209"/>
                  </a:lnTo>
                  <a:cubicBezTo>
                    <a:pt x="236" y="1206"/>
                    <a:pt x="247" y="1198"/>
                    <a:pt x="255" y="1188"/>
                  </a:cubicBezTo>
                  <a:lnTo>
                    <a:pt x="477" y="850"/>
                  </a:lnTo>
                  <a:cubicBezTo>
                    <a:pt x="482" y="842"/>
                    <a:pt x="485" y="833"/>
                    <a:pt x="485" y="823"/>
                  </a:cubicBezTo>
                  <a:lnTo>
                    <a:pt x="512" y="69"/>
                  </a:lnTo>
                  <a:cubicBezTo>
                    <a:pt x="512" y="56"/>
                    <a:pt x="508" y="43"/>
                    <a:pt x="499" y="33"/>
                  </a:cubicBezTo>
                  <a:cubicBezTo>
                    <a:pt x="489" y="23"/>
                    <a:pt x="477" y="17"/>
                    <a:pt x="463" y="17"/>
                  </a:cubicBezTo>
                  <a:lnTo>
                    <a:pt x="461" y="17"/>
                  </a:lnTo>
                  <a:close/>
                  <a:moveTo>
                    <a:pt x="70" y="1252"/>
                  </a:moveTo>
                  <a:cubicBezTo>
                    <a:pt x="37" y="1252"/>
                    <a:pt x="9" y="1228"/>
                    <a:pt x="3" y="1196"/>
                  </a:cubicBezTo>
                  <a:cubicBezTo>
                    <a:pt x="0" y="1178"/>
                    <a:pt x="4" y="1160"/>
                    <a:pt x="15" y="1145"/>
                  </a:cubicBezTo>
                  <a:cubicBezTo>
                    <a:pt x="25" y="1131"/>
                    <a:pt x="41" y="1121"/>
                    <a:pt x="58" y="1118"/>
                  </a:cubicBezTo>
                  <a:lnTo>
                    <a:pt x="172" y="1098"/>
                  </a:lnTo>
                  <a:lnTo>
                    <a:pt x="368" y="800"/>
                  </a:lnTo>
                  <a:lnTo>
                    <a:pt x="394" y="65"/>
                  </a:lnTo>
                  <a:cubicBezTo>
                    <a:pt x="395" y="29"/>
                    <a:pt x="425" y="0"/>
                    <a:pt x="461" y="0"/>
                  </a:cubicBezTo>
                  <a:lnTo>
                    <a:pt x="464" y="0"/>
                  </a:lnTo>
                  <a:cubicBezTo>
                    <a:pt x="482" y="1"/>
                    <a:pt x="498" y="8"/>
                    <a:pt x="511" y="21"/>
                  </a:cubicBezTo>
                  <a:cubicBezTo>
                    <a:pt x="523" y="35"/>
                    <a:pt x="529" y="52"/>
                    <a:pt x="529" y="70"/>
                  </a:cubicBezTo>
                  <a:lnTo>
                    <a:pt x="502" y="824"/>
                  </a:lnTo>
                  <a:cubicBezTo>
                    <a:pt x="501" y="836"/>
                    <a:pt x="498" y="849"/>
                    <a:pt x="491" y="859"/>
                  </a:cubicBezTo>
                  <a:lnTo>
                    <a:pt x="269" y="1197"/>
                  </a:lnTo>
                  <a:cubicBezTo>
                    <a:pt x="259" y="1211"/>
                    <a:pt x="244" y="1222"/>
                    <a:pt x="227" y="1225"/>
                  </a:cubicBezTo>
                  <a:lnTo>
                    <a:pt x="225" y="1226"/>
                  </a:lnTo>
                  <a:lnTo>
                    <a:pt x="81" y="1251"/>
                  </a:lnTo>
                  <a:cubicBezTo>
                    <a:pt x="78" y="1251"/>
                    <a:pt x="73" y="1252"/>
                    <a:pt x="70" y="1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715">
              <a:extLst>
                <a:ext uri="{FF2B5EF4-FFF2-40B4-BE49-F238E27FC236}">
                  <a16:creationId xmlns:a16="http://schemas.microsoft.com/office/drawing/2014/main" xmlns="" id="{3883C191-4EBD-4F59-A91A-43EF13DC0505}"/>
                </a:ext>
              </a:extLst>
            </p:cNvPr>
            <p:cNvSpPr>
              <a:spLocks/>
            </p:cNvSpPr>
            <p:nvPr/>
          </p:nvSpPr>
          <p:spPr bwMode="auto">
            <a:xfrm>
              <a:off x="5808664" y="3929063"/>
              <a:ext cx="55563" cy="57150"/>
            </a:xfrm>
            <a:custGeom>
              <a:avLst/>
              <a:gdLst>
                <a:gd name="T0" fmla="*/ 369 w 622"/>
                <a:gd name="T1" fmla="*/ 614 h 621"/>
                <a:gd name="T2" fmla="*/ 341 w 622"/>
                <a:gd name="T3" fmla="*/ 619 h 621"/>
                <a:gd name="T4" fmla="*/ 300 w 622"/>
                <a:gd name="T5" fmla="*/ 621 h 621"/>
                <a:gd name="T6" fmla="*/ 242 w 622"/>
                <a:gd name="T7" fmla="*/ 562 h 621"/>
                <a:gd name="T8" fmla="*/ 301 w 622"/>
                <a:gd name="T9" fmla="*/ 503 h 621"/>
                <a:gd name="T10" fmla="*/ 326 w 622"/>
                <a:gd name="T11" fmla="*/ 502 h 621"/>
                <a:gd name="T12" fmla="*/ 485 w 622"/>
                <a:gd name="T13" fmla="*/ 297 h 621"/>
                <a:gd name="T14" fmla="*/ 280 w 622"/>
                <a:gd name="T15" fmla="*/ 138 h 621"/>
                <a:gd name="T16" fmla="*/ 120 w 622"/>
                <a:gd name="T17" fmla="*/ 322 h 621"/>
                <a:gd name="T18" fmla="*/ 61 w 622"/>
                <a:gd name="T19" fmla="*/ 382 h 621"/>
                <a:gd name="T20" fmla="*/ 2 w 622"/>
                <a:gd name="T21" fmla="*/ 323 h 621"/>
                <a:gd name="T22" fmla="*/ 265 w 622"/>
                <a:gd name="T23" fmla="*/ 21 h 621"/>
                <a:gd name="T24" fmla="*/ 602 w 622"/>
                <a:gd name="T25" fmla="*/ 282 h 621"/>
                <a:gd name="T26" fmla="*/ 369 w 622"/>
                <a:gd name="T27" fmla="*/ 614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2" h="621">
                  <a:moveTo>
                    <a:pt x="369" y="614"/>
                  </a:moveTo>
                  <a:cubicBezTo>
                    <a:pt x="360" y="616"/>
                    <a:pt x="351" y="618"/>
                    <a:pt x="341" y="619"/>
                  </a:cubicBezTo>
                  <a:cubicBezTo>
                    <a:pt x="327" y="620"/>
                    <a:pt x="314" y="621"/>
                    <a:pt x="300" y="621"/>
                  </a:cubicBezTo>
                  <a:cubicBezTo>
                    <a:pt x="268" y="621"/>
                    <a:pt x="242" y="594"/>
                    <a:pt x="242" y="562"/>
                  </a:cubicBezTo>
                  <a:cubicBezTo>
                    <a:pt x="242" y="529"/>
                    <a:pt x="269" y="503"/>
                    <a:pt x="301" y="503"/>
                  </a:cubicBezTo>
                  <a:cubicBezTo>
                    <a:pt x="309" y="503"/>
                    <a:pt x="318" y="503"/>
                    <a:pt x="326" y="502"/>
                  </a:cubicBezTo>
                  <a:cubicBezTo>
                    <a:pt x="426" y="489"/>
                    <a:pt x="497" y="397"/>
                    <a:pt x="485" y="297"/>
                  </a:cubicBezTo>
                  <a:cubicBezTo>
                    <a:pt x="472" y="197"/>
                    <a:pt x="380" y="125"/>
                    <a:pt x="280" y="138"/>
                  </a:cubicBezTo>
                  <a:cubicBezTo>
                    <a:pt x="187" y="150"/>
                    <a:pt x="119" y="229"/>
                    <a:pt x="120" y="322"/>
                  </a:cubicBezTo>
                  <a:cubicBezTo>
                    <a:pt x="120" y="354"/>
                    <a:pt x="94" y="381"/>
                    <a:pt x="61" y="382"/>
                  </a:cubicBezTo>
                  <a:cubicBezTo>
                    <a:pt x="29" y="382"/>
                    <a:pt x="2" y="356"/>
                    <a:pt x="2" y="323"/>
                  </a:cubicBezTo>
                  <a:cubicBezTo>
                    <a:pt x="0" y="170"/>
                    <a:pt x="113" y="40"/>
                    <a:pt x="265" y="21"/>
                  </a:cubicBezTo>
                  <a:cubicBezTo>
                    <a:pt x="430" y="0"/>
                    <a:pt x="581" y="117"/>
                    <a:pt x="602" y="282"/>
                  </a:cubicBezTo>
                  <a:cubicBezTo>
                    <a:pt x="622" y="437"/>
                    <a:pt x="519" y="580"/>
                    <a:pt x="369" y="6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1716">
              <a:extLst>
                <a:ext uri="{FF2B5EF4-FFF2-40B4-BE49-F238E27FC236}">
                  <a16:creationId xmlns:a16="http://schemas.microsoft.com/office/drawing/2014/main" xmlns="" id="{27518C0E-436C-4DE5-BED3-64203A0A0D71}"/>
                </a:ext>
              </a:extLst>
            </p:cNvPr>
            <p:cNvSpPr>
              <a:spLocks noEditPoints="1"/>
            </p:cNvSpPr>
            <p:nvPr/>
          </p:nvSpPr>
          <p:spPr bwMode="auto">
            <a:xfrm>
              <a:off x="5807076" y="3930651"/>
              <a:ext cx="58738" cy="55563"/>
            </a:xfrm>
            <a:custGeom>
              <a:avLst/>
              <a:gdLst>
                <a:gd name="T0" fmla="*/ 310 w 640"/>
                <a:gd name="T1" fmla="*/ 501 h 619"/>
                <a:gd name="T2" fmla="*/ 259 w 640"/>
                <a:gd name="T3" fmla="*/ 552 h 619"/>
                <a:gd name="T4" fmla="*/ 309 w 640"/>
                <a:gd name="T5" fmla="*/ 603 h 619"/>
                <a:gd name="T6" fmla="*/ 311 w 640"/>
                <a:gd name="T7" fmla="*/ 603 h 619"/>
                <a:gd name="T8" fmla="*/ 349 w 640"/>
                <a:gd name="T9" fmla="*/ 600 h 619"/>
                <a:gd name="T10" fmla="*/ 376 w 640"/>
                <a:gd name="T11" fmla="*/ 596 h 619"/>
                <a:gd name="T12" fmla="*/ 603 w 640"/>
                <a:gd name="T13" fmla="*/ 273 h 619"/>
                <a:gd name="T14" fmla="*/ 312 w 640"/>
                <a:gd name="T15" fmla="*/ 17 h 619"/>
                <a:gd name="T16" fmla="*/ 275 w 640"/>
                <a:gd name="T17" fmla="*/ 19 h 619"/>
                <a:gd name="T18" fmla="*/ 19 w 640"/>
                <a:gd name="T19" fmla="*/ 313 h 619"/>
                <a:gd name="T20" fmla="*/ 70 w 640"/>
                <a:gd name="T21" fmla="*/ 363 h 619"/>
                <a:gd name="T22" fmla="*/ 106 w 640"/>
                <a:gd name="T23" fmla="*/ 348 h 619"/>
                <a:gd name="T24" fmla="*/ 120 w 640"/>
                <a:gd name="T25" fmla="*/ 312 h 619"/>
                <a:gd name="T26" fmla="*/ 288 w 640"/>
                <a:gd name="T27" fmla="*/ 120 h 619"/>
                <a:gd name="T28" fmla="*/ 312 w 640"/>
                <a:gd name="T29" fmla="*/ 118 h 619"/>
                <a:gd name="T30" fmla="*/ 502 w 640"/>
                <a:gd name="T31" fmla="*/ 286 h 619"/>
                <a:gd name="T32" fmla="*/ 336 w 640"/>
                <a:gd name="T33" fmla="*/ 500 h 619"/>
                <a:gd name="T34" fmla="*/ 312 w 640"/>
                <a:gd name="T35" fmla="*/ 501 h 619"/>
                <a:gd name="T36" fmla="*/ 310 w 640"/>
                <a:gd name="T37" fmla="*/ 501 h 619"/>
                <a:gd name="T38" fmla="*/ 311 w 640"/>
                <a:gd name="T39" fmla="*/ 619 h 619"/>
                <a:gd name="T40" fmla="*/ 309 w 640"/>
                <a:gd name="T41" fmla="*/ 619 h 619"/>
                <a:gd name="T42" fmla="*/ 242 w 640"/>
                <a:gd name="T43" fmla="*/ 551 h 619"/>
                <a:gd name="T44" fmla="*/ 310 w 640"/>
                <a:gd name="T45" fmla="*/ 484 h 619"/>
                <a:gd name="T46" fmla="*/ 312 w 640"/>
                <a:gd name="T47" fmla="*/ 484 h 619"/>
                <a:gd name="T48" fmla="*/ 334 w 640"/>
                <a:gd name="T49" fmla="*/ 483 h 619"/>
                <a:gd name="T50" fmla="*/ 486 w 640"/>
                <a:gd name="T51" fmla="*/ 288 h 619"/>
                <a:gd name="T52" fmla="*/ 312 w 640"/>
                <a:gd name="T53" fmla="*/ 135 h 619"/>
                <a:gd name="T54" fmla="*/ 290 w 640"/>
                <a:gd name="T55" fmla="*/ 136 h 619"/>
                <a:gd name="T56" fmla="*/ 137 w 640"/>
                <a:gd name="T57" fmla="*/ 312 h 619"/>
                <a:gd name="T58" fmla="*/ 118 w 640"/>
                <a:gd name="T59" fmla="*/ 360 h 619"/>
                <a:gd name="T60" fmla="*/ 71 w 640"/>
                <a:gd name="T61" fmla="*/ 380 h 619"/>
                <a:gd name="T62" fmla="*/ 71 w 640"/>
                <a:gd name="T63" fmla="*/ 380 h 619"/>
                <a:gd name="T64" fmla="*/ 2 w 640"/>
                <a:gd name="T65" fmla="*/ 314 h 619"/>
                <a:gd name="T66" fmla="*/ 273 w 640"/>
                <a:gd name="T67" fmla="*/ 3 h 619"/>
                <a:gd name="T68" fmla="*/ 312 w 640"/>
                <a:gd name="T69" fmla="*/ 0 h 619"/>
                <a:gd name="T70" fmla="*/ 619 w 640"/>
                <a:gd name="T71" fmla="*/ 271 h 619"/>
                <a:gd name="T72" fmla="*/ 380 w 640"/>
                <a:gd name="T73" fmla="*/ 612 h 619"/>
                <a:gd name="T74" fmla="*/ 351 w 640"/>
                <a:gd name="T75" fmla="*/ 617 h 619"/>
                <a:gd name="T76" fmla="*/ 311 w 640"/>
                <a:gd name="T77"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0" h="619">
                  <a:moveTo>
                    <a:pt x="310" y="501"/>
                  </a:moveTo>
                  <a:cubicBezTo>
                    <a:pt x="282" y="501"/>
                    <a:pt x="259" y="524"/>
                    <a:pt x="259" y="552"/>
                  </a:cubicBezTo>
                  <a:cubicBezTo>
                    <a:pt x="259" y="579"/>
                    <a:pt x="281" y="603"/>
                    <a:pt x="309" y="603"/>
                  </a:cubicBezTo>
                  <a:lnTo>
                    <a:pt x="311" y="603"/>
                  </a:lnTo>
                  <a:cubicBezTo>
                    <a:pt x="324" y="603"/>
                    <a:pt x="337" y="602"/>
                    <a:pt x="349" y="600"/>
                  </a:cubicBezTo>
                  <a:cubicBezTo>
                    <a:pt x="358" y="599"/>
                    <a:pt x="367" y="598"/>
                    <a:pt x="376" y="596"/>
                  </a:cubicBezTo>
                  <a:cubicBezTo>
                    <a:pt x="524" y="562"/>
                    <a:pt x="622" y="424"/>
                    <a:pt x="603" y="273"/>
                  </a:cubicBezTo>
                  <a:cubicBezTo>
                    <a:pt x="584" y="127"/>
                    <a:pt x="459" y="17"/>
                    <a:pt x="312" y="17"/>
                  </a:cubicBezTo>
                  <a:cubicBezTo>
                    <a:pt x="300" y="17"/>
                    <a:pt x="288" y="18"/>
                    <a:pt x="275" y="19"/>
                  </a:cubicBezTo>
                  <a:cubicBezTo>
                    <a:pt x="127" y="38"/>
                    <a:pt x="17" y="164"/>
                    <a:pt x="19" y="313"/>
                  </a:cubicBezTo>
                  <a:cubicBezTo>
                    <a:pt x="19" y="341"/>
                    <a:pt x="42" y="363"/>
                    <a:pt x="70" y="363"/>
                  </a:cubicBezTo>
                  <a:cubicBezTo>
                    <a:pt x="84" y="363"/>
                    <a:pt x="97" y="358"/>
                    <a:pt x="106" y="348"/>
                  </a:cubicBezTo>
                  <a:cubicBezTo>
                    <a:pt x="115" y="338"/>
                    <a:pt x="121" y="325"/>
                    <a:pt x="120" y="312"/>
                  </a:cubicBezTo>
                  <a:cubicBezTo>
                    <a:pt x="119" y="215"/>
                    <a:pt x="191" y="132"/>
                    <a:pt x="288" y="120"/>
                  </a:cubicBezTo>
                  <a:cubicBezTo>
                    <a:pt x="296" y="119"/>
                    <a:pt x="304" y="118"/>
                    <a:pt x="312" y="118"/>
                  </a:cubicBezTo>
                  <a:cubicBezTo>
                    <a:pt x="408" y="118"/>
                    <a:pt x="490" y="190"/>
                    <a:pt x="502" y="286"/>
                  </a:cubicBezTo>
                  <a:cubicBezTo>
                    <a:pt x="515" y="390"/>
                    <a:pt x="441" y="486"/>
                    <a:pt x="336" y="500"/>
                  </a:cubicBezTo>
                  <a:cubicBezTo>
                    <a:pt x="328" y="501"/>
                    <a:pt x="320" y="501"/>
                    <a:pt x="312" y="501"/>
                  </a:cubicBezTo>
                  <a:lnTo>
                    <a:pt x="310" y="501"/>
                  </a:lnTo>
                  <a:close/>
                  <a:moveTo>
                    <a:pt x="311" y="619"/>
                  </a:moveTo>
                  <a:lnTo>
                    <a:pt x="309" y="619"/>
                  </a:lnTo>
                  <a:cubicBezTo>
                    <a:pt x="272" y="619"/>
                    <a:pt x="242" y="589"/>
                    <a:pt x="242" y="551"/>
                  </a:cubicBezTo>
                  <a:cubicBezTo>
                    <a:pt x="243" y="515"/>
                    <a:pt x="273" y="484"/>
                    <a:pt x="310" y="484"/>
                  </a:cubicBezTo>
                  <a:lnTo>
                    <a:pt x="312" y="484"/>
                  </a:lnTo>
                  <a:cubicBezTo>
                    <a:pt x="319" y="484"/>
                    <a:pt x="327" y="484"/>
                    <a:pt x="334" y="483"/>
                  </a:cubicBezTo>
                  <a:cubicBezTo>
                    <a:pt x="430" y="471"/>
                    <a:pt x="498" y="383"/>
                    <a:pt x="486" y="288"/>
                  </a:cubicBezTo>
                  <a:cubicBezTo>
                    <a:pt x="475" y="201"/>
                    <a:pt x="400" y="135"/>
                    <a:pt x="312" y="135"/>
                  </a:cubicBezTo>
                  <a:cubicBezTo>
                    <a:pt x="305" y="135"/>
                    <a:pt x="297" y="135"/>
                    <a:pt x="290" y="136"/>
                  </a:cubicBezTo>
                  <a:cubicBezTo>
                    <a:pt x="202" y="147"/>
                    <a:pt x="136" y="223"/>
                    <a:pt x="137" y="312"/>
                  </a:cubicBezTo>
                  <a:cubicBezTo>
                    <a:pt x="137" y="330"/>
                    <a:pt x="131" y="347"/>
                    <a:pt x="118" y="360"/>
                  </a:cubicBezTo>
                  <a:cubicBezTo>
                    <a:pt x="105" y="372"/>
                    <a:pt x="89" y="380"/>
                    <a:pt x="71" y="380"/>
                  </a:cubicBezTo>
                  <a:lnTo>
                    <a:pt x="71" y="380"/>
                  </a:lnTo>
                  <a:cubicBezTo>
                    <a:pt x="33" y="380"/>
                    <a:pt x="3" y="350"/>
                    <a:pt x="2" y="314"/>
                  </a:cubicBezTo>
                  <a:cubicBezTo>
                    <a:pt x="0" y="156"/>
                    <a:pt x="117" y="22"/>
                    <a:pt x="273" y="3"/>
                  </a:cubicBezTo>
                  <a:cubicBezTo>
                    <a:pt x="286" y="1"/>
                    <a:pt x="299" y="0"/>
                    <a:pt x="312" y="0"/>
                  </a:cubicBezTo>
                  <a:cubicBezTo>
                    <a:pt x="468" y="0"/>
                    <a:pt x="600" y="116"/>
                    <a:pt x="619" y="271"/>
                  </a:cubicBezTo>
                  <a:cubicBezTo>
                    <a:pt x="640" y="430"/>
                    <a:pt x="537" y="577"/>
                    <a:pt x="380" y="612"/>
                  </a:cubicBezTo>
                  <a:cubicBezTo>
                    <a:pt x="371" y="614"/>
                    <a:pt x="361" y="616"/>
                    <a:pt x="351" y="617"/>
                  </a:cubicBezTo>
                  <a:cubicBezTo>
                    <a:pt x="338" y="618"/>
                    <a:pt x="325" y="619"/>
                    <a:pt x="311" y="6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1717">
              <a:extLst>
                <a:ext uri="{FF2B5EF4-FFF2-40B4-BE49-F238E27FC236}">
                  <a16:creationId xmlns:a16="http://schemas.microsoft.com/office/drawing/2014/main" xmlns="" id="{1E8A130D-7FDC-43DA-AB35-99ACF1F27598}"/>
                </a:ext>
              </a:extLst>
            </p:cNvPr>
            <p:cNvSpPr>
              <a:spLocks/>
            </p:cNvSpPr>
            <p:nvPr/>
          </p:nvSpPr>
          <p:spPr bwMode="auto">
            <a:xfrm>
              <a:off x="5703889" y="3973513"/>
              <a:ext cx="141288" cy="131763"/>
            </a:xfrm>
            <a:custGeom>
              <a:avLst/>
              <a:gdLst>
                <a:gd name="T0" fmla="*/ 1543 w 1561"/>
                <a:gd name="T1" fmla="*/ 35 h 1451"/>
                <a:gd name="T2" fmla="*/ 1462 w 1561"/>
                <a:gd name="T3" fmla="*/ 17 h 1451"/>
                <a:gd name="T4" fmla="*/ 363 w 1561"/>
                <a:gd name="T5" fmla="*/ 717 h 1451"/>
                <a:gd name="T6" fmla="*/ 344 w 1561"/>
                <a:gd name="T7" fmla="*/ 736 h 1451"/>
                <a:gd name="T8" fmla="*/ 0 w 1561"/>
                <a:gd name="T9" fmla="*/ 1311 h 1451"/>
                <a:gd name="T10" fmla="*/ 54 w 1561"/>
                <a:gd name="T11" fmla="*/ 1451 h 1451"/>
                <a:gd name="T12" fmla="*/ 438 w 1561"/>
                <a:gd name="T13" fmla="*/ 809 h 1451"/>
                <a:gd name="T14" fmla="*/ 1525 w 1561"/>
                <a:gd name="T15" fmla="*/ 117 h 1451"/>
                <a:gd name="T16" fmla="*/ 1543 w 1561"/>
                <a:gd name="T17" fmla="*/ 35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1" h="1451">
                  <a:moveTo>
                    <a:pt x="1543" y="35"/>
                  </a:moveTo>
                  <a:cubicBezTo>
                    <a:pt x="1526" y="8"/>
                    <a:pt x="1489" y="0"/>
                    <a:pt x="1462" y="17"/>
                  </a:cubicBezTo>
                  <a:lnTo>
                    <a:pt x="363" y="717"/>
                  </a:lnTo>
                  <a:cubicBezTo>
                    <a:pt x="355" y="722"/>
                    <a:pt x="349" y="728"/>
                    <a:pt x="344" y="736"/>
                  </a:cubicBezTo>
                  <a:lnTo>
                    <a:pt x="0" y="1311"/>
                  </a:lnTo>
                  <a:cubicBezTo>
                    <a:pt x="29" y="1350"/>
                    <a:pt x="48" y="1399"/>
                    <a:pt x="54" y="1451"/>
                  </a:cubicBezTo>
                  <a:lnTo>
                    <a:pt x="438" y="809"/>
                  </a:lnTo>
                  <a:lnTo>
                    <a:pt x="1525" y="117"/>
                  </a:lnTo>
                  <a:cubicBezTo>
                    <a:pt x="1553" y="99"/>
                    <a:pt x="1561" y="63"/>
                    <a:pt x="1543"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1718">
              <a:extLst>
                <a:ext uri="{FF2B5EF4-FFF2-40B4-BE49-F238E27FC236}">
                  <a16:creationId xmlns:a16="http://schemas.microsoft.com/office/drawing/2014/main" xmlns="" id="{E2719E33-F963-4581-986D-29FD7E09342C}"/>
                </a:ext>
              </a:extLst>
            </p:cNvPr>
            <p:cNvSpPr>
              <a:spLocks noEditPoints="1"/>
            </p:cNvSpPr>
            <p:nvPr/>
          </p:nvSpPr>
          <p:spPr bwMode="auto">
            <a:xfrm>
              <a:off x="5703889" y="3973513"/>
              <a:ext cx="141288" cy="131763"/>
            </a:xfrm>
            <a:custGeom>
              <a:avLst/>
              <a:gdLst>
                <a:gd name="T0" fmla="*/ 19 w 1579"/>
                <a:gd name="T1" fmla="*/ 1310 h 1459"/>
                <a:gd name="T2" fmla="*/ 68 w 1579"/>
                <a:gd name="T3" fmla="*/ 1427 h 1459"/>
                <a:gd name="T4" fmla="*/ 440 w 1579"/>
                <a:gd name="T5" fmla="*/ 805 h 1459"/>
                <a:gd name="T6" fmla="*/ 443 w 1579"/>
                <a:gd name="T7" fmla="*/ 802 h 1459"/>
                <a:gd name="T8" fmla="*/ 1530 w 1579"/>
                <a:gd name="T9" fmla="*/ 110 h 1459"/>
                <a:gd name="T10" fmla="*/ 1545 w 1579"/>
                <a:gd name="T11" fmla="*/ 40 h 1459"/>
                <a:gd name="T12" fmla="*/ 1503 w 1579"/>
                <a:gd name="T13" fmla="*/ 16 h 1459"/>
                <a:gd name="T14" fmla="*/ 1475 w 1579"/>
                <a:gd name="T15" fmla="*/ 24 h 1459"/>
                <a:gd name="T16" fmla="*/ 377 w 1579"/>
                <a:gd name="T17" fmla="*/ 724 h 1459"/>
                <a:gd name="T18" fmla="*/ 360 w 1579"/>
                <a:gd name="T19" fmla="*/ 741 h 1459"/>
                <a:gd name="T20" fmla="*/ 19 w 1579"/>
                <a:gd name="T21" fmla="*/ 1310 h 1459"/>
                <a:gd name="T22" fmla="*/ 63 w 1579"/>
                <a:gd name="T23" fmla="*/ 1459 h 1459"/>
                <a:gd name="T24" fmla="*/ 61 w 1579"/>
                <a:gd name="T25" fmla="*/ 1459 h 1459"/>
                <a:gd name="T26" fmla="*/ 54 w 1579"/>
                <a:gd name="T27" fmla="*/ 1452 h 1459"/>
                <a:gd name="T28" fmla="*/ 2 w 1579"/>
                <a:gd name="T29" fmla="*/ 1316 h 1459"/>
                <a:gd name="T30" fmla="*/ 2 w 1579"/>
                <a:gd name="T31" fmla="*/ 1306 h 1459"/>
                <a:gd name="T32" fmla="*/ 346 w 1579"/>
                <a:gd name="T33" fmla="*/ 732 h 1459"/>
                <a:gd name="T34" fmla="*/ 368 w 1579"/>
                <a:gd name="T35" fmla="*/ 710 h 1459"/>
                <a:gd name="T36" fmla="*/ 1466 w 1579"/>
                <a:gd name="T37" fmla="*/ 10 h 1459"/>
                <a:gd name="T38" fmla="*/ 1503 w 1579"/>
                <a:gd name="T39" fmla="*/ 0 h 1459"/>
                <a:gd name="T40" fmla="*/ 1559 w 1579"/>
                <a:gd name="T41" fmla="*/ 31 h 1459"/>
                <a:gd name="T42" fmla="*/ 1539 w 1579"/>
                <a:gd name="T43" fmla="*/ 124 h 1459"/>
                <a:gd name="T44" fmla="*/ 453 w 1579"/>
                <a:gd name="T45" fmla="*/ 815 h 1459"/>
                <a:gd name="T46" fmla="*/ 70 w 1579"/>
                <a:gd name="T47" fmla="*/ 1455 h 1459"/>
                <a:gd name="T48" fmla="*/ 63 w 1579"/>
                <a:gd name="T49" fmla="*/ 1459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9" h="1459">
                  <a:moveTo>
                    <a:pt x="19" y="1310"/>
                  </a:moveTo>
                  <a:cubicBezTo>
                    <a:pt x="43" y="1344"/>
                    <a:pt x="60" y="1384"/>
                    <a:pt x="68" y="1427"/>
                  </a:cubicBezTo>
                  <a:lnTo>
                    <a:pt x="440" y="805"/>
                  </a:lnTo>
                  <a:lnTo>
                    <a:pt x="443" y="802"/>
                  </a:lnTo>
                  <a:lnTo>
                    <a:pt x="1530" y="110"/>
                  </a:lnTo>
                  <a:cubicBezTo>
                    <a:pt x="1553" y="95"/>
                    <a:pt x="1560" y="63"/>
                    <a:pt x="1545" y="40"/>
                  </a:cubicBezTo>
                  <a:cubicBezTo>
                    <a:pt x="1536" y="25"/>
                    <a:pt x="1520" y="16"/>
                    <a:pt x="1503" y="16"/>
                  </a:cubicBezTo>
                  <a:cubicBezTo>
                    <a:pt x="1493" y="16"/>
                    <a:pt x="1483" y="19"/>
                    <a:pt x="1475" y="24"/>
                  </a:cubicBezTo>
                  <a:lnTo>
                    <a:pt x="377" y="724"/>
                  </a:lnTo>
                  <a:cubicBezTo>
                    <a:pt x="370" y="728"/>
                    <a:pt x="364" y="734"/>
                    <a:pt x="360" y="741"/>
                  </a:cubicBezTo>
                  <a:lnTo>
                    <a:pt x="19" y="1310"/>
                  </a:lnTo>
                  <a:close/>
                  <a:moveTo>
                    <a:pt x="63" y="1459"/>
                  </a:moveTo>
                  <a:lnTo>
                    <a:pt x="61" y="1459"/>
                  </a:lnTo>
                  <a:cubicBezTo>
                    <a:pt x="57" y="1458"/>
                    <a:pt x="55" y="1456"/>
                    <a:pt x="54" y="1452"/>
                  </a:cubicBezTo>
                  <a:cubicBezTo>
                    <a:pt x="49" y="1401"/>
                    <a:pt x="31" y="1354"/>
                    <a:pt x="2" y="1316"/>
                  </a:cubicBezTo>
                  <a:cubicBezTo>
                    <a:pt x="0" y="1313"/>
                    <a:pt x="0" y="1309"/>
                    <a:pt x="2" y="1306"/>
                  </a:cubicBezTo>
                  <a:lnTo>
                    <a:pt x="346" y="732"/>
                  </a:lnTo>
                  <a:cubicBezTo>
                    <a:pt x="351" y="723"/>
                    <a:pt x="359" y="715"/>
                    <a:pt x="368" y="710"/>
                  </a:cubicBezTo>
                  <a:lnTo>
                    <a:pt x="1466" y="10"/>
                  </a:lnTo>
                  <a:cubicBezTo>
                    <a:pt x="1477" y="3"/>
                    <a:pt x="1490" y="0"/>
                    <a:pt x="1503" y="0"/>
                  </a:cubicBezTo>
                  <a:cubicBezTo>
                    <a:pt x="1526" y="0"/>
                    <a:pt x="1547" y="11"/>
                    <a:pt x="1559" y="31"/>
                  </a:cubicBezTo>
                  <a:cubicBezTo>
                    <a:pt x="1579" y="62"/>
                    <a:pt x="1570" y="104"/>
                    <a:pt x="1539" y="124"/>
                  </a:cubicBezTo>
                  <a:lnTo>
                    <a:pt x="453" y="815"/>
                  </a:lnTo>
                  <a:lnTo>
                    <a:pt x="70" y="1455"/>
                  </a:lnTo>
                  <a:cubicBezTo>
                    <a:pt x="68" y="1458"/>
                    <a:pt x="66" y="1459"/>
                    <a:pt x="63" y="14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1719">
              <a:extLst>
                <a:ext uri="{FF2B5EF4-FFF2-40B4-BE49-F238E27FC236}">
                  <a16:creationId xmlns:a16="http://schemas.microsoft.com/office/drawing/2014/main" xmlns="" id="{B41A69C1-86EA-4F90-974C-01AD91EC4383}"/>
                </a:ext>
              </a:extLst>
            </p:cNvPr>
            <p:cNvSpPr>
              <a:spLocks/>
            </p:cNvSpPr>
            <p:nvPr/>
          </p:nvSpPr>
          <p:spPr bwMode="auto">
            <a:xfrm>
              <a:off x="5686426" y="3981451"/>
              <a:ext cx="77788" cy="82550"/>
            </a:xfrm>
            <a:custGeom>
              <a:avLst/>
              <a:gdLst>
                <a:gd name="T0" fmla="*/ 844 w 860"/>
                <a:gd name="T1" fmla="*/ 39 h 914"/>
                <a:gd name="T2" fmla="*/ 764 w 860"/>
                <a:gd name="T3" fmla="*/ 16 h 914"/>
                <a:gd name="T4" fmla="*/ 422 w 860"/>
                <a:gd name="T5" fmla="*/ 209 h 914"/>
                <a:gd name="T6" fmla="*/ 0 w 860"/>
                <a:gd name="T7" fmla="*/ 787 h 914"/>
                <a:gd name="T8" fmla="*/ 61 w 860"/>
                <a:gd name="T9" fmla="*/ 914 h 914"/>
                <a:gd name="T10" fmla="*/ 96 w 860"/>
                <a:gd name="T11" fmla="*/ 857 h 914"/>
                <a:gd name="T12" fmla="*/ 484 w 860"/>
                <a:gd name="T13" fmla="*/ 310 h 914"/>
                <a:gd name="T14" fmla="*/ 821 w 860"/>
                <a:gd name="T15" fmla="*/ 119 h 914"/>
                <a:gd name="T16" fmla="*/ 844 w 860"/>
                <a:gd name="T17" fmla="*/ 39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914">
                  <a:moveTo>
                    <a:pt x="844" y="39"/>
                  </a:moveTo>
                  <a:cubicBezTo>
                    <a:pt x="829" y="11"/>
                    <a:pt x="793" y="0"/>
                    <a:pt x="764" y="16"/>
                  </a:cubicBezTo>
                  <a:cubicBezTo>
                    <a:pt x="609" y="100"/>
                    <a:pt x="474" y="177"/>
                    <a:pt x="422" y="209"/>
                  </a:cubicBezTo>
                  <a:cubicBezTo>
                    <a:pt x="395" y="225"/>
                    <a:pt x="324" y="269"/>
                    <a:pt x="0" y="787"/>
                  </a:cubicBezTo>
                  <a:cubicBezTo>
                    <a:pt x="32" y="822"/>
                    <a:pt x="53" y="866"/>
                    <a:pt x="61" y="914"/>
                  </a:cubicBezTo>
                  <a:cubicBezTo>
                    <a:pt x="72" y="895"/>
                    <a:pt x="84" y="876"/>
                    <a:pt x="96" y="857"/>
                  </a:cubicBezTo>
                  <a:cubicBezTo>
                    <a:pt x="387" y="391"/>
                    <a:pt x="466" y="320"/>
                    <a:pt x="484" y="310"/>
                  </a:cubicBezTo>
                  <a:cubicBezTo>
                    <a:pt x="535" y="278"/>
                    <a:pt x="667" y="203"/>
                    <a:pt x="821" y="119"/>
                  </a:cubicBezTo>
                  <a:cubicBezTo>
                    <a:pt x="849" y="104"/>
                    <a:pt x="860" y="68"/>
                    <a:pt x="844"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1720">
              <a:extLst>
                <a:ext uri="{FF2B5EF4-FFF2-40B4-BE49-F238E27FC236}">
                  <a16:creationId xmlns:a16="http://schemas.microsoft.com/office/drawing/2014/main" xmlns="" id="{6968C455-1307-4E31-9846-8940D21ACC1F}"/>
                </a:ext>
              </a:extLst>
            </p:cNvPr>
            <p:cNvSpPr>
              <a:spLocks noEditPoints="1"/>
            </p:cNvSpPr>
            <p:nvPr/>
          </p:nvSpPr>
          <p:spPr bwMode="auto">
            <a:xfrm>
              <a:off x="5686426" y="3981451"/>
              <a:ext cx="77788" cy="82550"/>
            </a:xfrm>
            <a:custGeom>
              <a:avLst/>
              <a:gdLst>
                <a:gd name="T0" fmla="*/ 20 w 879"/>
                <a:gd name="T1" fmla="*/ 786 h 922"/>
                <a:gd name="T2" fmla="*/ 74 w 879"/>
                <a:gd name="T3" fmla="*/ 891 h 922"/>
                <a:gd name="T4" fmla="*/ 98 w 879"/>
                <a:gd name="T5" fmla="*/ 852 h 922"/>
                <a:gd name="T6" fmla="*/ 488 w 879"/>
                <a:gd name="T7" fmla="*/ 302 h 922"/>
                <a:gd name="T8" fmla="*/ 826 w 879"/>
                <a:gd name="T9" fmla="*/ 112 h 922"/>
                <a:gd name="T10" fmla="*/ 846 w 879"/>
                <a:gd name="T11" fmla="*/ 43 h 922"/>
                <a:gd name="T12" fmla="*/ 802 w 879"/>
                <a:gd name="T13" fmla="*/ 17 h 922"/>
                <a:gd name="T14" fmla="*/ 777 w 879"/>
                <a:gd name="T15" fmla="*/ 23 h 922"/>
                <a:gd name="T16" fmla="*/ 435 w 879"/>
                <a:gd name="T17" fmla="*/ 216 h 922"/>
                <a:gd name="T18" fmla="*/ 20 w 879"/>
                <a:gd name="T19" fmla="*/ 786 h 922"/>
                <a:gd name="T20" fmla="*/ 70 w 879"/>
                <a:gd name="T21" fmla="*/ 922 h 922"/>
                <a:gd name="T22" fmla="*/ 68 w 879"/>
                <a:gd name="T23" fmla="*/ 922 h 922"/>
                <a:gd name="T24" fmla="*/ 62 w 879"/>
                <a:gd name="T25" fmla="*/ 915 h 922"/>
                <a:gd name="T26" fmla="*/ 3 w 879"/>
                <a:gd name="T27" fmla="*/ 792 h 922"/>
                <a:gd name="T28" fmla="*/ 2 w 879"/>
                <a:gd name="T29" fmla="*/ 782 h 922"/>
                <a:gd name="T30" fmla="*/ 427 w 879"/>
                <a:gd name="T31" fmla="*/ 202 h 922"/>
                <a:gd name="T32" fmla="*/ 769 w 879"/>
                <a:gd name="T33" fmla="*/ 8 h 922"/>
                <a:gd name="T34" fmla="*/ 802 w 879"/>
                <a:gd name="T35" fmla="*/ 0 h 922"/>
                <a:gd name="T36" fmla="*/ 861 w 879"/>
                <a:gd name="T37" fmla="*/ 35 h 922"/>
                <a:gd name="T38" fmla="*/ 834 w 879"/>
                <a:gd name="T39" fmla="*/ 127 h 922"/>
                <a:gd name="T40" fmla="*/ 497 w 879"/>
                <a:gd name="T41" fmla="*/ 317 h 922"/>
                <a:gd name="T42" fmla="*/ 112 w 879"/>
                <a:gd name="T43" fmla="*/ 861 h 922"/>
                <a:gd name="T44" fmla="*/ 80 w 879"/>
                <a:gd name="T45" fmla="*/ 913 h 922"/>
                <a:gd name="T46" fmla="*/ 77 w 879"/>
                <a:gd name="T47" fmla="*/ 918 h 922"/>
                <a:gd name="T48" fmla="*/ 70 w 879"/>
                <a:gd name="T4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922">
                  <a:moveTo>
                    <a:pt x="20" y="786"/>
                  </a:moveTo>
                  <a:cubicBezTo>
                    <a:pt x="46" y="817"/>
                    <a:pt x="65" y="852"/>
                    <a:pt x="74" y="891"/>
                  </a:cubicBezTo>
                  <a:cubicBezTo>
                    <a:pt x="82" y="878"/>
                    <a:pt x="90" y="865"/>
                    <a:pt x="98" y="852"/>
                  </a:cubicBezTo>
                  <a:cubicBezTo>
                    <a:pt x="381" y="398"/>
                    <a:pt x="465" y="317"/>
                    <a:pt x="488" y="302"/>
                  </a:cubicBezTo>
                  <a:cubicBezTo>
                    <a:pt x="540" y="271"/>
                    <a:pt x="672" y="196"/>
                    <a:pt x="826" y="112"/>
                  </a:cubicBezTo>
                  <a:cubicBezTo>
                    <a:pt x="850" y="99"/>
                    <a:pt x="860" y="68"/>
                    <a:pt x="846" y="43"/>
                  </a:cubicBezTo>
                  <a:cubicBezTo>
                    <a:pt x="837" y="27"/>
                    <a:pt x="820" y="17"/>
                    <a:pt x="802" y="17"/>
                  </a:cubicBezTo>
                  <a:cubicBezTo>
                    <a:pt x="793" y="17"/>
                    <a:pt x="785" y="19"/>
                    <a:pt x="777" y="23"/>
                  </a:cubicBezTo>
                  <a:cubicBezTo>
                    <a:pt x="622" y="107"/>
                    <a:pt x="488" y="184"/>
                    <a:pt x="435" y="216"/>
                  </a:cubicBezTo>
                  <a:cubicBezTo>
                    <a:pt x="409" y="232"/>
                    <a:pt x="340" y="274"/>
                    <a:pt x="20" y="786"/>
                  </a:cubicBezTo>
                  <a:close/>
                  <a:moveTo>
                    <a:pt x="70" y="922"/>
                  </a:moveTo>
                  <a:lnTo>
                    <a:pt x="68" y="922"/>
                  </a:lnTo>
                  <a:cubicBezTo>
                    <a:pt x="65" y="921"/>
                    <a:pt x="62" y="918"/>
                    <a:pt x="62" y="915"/>
                  </a:cubicBezTo>
                  <a:cubicBezTo>
                    <a:pt x="55" y="869"/>
                    <a:pt x="34" y="827"/>
                    <a:pt x="3" y="792"/>
                  </a:cubicBezTo>
                  <a:cubicBezTo>
                    <a:pt x="1" y="789"/>
                    <a:pt x="0" y="785"/>
                    <a:pt x="2" y="782"/>
                  </a:cubicBezTo>
                  <a:cubicBezTo>
                    <a:pt x="327" y="263"/>
                    <a:pt x="400" y="218"/>
                    <a:pt x="427" y="202"/>
                  </a:cubicBezTo>
                  <a:cubicBezTo>
                    <a:pt x="479" y="170"/>
                    <a:pt x="613" y="93"/>
                    <a:pt x="769" y="8"/>
                  </a:cubicBezTo>
                  <a:cubicBezTo>
                    <a:pt x="779" y="3"/>
                    <a:pt x="790" y="0"/>
                    <a:pt x="802" y="0"/>
                  </a:cubicBezTo>
                  <a:cubicBezTo>
                    <a:pt x="826" y="0"/>
                    <a:pt x="849" y="13"/>
                    <a:pt x="861" y="35"/>
                  </a:cubicBezTo>
                  <a:cubicBezTo>
                    <a:pt x="879" y="68"/>
                    <a:pt x="866" y="109"/>
                    <a:pt x="834" y="127"/>
                  </a:cubicBezTo>
                  <a:cubicBezTo>
                    <a:pt x="680" y="210"/>
                    <a:pt x="548" y="285"/>
                    <a:pt x="497" y="317"/>
                  </a:cubicBezTo>
                  <a:cubicBezTo>
                    <a:pt x="485" y="324"/>
                    <a:pt x="409" y="386"/>
                    <a:pt x="112" y="861"/>
                  </a:cubicBezTo>
                  <a:cubicBezTo>
                    <a:pt x="101" y="878"/>
                    <a:pt x="91" y="895"/>
                    <a:pt x="80" y="913"/>
                  </a:cubicBezTo>
                  <a:lnTo>
                    <a:pt x="77" y="918"/>
                  </a:lnTo>
                  <a:cubicBezTo>
                    <a:pt x="75" y="920"/>
                    <a:pt x="73" y="922"/>
                    <a:pt x="70" y="9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1721">
              <a:extLst>
                <a:ext uri="{FF2B5EF4-FFF2-40B4-BE49-F238E27FC236}">
                  <a16:creationId xmlns:a16="http://schemas.microsoft.com/office/drawing/2014/main" xmlns="" id="{932CA68F-9392-4B1E-8033-939C67C8A936}"/>
                </a:ext>
              </a:extLst>
            </p:cNvPr>
            <p:cNvSpPr>
              <a:spLocks/>
            </p:cNvSpPr>
            <p:nvPr/>
          </p:nvSpPr>
          <p:spPr bwMode="auto">
            <a:xfrm>
              <a:off x="5799139" y="3954463"/>
              <a:ext cx="19050" cy="15875"/>
            </a:xfrm>
            <a:custGeom>
              <a:avLst/>
              <a:gdLst>
                <a:gd name="T0" fmla="*/ 86 w 217"/>
                <a:gd name="T1" fmla="*/ 160 h 167"/>
                <a:gd name="T2" fmla="*/ 16 w 217"/>
                <a:gd name="T3" fmla="*/ 130 h 167"/>
                <a:gd name="T4" fmla="*/ 41 w 217"/>
                <a:gd name="T5" fmla="*/ 45 h 167"/>
                <a:gd name="T6" fmla="*/ 152 w 217"/>
                <a:gd name="T7" fmla="*/ 1 h 167"/>
                <a:gd name="T8" fmla="*/ 216 w 217"/>
                <a:gd name="T9" fmla="*/ 63 h 167"/>
                <a:gd name="T10" fmla="*/ 170 w 217"/>
                <a:gd name="T11" fmla="*/ 120 h 167"/>
                <a:gd name="T12" fmla="*/ 101 w 217"/>
                <a:gd name="T13" fmla="*/ 155 h 167"/>
                <a:gd name="T14" fmla="*/ 86 w 217"/>
                <a:gd name="T15" fmla="*/ 16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67">
                  <a:moveTo>
                    <a:pt x="86" y="160"/>
                  </a:moveTo>
                  <a:cubicBezTo>
                    <a:pt x="59" y="167"/>
                    <a:pt x="30" y="155"/>
                    <a:pt x="16" y="130"/>
                  </a:cubicBezTo>
                  <a:cubicBezTo>
                    <a:pt x="0" y="100"/>
                    <a:pt x="11" y="62"/>
                    <a:pt x="41" y="45"/>
                  </a:cubicBezTo>
                  <a:cubicBezTo>
                    <a:pt x="118" y="3"/>
                    <a:pt x="136" y="0"/>
                    <a:pt x="152" y="1"/>
                  </a:cubicBezTo>
                  <a:cubicBezTo>
                    <a:pt x="186" y="2"/>
                    <a:pt x="217" y="29"/>
                    <a:pt x="216" y="63"/>
                  </a:cubicBezTo>
                  <a:cubicBezTo>
                    <a:pt x="215" y="93"/>
                    <a:pt x="203" y="104"/>
                    <a:pt x="170" y="120"/>
                  </a:cubicBezTo>
                  <a:cubicBezTo>
                    <a:pt x="165" y="122"/>
                    <a:pt x="141" y="133"/>
                    <a:pt x="101" y="155"/>
                  </a:cubicBezTo>
                  <a:cubicBezTo>
                    <a:pt x="96" y="157"/>
                    <a:pt x="91" y="159"/>
                    <a:pt x="86"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722">
              <a:extLst>
                <a:ext uri="{FF2B5EF4-FFF2-40B4-BE49-F238E27FC236}">
                  <a16:creationId xmlns:a16="http://schemas.microsoft.com/office/drawing/2014/main" xmlns="" id="{5A750666-B347-47A0-B506-E0393087628F}"/>
                </a:ext>
              </a:extLst>
            </p:cNvPr>
            <p:cNvSpPr>
              <a:spLocks noEditPoints="1"/>
            </p:cNvSpPr>
            <p:nvPr/>
          </p:nvSpPr>
          <p:spPr bwMode="auto">
            <a:xfrm>
              <a:off x="5797551" y="3954463"/>
              <a:ext cx="22225" cy="15875"/>
            </a:xfrm>
            <a:custGeom>
              <a:avLst/>
              <a:gdLst>
                <a:gd name="T0" fmla="*/ 159 w 235"/>
                <a:gd name="T1" fmla="*/ 17 h 179"/>
                <a:gd name="T2" fmla="*/ 55 w 235"/>
                <a:gd name="T3" fmla="*/ 61 h 179"/>
                <a:gd name="T4" fmla="*/ 33 w 235"/>
                <a:gd name="T5" fmla="*/ 134 h 179"/>
                <a:gd name="T6" fmla="*/ 94 w 235"/>
                <a:gd name="T7" fmla="*/ 160 h 179"/>
                <a:gd name="T8" fmla="*/ 107 w 235"/>
                <a:gd name="T9" fmla="*/ 155 h 179"/>
                <a:gd name="T10" fmla="*/ 177 w 235"/>
                <a:gd name="T11" fmla="*/ 120 h 179"/>
                <a:gd name="T12" fmla="*/ 218 w 235"/>
                <a:gd name="T13" fmla="*/ 71 h 179"/>
                <a:gd name="T14" fmla="*/ 202 w 235"/>
                <a:gd name="T15" fmla="*/ 34 h 179"/>
                <a:gd name="T16" fmla="*/ 161 w 235"/>
                <a:gd name="T17" fmla="*/ 17 h 179"/>
                <a:gd name="T18" fmla="*/ 159 w 235"/>
                <a:gd name="T19" fmla="*/ 17 h 179"/>
                <a:gd name="T20" fmla="*/ 81 w 235"/>
                <a:gd name="T21" fmla="*/ 179 h 179"/>
                <a:gd name="T22" fmla="*/ 19 w 235"/>
                <a:gd name="T23" fmla="*/ 142 h 179"/>
                <a:gd name="T24" fmla="*/ 47 w 235"/>
                <a:gd name="T25" fmla="*/ 46 h 179"/>
                <a:gd name="T26" fmla="*/ 159 w 235"/>
                <a:gd name="T27" fmla="*/ 0 h 179"/>
                <a:gd name="T28" fmla="*/ 162 w 235"/>
                <a:gd name="T29" fmla="*/ 0 h 179"/>
                <a:gd name="T30" fmla="*/ 213 w 235"/>
                <a:gd name="T31" fmla="*/ 21 h 179"/>
                <a:gd name="T32" fmla="*/ 235 w 235"/>
                <a:gd name="T33" fmla="*/ 71 h 179"/>
                <a:gd name="T34" fmla="*/ 183 w 235"/>
                <a:gd name="T35" fmla="*/ 136 h 179"/>
                <a:gd name="T36" fmla="*/ 115 w 235"/>
                <a:gd name="T37" fmla="*/ 170 h 179"/>
                <a:gd name="T38" fmla="*/ 98 w 235"/>
                <a:gd name="T39" fmla="*/ 177 h 179"/>
                <a:gd name="T40" fmla="*/ 81 w 235"/>
                <a:gd name="T41"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179">
                  <a:moveTo>
                    <a:pt x="159" y="17"/>
                  </a:moveTo>
                  <a:cubicBezTo>
                    <a:pt x="147" y="17"/>
                    <a:pt x="129" y="20"/>
                    <a:pt x="55" y="61"/>
                  </a:cubicBezTo>
                  <a:cubicBezTo>
                    <a:pt x="29" y="75"/>
                    <a:pt x="19" y="108"/>
                    <a:pt x="33" y="134"/>
                  </a:cubicBezTo>
                  <a:cubicBezTo>
                    <a:pt x="45" y="155"/>
                    <a:pt x="70" y="166"/>
                    <a:pt x="94" y="160"/>
                  </a:cubicBezTo>
                  <a:cubicBezTo>
                    <a:pt x="98" y="159"/>
                    <a:pt x="103" y="158"/>
                    <a:pt x="107" y="155"/>
                  </a:cubicBezTo>
                  <a:cubicBezTo>
                    <a:pt x="147" y="133"/>
                    <a:pt x="171" y="122"/>
                    <a:pt x="177" y="120"/>
                  </a:cubicBezTo>
                  <a:cubicBezTo>
                    <a:pt x="209" y="104"/>
                    <a:pt x="217" y="95"/>
                    <a:pt x="218" y="71"/>
                  </a:cubicBezTo>
                  <a:cubicBezTo>
                    <a:pt x="219" y="57"/>
                    <a:pt x="213" y="44"/>
                    <a:pt x="202" y="34"/>
                  </a:cubicBezTo>
                  <a:cubicBezTo>
                    <a:pt x="191" y="24"/>
                    <a:pt x="176" y="18"/>
                    <a:pt x="161" y="17"/>
                  </a:cubicBezTo>
                  <a:lnTo>
                    <a:pt x="159" y="17"/>
                  </a:lnTo>
                  <a:close/>
                  <a:moveTo>
                    <a:pt x="81" y="179"/>
                  </a:moveTo>
                  <a:cubicBezTo>
                    <a:pt x="55" y="179"/>
                    <a:pt x="31" y="165"/>
                    <a:pt x="19" y="142"/>
                  </a:cubicBezTo>
                  <a:cubicBezTo>
                    <a:pt x="0" y="108"/>
                    <a:pt x="13" y="65"/>
                    <a:pt x="47" y="46"/>
                  </a:cubicBezTo>
                  <a:cubicBezTo>
                    <a:pt x="117" y="8"/>
                    <a:pt x="141" y="0"/>
                    <a:pt x="159" y="0"/>
                  </a:cubicBezTo>
                  <a:lnTo>
                    <a:pt x="162" y="0"/>
                  </a:lnTo>
                  <a:cubicBezTo>
                    <a:pt x="181" y="1"/>
                    <a:pt x="199" y="9"/>
                    <a:pt x="213" y="21"/>
                  </a:cubicBezTo>
                  <a:cubicBezTo>
                    <a:pt x="228" y="35"/>
                    <a:pt x="235" y="53"/>
                    <a:pt x="235" y="71"/>
                  </a:cubicBezTo>
                  <a:cubicBezTo>
                    <a:pt x="233" y="105"/>
                    <a:pt x="218" y="119"/>
                    <a:pt x="183" y="136"/>
                  </a:cubicBezTo>
                  <a:cubicBezTo>
                    <a:pt x="179" y="138"/>
                    <a:pt x="155" y="148"/>
                    <a:pt x="115" y="170"/>
                  </a:cubicBezTo>
                  <a:cubicBezTo>
                    <a:pt x="109" y="173"/>
                    <a:pt x="104" y="175"/>
                    <a:pt x="98" y="177"/>
                  </a:cubicBezTo>
                  <a:cubicBezTo>
                    <a:pt x="92" y="178"/>
                    <a:pt x="87" y="179"/>
                    <a:pt x="81"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1723">
              <a:extLst>
                <a:ext uri="{FF2B5EF4-FFF2-40B4-BE49-F238E27FC236}">
                  <a16:creationId xmlns:a16="http://schemas.microsoft.com/office/drawing/2014/main" xmlns="" id="{0E01581B-6A79-4F9F-8067-25C75B2D076A}"/>
                </a:ext>
              </a:extLst>
            </p:cNvPr>
            <p:cNvSpPr>
              <a:spLocks/>
            </p:cNvSpPr>
            <p:nvPr/>
          </p:nvSpPr>
          <p:spPr bwMode="auto">
            <a:xfrm>
              <a:off x="5761039" y="3938588"/>
              <a:ext cx="47625" cy="42863"/>
            </a:xfrm>
            <a:custGeom>
              <a:avLst/>
              <a:gdLst>
                <a:gd name="T0" fmla="*/ 179 w 539"/>
                <a:gd name="T1" fmla="*/ 471 h 477"/>
                <a:gd name="T2" fmla="*/ 114 w 539"/>
                <a:gd name="T3" fmla="*/ 440 h 477"/>
                <a:gd name="T4" fmla="*/ 15 w 539"/>
                <a:gd name="T5" fmla="*/ 247 h 477"/>
                <a:gd name="T6" fmla="*/ 39 w 539"/>
                <a:gd name="T7" fmla="*/ 168 h 477"/>
                <a:gd name="T8" fmla="*/ 324 w 539"/>
                <a:gd name="T9" fmla="*/ 15 h 477"/>
                <a:gd name="T10" fmla="*/ 403 w 539"/>
                <a:gd name="T11" fmla="*/ 39 h 477"/>
                <a:gd name="T12" fmla="*/ 523 w 539"/>
                <a:gd name="T13" fmla="*/ 257 h 477"/>
                <a:gd name="T14" fmla="*/ 500 w 539"/>
                <a:gd name="T15" fmla="*/ 337 h 477"/>
                <a:gd name="T16" fmla="*/ 420 w 539"/>
                <a:gd name="T17" fmla="*/ 314 h 477"/>
                <a:gd name="T18" fmla="*/ 328 w 539"/>
                <a:gd name="T19" fmla="*/ 147 h 477"/>
                <a:gd name="T20" fmla="*/ 146 w 539"/>
                <a:gd name="T21" fmla="*/ 245 h 477"/>
                <a:gd name="T22" fmla="*/ 219 w 539"/>
                <a:gd name="T23" fmla="*/ 386 h 477"/>
                <a:gd name="T24" fmla="*/ 193 w 539"/>
                <a:gd name="T25" fmla="*/ 466 h 477"/>
                <a:gd name="T26" fmla="*/ 179 w 539"/>
                <a:gd name="T27" fmla="*/ 47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9" h="477">
                  <a:moveTo>
                    <a:pt x="179" y="471"/>
                  </a:moveTo>
                  <a:cubicBezTo>
                    <a:pt x="153" y="477"/>
                    <a:pt x="126" y="465"/>
                    <a:pt x="114" y="440"/>
                  </a:cubicBezTo>
                  <a:lnTo>
                    <a:pt x="15" y="247"/>
                  </a:lnTo>
                  <a:cubicBezTo>
                    <a:pt x="0" y="219"/>
                    <a:pt x="11" y="184"/>
                    <a:pt x="39" y="168"/>
                  </a:cubicBezTo>
                  <a:lnTo>
                    <a:pt x="324" y="15"/>
                  </a:lnTo>
                  <a:cubicBezTo>
                    <a:pt x="352" y="0"/>
                    <a:pt x="388" y="10"/>
                    <a:pt x="403" y="39"/>
                  </a:cubicBezTo>
                  <a:lnTo>
                    <a:pt x="523" y="257"/>
                  </a:lnTo>
                  <a:cubicBezTo>
                    <a:pt x="539" y="285"/>
                    <a:pt x="528" y="321"/>
                    <a:pt x="500" y="337"/>
                  </a:cubicBezTo>
                  <a:cubicBezTo>
                    <a:pt x="471" y="353"/>
                    <a:pt x="436" y="342"/>
                    <a:pt x="420" y="314"/>
                  </a:cubicBezTo>
                  <a:lnTo>
                    <a:pt x="328" y="147"/>
                  </a:lnTo>
                  <a:lnTo>
                    <a:pt x="146" y="245"/>
                  </a:lnTo>
                  <a:lnTo>
                    <a:pt x="219" y="386"/>
                  </a:lnTo>
                  <a:cubicBezTo>
                    <a:pt x="234" y="415"/>
                    <a:pt x="222" y="451"/>
                    <a:pt x="193" y="466"/>
                  </a:cubicBezTo>
                  <a:cubicBezTo>
                    <a:pt x="189" y="468"/>
                    <a:pt x="184" y="470"/>
                    <a:pt x="179" y="4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1724">
              <a:extLst>
                <a:ext uri="{FF2B5EF4-FFF2-40B4-BE49-F238E27FC236}">
                  <a16:creationId xmlns:a16="http://schemas.microsoft.com/office/drawing/2014/main" xmlns="" id="{698C6901-1C52-4A23-816B-D6DF3053F574}"/>
                </a:ext>
              </a:extLst>
            </p:cNvPr>
            <p:cNvSpPr>
              <a:spLocks noEditPoints="1"/>
            </p:cNvSpPr>
            <p:nvPr/>
          </p:nvSpPr>
          <p:spPr bwMode="auto">
            <a:xfrm>
              <a:off x="5759451" y="3938588"/>
              <a:ext cx="50800" cy="44450"/>
            </a:xfrm>
            <a:custGeom>
              <a:avLst/>
              <a:gdLst>
                <a:gd name="T0" fmla="*/ 361 w 550"/>
                <a:gd name="T1" fmla="*/ 16 h 481"/>
                <a:gd name="T2" fmla="*/ 337 w 550"/>
                <a:gd name="T3" fmla="*/ 22 h 481"/>
                <a:gd name="T4" fmla="*/ 52 w 550"/>
                <a:gd name="T5" fmla="*/ 176 h 481"/>
                <a:gd name="T6" fmla="*/ 31 w 550"/>
                <a:gd name="T7" fmla="*/ 243 h 481"/>
                <a:gd name="T8" fmla="*/ 130 w 550"/>
                <a:gd name="T9" fmla="*/ 436 h 481"/>
                <a:gd name="T10" fmla="*/ 186 w 550"/>
                <a:gd name="T11" fmla="*/ 463 h 481"/>
                <a:gd name="T12" fmla="*/ 198 w 550"/>
                <a:gd name="T13" fmla="*/ 458 h 481"/>
                <a:gd name="T14" fmla="*/ 220 w 550"/>
                <a:gd name="T15" fmla="*/ 390 h 481"/>
                <a:gd name="T16" fmla="*/ 148 w 550"/>
                <a:gd name="T17" fmla="*/ 249 h 481"/>
                <a:gd name="T18" fmla="*/ 151 w 550"/>
                <a:gd name="T19" fmla="*/ 238 h 481"/>
                <a:gd name="T20" fmla="*/ 333 w 550"/>
                <a:gd name="T21" fmla="*/ 140 h 481"/>
                <a:gd name="T22" fmla="*/ 344 w 550"/>
                <a:gd name="T23" fmla="*/ 143 h 481"/>
                <a:gd name="T24" fmla="*/ 436 w 550"/>
                <a:gd name="T25" fmla="*/ 310 h 481"/>
                <a:gd name="T26" fmla="*/ 481 w 550"/>
                <a:gd name="T27" fmla="*/ 336 h 481"/>
                <a:gd name="T28" fmla="*/ 505 w 550"/>
                <a:gd name="T29" fmla="*/ 330 h 481"/>
                <a:gd name="T30" fmla="*/ 529 w 550"/>
                <a:gd name="T31" fmla="*/ 299 h 481"/>
                <a:gd name="T32" fmla="*/ 525 w 550"/>
                <a:gd name="T33" fmla="*/ 261 h 481"/>
                <a:gd name="T34" fmla="*/ 405 w 550"/>
                <a:gd name="T35" fmla="*/ 43 h 481"/>
                <a:gd name="T36" fmla="*/ 361 w 550"/>
                <a:gd name="T37" fmla="*/ 16 h 481"/>
                <a:gd name="T38" fmla="*/ 175 w 550"/>
                <a:gd name="T39" fmla="*/ 481 h 481"/>
                <a:gd name="T40" fmla="*/ 115 w 550"/>
                <a:gd name="T41" fmla="*/ 444 h 481"/>
                <a:gd name="T42" fmla="*/ 16 w 550"/>
                <a:gd name="T43" fmla="*/ 251 h 481"/>
                <a:gd name="T44" fmla="*/ 44 w 550"/>
                <a:gd name="T45" fmla="*/ 161 h 481"/>
                <a:gd name="T46" fmla="*/ 329 w 550"/>
                <a:gd name="T47" fmla="*/ 8 h 481"/>
                <a:gd name="T48" fmla="*/ 361 w 550"/>
                <a:gd name="T49" fmla="*/ 0 h 481"/>
                <a:gd name="T50" fmla="*/ 420 w 550"/>
                <a:gd name="T51" fmla="*/ 35 h 481"/>
                <a:gd name="T52" fmla="*/ 540 w 550"/>
                <a:gd name="T53" fmla="*/ 253 h 481"/>
                <a:gd name="T54" fmla="*/ 545 w 550"/>
                <a:gd name="T55" fmla="*/ 304 h 481"/>
                <a:gd name="T56" fmla="*/ 513 w 550"/>
                <a:gd name="T57" fmla="*/ 344 h 481"/>
                <a:gd name="T58" fmla="*/ 481 w 550"/>
                <a:gd name="T59" fmla="*/ 353 h 481"/>
                <a:gd name="T60" fmla="*/ 421 w 550"/>
                <a:gd name="T61" fmla="*/ 318 h 481"/>
                <a:gd name="T62" fmla="*/ 334 w 550"/>
                <a:gd name="T63" fmla="*/ 158 h 481"/>
                <a:gd name="T64" fmla="*/ 166 w 550"/>
                <a:gd name="T65" fmla="*/ 248 h 481"/>
                <a:gd name="T66" fmla="*/ 235 w 550"/>
                <a:gd name="T67" fmla="*/ 383 h 481"/>
                <a:gd name="T68" fmla="*/ 206 w 550"/>
                <a:gd name="T69" fmla="*/ 473 h 481"/>
                <a:gd name="T70" fmla="*/ 190 w 550"/>
                <a:gd name="T71" fmla="*/ 479 h 481"/>
                <a:gd name="T72" fmla="*/ 175 w 550"/>
                <a:gd name="T7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0" h="481">
                  <a:moveTo>
                    <a:pt x="361" y="16"/>
                  </a:moveTo>
                  <a:cubicBezTo>
                    <a:pt x="352" y="16"/>
                    <a:pt x="344" y="19"/>
                    <a:pt x="337" y="22"/>
                  </a:cubicBezTo>
                  <a:lnTo>
                    <a:pt x="52" y="176"/>
                  </a:lnTo>
                  <a:cubicBezTo>
                    <a:pt x="28" y="189"/>
                    <a:pt x="18" y="219"/>
                    <a:pt x="31" y="243"/>
                  </a:cubicBezTo>
                  <a:lnTo>
                    <a:pt x="130" y="436"/>
                  </a:lnTo>
                  <a:cubicBezTo>
                    <a:pt x="140" y="457"/>
                    <a:pt x="164" y="468"/>
                    <a:pt x="186" y="463"/>
                  </a:cubicBezTo>
                  <a:cubicBezTo>
                    <a:pt x="190" y="462"/>
                    <a:pt x="195" y="460"/>
                    <a:pt x="198" y="458"/>
                  </a:cubicBezTo>
                  <a:cubicBezTo>
                    <a:pt x="223" y="446"/>
                    <a:pt x="233" y="415"/>
                    <a:pt x="220" y="390"/>
                  </a:cubicBezTo>
                  <a:lnTo>
                    <a:pt x="148" y="249"/>
                  </a:lnTo>
                  <a:cubicBezTo>
                    <a:pt x="146" y="245"/>
                    <a:pt x="147" y="240"/>
                    <a:pt x="151" y="238"/>
                  </a:cubicBezTo>
                  <a:lnTo>
                    <a:pt x="333" y="140"/>
                  </a:lnTo>
                  <a:cubicBezTo>
                    <a:pt x="337" y="137"/>
                    <a:pt x="342" y="139"/>
                    <a:pt x="344" y="143"/>
                  </a:cubicBezTo>
                  <a:lnTo>
                    <a:pt x="436" y="310"/>
                  </a:lnTo>
                  <a:cubicBezTo>
                    <a:pt x="445" y="326"/>
                    <a:pt x="462" y="336"/>
                    <a:pt x="481" y="336"/>
                  </a:cubicBezTo>
                  <a:cubicBezTo>
                    <a:pt x="489" y="336"/>
                    <a:pt x="497" y="334"/>
                    <a:pt x="505" y="330"/>
                  </a:cubicBezTo>
                  <a:cubicBezTo>
                    <a:pt x="517" y="323"/>
                    <a:pt x="526" y="312"/>
                    <a:pt x="529" y="299"/>
                  </a:cubicBezTo>
                  <a:cubicBezTo>
                    <a:pt x="533" y="286"/>
                    <a:pt x="531" y="273"/>
                    <a:pt x="525" y="261"/>
                  </a:cubicBezTo>
                  <a:lnTo>
                    <a:pt x="405" y="43"/>
                  </a:lnTo>
                  <a:cubicBezTo>
                    <a:pt x="396" y="26"/>
                    <a:pt x="379" y="16"/>
                    <a:pt x="361" y="16"/>
                  </a:cubicBezTo>
                  <a:close/>
                  <a:moveTo>
                    <a:pt x="175" y="481"/>
                  </a:moveTo>
                  <a:cubicBezTo>
                    <a:pt x="150" y="481"/>
                    <a:pt x="127" y="467"/>
                    <a:pt x="115" y="444"/>
                  </a:cubicBezTo>
                  <a:lnTo>
                    <a:pt x="16" y="251"/>
                  </a:lnTo>
                  <a:cubicBezTo>
                    <a:pt x="0" y="219"/>
                    <a:pt x="12" y="178"/>
                    <a:pt x="44" y="161"/>
                  </a:cubicBezTo>
                  <a:lnTo>
                    <a:pt x="329" y="8"/>
                  </a:lnTo>
                  <a:cubicBezTo>
                    <a:pt x="339" y="2"/>
                    <a:pt x="350" y="0"/>
                    <a:pt x="361" y="0"/>
                  </a:cubicBezTo>
                  <a:cubicBezTo>
                    <a:pt x="385" y="0"/>
                    <a:pt x="408" y="13"/>
                    <a:pt x="420" y="35"/>
                  </a:cubicBezTo>
                  <a:lnTo>
                    <a:pt x="540" y="253"/>
                  </a:lnTo>
                  <a:cubicBezTo>
                    <a:pt x="548" y="269"/>
                    <a:pt x="550" y="287"/>
                    <a:pt x="545" y="304"/>
                  </a:cubicBezTo>
                  <a:cubicBezTo>
                    <a:pt x="540" y="321"/>
                    <a:pt x="529" y="336"/>
                    <a:pt x="513" y="344"/>
                  </a:cubicBezTo>
                  <a:cubicBezTo>
                    <a:pt x="503" y="350"/>
                    <a:pt x="492" y="353"/>
                    <a:pt x="481" y="353"/>
                  </a:cubicBezTo>
                  <a:cubicBezTo>
                    <a:pt x="456" y="353"/>
                    <a:pt x="433" y="339"/>
                    <a:pt x="421" y="318"/>
                  </a:cubicBezTo>
                  <a:lnTo>
                    <a:pt x="334" y="158"/>
                  </a:lnTo>
                  <a:lnTo>
                    <a:pt x="166" y="248"/>
                  </a:lnTo>
                  <a:lnTo>
                    <a:pt x="235" y="383"/>
                  </a:lnTo>
                  <a:cubicBezTo>
                    <a:pt x="252" y="415"/>
                    <a:pt x="239" y="456"/>
                    <a:pt x="206" y="473"/>
                  </a:cubicBezTo>
                  <a:cubicBezTo>
                    <a:pt x="201" y="476"/>
                    <a:pt x="195" y="478"/>
                    <a:pt x="190" y="479"/>
                  </a:cubicBezTo>
                  <a:cubicBezTo>
                    <a:pt x="185" y="480"/>
                    <a:pt x="180" y="481"/>
                    <a:pt x="175"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725">
              <a:extLst>
                <a:ext uri="{FF2B5EF4-FFF2-40B4-BE49-F238E27FC236}">
                  <a16:creationId xmlns:a16="http://schemas.microsoft.com/office/drawing/2014/main" xmlns="" id="{2A5B8422-F015-4847-A36B-48BD9C4AA3B9}"/>
                </a:ext>
              </a:extLst>
            </p:cNvPr>
            <p:cNvSpPr>
              <a:spLocks/>
            </p:cNvSpPr>
            <p:nvPr/>
          </p:nvSpPr>
          <p:spPr bwMode="auto">
            <a:xfrm>
              <a:off x="5775326" y="3983038"/>
              <a:ext cx="103188" cy="207963"/>
            </a:xfrm>
            <a:custGeom>
              <a:avLst/>
              <a:gdLst>
                <a:gd name="T0" fmla="*/ 353 w 1144"/>
                <a:gd name="T1" fmla="*/ 2308 h 2322"/>
                <a:gd name="T2" fmla="*/ 156 w 1144"/>
                <a:gd name="T3" fmla="*/ 2295 h 2322"/>
                <a:gd name="T4" fmla="*/ 11 w 1144"/>
                <a:gd name="T5" fmla="*/ 2136 h 2322"/>
                <a:gd name="T6" fmla="*/ 21 w 1144"/>
                <a:gd name="T7" fmla="*/ 1951 h 2322"/>
                <a:gd name="T8" fmla="*/ 201 w 1144"/>
                <a:gd name="T9" fmla="*/ 1544 h 2322"/>
                <a:gd name="T10" fmla="*/ 401 w 1144"/>
                <a:gd name="T11" fmla="*/ 1086 h 2322"/>
                <a:gd name="T12" fmla="*/ 398 w 1144"/>
                <a:gd name="T13" fmla="*/ 359 h 2322"/>
                <a:gd name="T14" fmla="*/ 455 w 1144"/>
                <a:gd name="T15" fmla="*/ 298 h 2322"/>
                <a:gd name="T16" fmla="*/ 516 w 1144"/>
                <a:gd name="T17" fmla="*/ 355 h 2322"/>
                <a:gd name="T18" fmla="*/ 518 w 1144"/>
                <a:gd name="T19" fmla="*/ 1102 h 2322"/>
                <a:gd name="T20" fmla="*/ 307 w 1144"/>
                <a:gd name="T21" fmla="*/ 1595 h 2322"/>
                <a:gd name="T22" fmla="*/ 136 w 1144"/>
                <a:gd name="T23" fmla="*/ 1979 h 2322"/>
                <a:gd name="T24" fmla="*/ 195 w 1144"/>
                <a:gd name="T25" fmla="*/ 2184 h 2322"/>
                <a:gd name="T26" fmla="*/ 444 w 1144"/>
                <a:gd name="T27" fmla="*/ 2115 h 2322"/>
                <a:gd name="T28" fmla="*/ 807 w 1144"/>
                <a:gd name="T29" fmla="*/ 1174 h 2322"/>
                <a:gd name="T30" fmla="*/ 809 w 1144"/>
                <a:gd name="T31" fmla="*/ 1153 h 2322"/>
                <a:gd name="T32" fmla="*/ 788 w 1144"/>
                <a:gd name="T33" fmla="*/ 392 h 2322"/>
                <a:gd name="T34" fmla="*/ 842 w 1144"/>
                <a:gd name="T35" fmla="*/ 329 h 2322"/>
                <a:gd name="T36" fmla="*/ 1020 w 1144"/>
                <a:gd name="T37" fmla="*/ 317 h 2322"/>
                <a:gd name="T38" fmla="*/ 1006 w 1144"/>
                <a:gd name="T39" fmla="*/ 122 h 2322"/>
                <a:gd name="T40" fmla="*/ 910 w 1144"/>
                <a:gd name="T41" fmla="*/ 127 h 2322"/>
                <a:gd name="T42" fmla="*/ 848 w 1144"/>
                <a:gd name="T43" fmla="*/ 71 h 2322"/>
                <a:gd name="T44" fmla="*/ 904 w 1144"/>
                <a:gd name="T45" fmla="*/ 9 h 2322"/>
                <a:gd name="T46" fmla="*/ 1058 w 1144"/>
                <a:gd name="T47" fmla="*/ 1 h 2322"/>
                <a:gd name="T48" fmla="*/ 1120 w 1144"/>
                <a:gd name="T49" fmla="*/ 56 h 2322"/>
                <a:gd name="T50" fmla="*/ 1142 w 1144"/>
                <a:gd name="T51" fmla="*/ 368 h 2322"/>
                <a:gd name="T52" fmla="*/ 1087 w 1144"/>
                <a:gd name="T53" fmla="*/ 430 h 2322"/>
                <a:gd name="T54" fmla="*/ 909 w 1144"/>
                <a:gd name="T55" fmla="*/ 443 h 2322"/>
                <a:gd name="T56" fmla="*/ 924 w 1144"/>
                <a:gd name="T57" fmla="*/ 753 h 2322"/>
                <a:gd name="T58" fmla="*/ 925 w 1144"/>
                <a:gd name="T59" fmla="*/ 1181 h 2322"/>
                <a:gd name="T60" fmla="*/ 546 w 1144"/>
                <a:gd name="T61" fmla="*/ 2175 h 2322"/>
                <a:gd name="T62" fmla="*/ 544 w 1144"/>
                <a:gd name="T63" fmla="*/ 2179 h 2322"/>
                <a:gd name="T64" fmla="*/ 353 w 1144"/>
                <a:gd name="T65" fmla="*/ 2308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4" h="2322">
                  <a:moveTo>
                    <a:pt x="353" y="2308"/>
                  </a:moveTo>
                  <a:cubicBezTo>
                    <a:pt x="291" y="2322"/>
                    <a:pt x="223" y="2319"/>
                    <a:pt x="156" y="2295"/>
                  </a:cubicBezTo>
                  <a:cubicBezTo>
                    <a:pt x="78" y="2268"/>
                    <a:pt x="28" y="2213"/>
                    <a:pt x="11" y="2136"/>
                  </a:cubicBezTo>
                  <a:cubicBezTo>
                    <a:pt x="0" y="2085"/>
                    <a:pt x="3" y="2024"/>
                    <a:pt x="21" y="1951"/>
                  </a:cubicBezTo>
                  <a:cubicBezTo>
                    <a:pt x="37" y="1885"/>
                    <a:pt x="113" y="1727"/>
                    <a:pt x="201" y="1544"/>
                  </a:cubicBezTo>
                  <a:cubicBezTo>
                    <a:pt x="286" y="1365"/>
                    <a:pt x="393" y="1142"/>
                    <a:pt x="401" y="1086"/>
                  </a:cubicBezTo>
                  <a:cubicBezTo>
                    <a:pt x="413" y="990"/>
                    <a:pt x="403" y="529"/>
                    <a:pt x="398" y="359"/>
                  </a:cubicBezTo>
                  <a:cubicBezTo>
                    <a:pt x="397" y="326"/>
                    <a:pt x="422" y="299"/>
                    <a:pt x="455" y="298"/>
                  </a:cubicBezTo>
                  <a:cubicBezTo>
                    <a:pt x="488" y="297"/>
                    <a:pt x="515" y="323"/>
                    <a:pt x="516" y="355"/>
                  </a:cubicBezTo>
                  <a:cubicBezTo>
                    <a:pt x="517" y="381"/>
                    <a:pt x="534" y="977"/>
                    <a:pt x="518" y="1102"/>
                  </a:cubicBezTo>
                  <a:cubicBezTo>
                    <a:pt x="508" y="1172"/>
                    <a:pt x="432" y="1335"/>
                    <a:pt x="307" y="1595"/>
                  </a:cubicBezTo>
                  <a:cubicBezTo>
                    <a:pt x="233" y="1749"/>
                    <a:pt x="149" y="1925"/>
                    <a:pt x="136" y="1979"/>
                  </a:cubicBezTo>
                  <a:cubicBezTo>
                    <a:pt x="99" y="2128"/>
                    <a:pt x="145" y="2166"/>
                    <a:pt x="195" y="2184"/>
                  </a:cubicBezTo>
                  <a:cubicBezTo>
                    <a:pt x="293" y="2218"/>
                    <a:pt x="393" y="2190"/>
                    <a:pt x="444" y="2115"/>
                  </a:cubicBezTo>
                  <a:cubicBezTo>
                    <a:pt x="547" y="1930"/>
                    <a:pt x="810" y="1297"/>
                    <a:pt x="807" y="1174"/>
                  </a:cubicBezTo>
                  <a:cubicBezTo>
                    <a:pt x="806" y="1167"/>
                    <a:pt x="807" y="1160"/>
                    <a:pt x="809" y="1153"/>
                  </a:cubicBezTo>
                  <a:cubicBezTo>
                    <a:pt x="821" y="1101"/>
                    <a:pt x="808" y="726"/>
                    <a:pt x="788" y="392"/>
                  </a:cubicBezTo>
                  <a:cubicBezTo>
                    <a:pt x="786" y="359"/>
                    <a:pt x="810" y="331"/>
                    <a:pt x="842" y="329"/>
                  </a:cubicBezTo>
                  <a:lnTo>
                    <a:pt x="1020" y="317"/>
                  </a:lnTo>
                  <a:lnTo>
                    <a:pt x="1006" y="122"/>
                  </a:lnTo>
                  <a:lnTo>
                    <a:pt x="910" y="127"/>
                  </a:lnTo>
                  <a:cubicBezTo>
                    <a:pt x="878" y="128"/>
                    <a:pt x="850" y="103"/>
                    <a:pt x="848" y="71"/>
                  </a:cubicBezTo>
                  <a:cubicBezTo>
                    <a:pt x="847" y="38"/>
                    <a:pt x="872" y="10"/>
                    <a:pt x="904" y="9"/>
                  </a:cubicBezTo>
                  <a:lnTo>
                    <a:pt x="1058" y="1"/>
                  </a:lnTo>
                  <a:cubicBezTo>
                    <a:pt x="1090" y="0"/>
                    <a:pt x="1118" y="24"/>
                    <a:pt x="1120" y="56"/>
                  </a:cubicBezTo>
                  <a:lnTo>
                    <a:pt x="1142" y="368"/>
                  </a:lnTo>
                  <a:cubicBezTo>
                    <a:pt x="1144" y="400"/>
                    <a:pt x="1119" y="428"/>
                    <a:pt x="1087" y="430"/>
                  </a:cubicBezTo>
                  <a:lnTo>
                    <a:pt x="909" y="443"/>
                  </a:lnTo>
                  <a:cubicBezTo>
                    <a:pt x="913" y="512"/>
                    <a:pt x="919" y="631"/>
                    <a:pt x="924" y="753"/>
                  </a:cubicBezTo>
                  <a:cubicBezTo>
                    <a:pt x="938" y="1076"/>
                    <a:pt x="931" y="1154"/>
                    <a:pt x="925" y="1181"/>
                  </a:cubicBezTo>
                  <a:cubicBezTo>
                    <a:pt x="918" y="1372"/>
                    <a:pt x="623" y="2037"/>
                    <a:pt x="546" y="2175"/>
                  </a:cubicBezTo>
                  <a:lnTo>
                    <a:pt x="544" y="2179"/>
                  </a:lnTo>
                  <a:cubicBezTo>
                    <a:pt x="498" y="2247"/>
                    <a:pt x="430" y="2291"/>
                    <a:pt x="353" y="2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1726">
              <a:extLst>
                <a:ext uri="{FF2B5EF4-FFF2-40B4-BE49-F238E27FC236}">
                  <a16:creationId xmlns:a16="http://schemas.microsoft.com/office/drawing/2014/main" xmlns="" id="{3202E65E-D517-47CB-AE49-1646F0824AB5}"/>
                </a:ext>
              </a:extLst>
            </p:cNvPr>
            <p:cNvSpPr>
              <a:spLocks noEditPoints="1"/>
            </p:cNvSpPr>
            <p:nvPr/>
          </p:nvSpPr>
          <p:spPr bwMode="auto">
            <a:xfrm>
              <a:off x="5775326" y="3981451"/>
              <a:ext cx="103188" cy="209550"/>
            </a:xfrm>
            <a:custGeom>
              <a:avLst/>
              <a:gdLst>
                <a:gd name="T0" fmla="*/ 429 w 1162"/>
                <a:gd name="T1" fmla="*/ 331 h 2334"/>
                <a:gd name="T2" fmla="*/ 418 w 1162"/>
                <a:gd name="T3" fmla="*/ 1096 h 2334"/>
                <a:gd name="T4" fmla="*/ 216 w 1162"/>
                <a:gd name="T5" fmla="*/ 1558 h 2334"/>
                <a:gd name="T6" fmla="*/ 28 w 1162"/>
                <a:gd name="T7" fmla="*/ 2143 h 2334"/>
                <a:gd name="T8" fmla="*/ 360 w 1162"/>
                <a:gd name="T9" fmla="*/ 2309 h 2334"/>
                <a:gd name="T10" fmla="*/ 548 w 1162"/>
                <a:gd name="T11" fmla="*/ 2180 h 2334"/>
                <a:gd name="T12" fmla="*/ 925 w 1162"/>
                <a:gd name="T13" fmla="*/ 763 h 2334"/>
                <a:gd name="T14" fmla="*/ 917 w 1162"/>
                <a:gd name="T15" fmla="*/ 444 h 2334"/>
                <a:gd name="T16" fmla="*/ 1142 w 1162"/>
                <a:gd name="T17" fmla="*/ 377 h 2334"/>
                <a:gd name="T18" fmla="*/ 1070 w 1162"/>
                <a:gd name="T19" fmla="*/ 18 h 2334"/>
                <a:gd name="T20" fmla="*/ 914 w 1162"/>
                <a:gd name="T21" fmla="*/ 26 h 2334"/>
                <a:gd name="T22" fmla="*/ 866 w 1162"/>
                <a:gd name="T23" fmla="*/ 79 h 2334"/>
                <a:gd name="T24" fmla="*/ 919 w 1162"/>
                <a:gd name="T25" fmla="*/ 127 h 2334"/>
                <a:gd name="T26" fmla="*/ 1024 w 1162"/>
                <a:gd name="T27" fmla="*/ 130 h 2334"/>
                <a:gd name="T28" fmla="*/ 1030 w 1162"/>
                <a:gd name="T29" fmla="*/ 334 h 2334"/>
                <a:gd name="T30" fmla="*/ 805 w 1162"/>
                <a:gd name="T31" fmla="*/ 400 h 2334"/>
                <a:gd name="T32" fmla="*/ 824 w 1162"/>
                <a:gd name="T33" fmla="*/ 1182 h 2334"/>
                <a:gd name="T34" fmla="*/ 288 w 1162"/>
                <a:gd name="T35" fmla="*/ 2215 h 2334"/>
                <a:gd name="T36" fmla="*/ 137 w 1162"/>
                <a:gd name="T37" fmla="*/ 1986 h 2334"/>
                <a:gd name="T38" fmla="*/ 519 w 1162"/>
                <a:gd name="T39" fmla="*/ 1110 h 2334"/>
                <a:gd name="T40" fmla="*/ 466 w 1162"/>
                <a:gd name="T41" fmla="*/ 315 h 2334"/>
                <a:gd name="T42" fmla="*/ 162 w 1162"/>
                <a:gd name="T43" fmla="*/ 2312 h 2334"/>
                <a:gd name="T44" fmla="*/ 22 w 1162"/>
                <a:gd name="T45" fmla="*/ 1958 h 2334"/>
                <a:gd name="T46" fmla="*/ 202 w 1162"/>
                <a:gd name="T47" fmla="*/ 1549 h 2334"/>
                <a:gd name="T48" fmla="*/ 399 w 1162"/>
                <a:gd name="T49" fmla="*/ 368 h 2334"/>
                <a:gd name="T50" fmla="*/ 464 w 1162"/>
                <a:gd name="T51" fmla="*/ 299 h 2334"/>
                <a:gd name="T52" fmla="*/ 533 w 1162"/>
                <a:gd name="T53" fmla="*/ 364 h 2334"/>
                <a:gd name="T54" fmla="*/ 324 w 1162"/>
                <a:gd name="T55" fmla="*/ 1607 h 2334"/>
                <a:gd name="T56" fmla="*/ 207 w 1162"/>
                <a:gd name="T57" fmla="*/ 2185 h 2334"/>
                <a:gd name="T58" fmla="*/ 447 w 1162"/>
                <a:gd name="T59" fmla="*/ 2119 h 2334"/>
                <a:gd name="T60" fmla="*/ 811 w 1162"/>
                <a:gd name="T61" fmla="*/ 1159 h 2334"/>
                <a:gd name="T62" fmla="*/ 851 w 1162"/>
                <a:gd name="T63" fmla="*/ 330 h 2334"/>
                <a:gd name="T64" fmla="*/ 1008 w 1162"/>
                <a:gd name="T65" fmla="*/ 140 h 2334"/>
                <a:gd name="T66" fmla="*/ 849 w 1162"/>
                <a:gd name="T67" fmla="*/ 80 h 2334"/>
                <a:gd name="T68" fmla="*/ 913 w 1162"/>
                <a:gd name="T69" fmla="*/ 9 h 2334"/>
                <a:gd name="T70" fmla="*/ 1137 w 1162"/>
                <a:gd name="T71" fmla="*/ 64 h 2334"/>
                <a:gd name="T72" fmla="*/ 1097 w 1162"/>
                <a:gd name="T73" fmla="*/ 448 h 2334"/>
                <a:gd name="T74" fmla="*/ 942 w 1162"/>
                <a:gd name="T75" fmla="*/ 762 h 2334"/>
                <a:gd name="T76" fmla="*/ 563 w 1162"/>
                <a:gd name="T77" fmla="*/ 2188 h 2334"/>
                <a:gd name="T78" fmla="*/ 364 w 1162"/>
                <a:gd name="T79" fmla="*/ 2325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2" h="2334">
                  <a:moveTo>
                    <a:pt x="466" y="315"/>
                  </a:moveTo>
                  <a:cubicBezTo>
                    <a:pt x="451" y="316"/>
                    <a:pt x="438" y="321"/>
                    <a:pt x="429" y="331"/>
                  </a:cubicBezTo>
                  <a:cubicBezTo>
                    <a:pt x="420" y="341"/>
                    <a:pt x="415" y="354"/>
                    <a:pt x="415" y="368"/>
                  </a:cubicBezTo>
                  <a:cubicBezTo>
                    <a:pt x="420" y="537"/>
                    <a:pt x="431" y="999"/>
                    <a:pt x="418" y="1096"/>
                  </a:cubicBezTo>
                  <a:cubicBezTo>
                    <a:pt x="410" y="1154"/>
                    <a:pt x="303" y="1377"/>
                    <a:pt x="217" y="1556"/>
                  </a:cubicBezTo>
                  <a:lnTo>
                    <a:pt x="216" y="1558"/>
                  </a:lnTo>
                  <a:cubicBezTo>
                    <a:pt x="129" y="1740"/>
                    <a:pt x="54" y="1896"/>
                    <a:pt x="38" y="1962"/>
                  </a:cubicBezTo>
                  <a:cubicBezTo>
                    <a:pt x="20" y="2034"/>
                    <a:pt x="17" y="2093"/>
                    <a:pt x="28" y="2143"/>
                  </a:cubicBezTo>
                  <a:cubicBezTo>
                    <a:pt x="44" y="2217"/>
                    <a:pt x="93" y="2270"/>
                    <a:pt x="168" y="2296"/>
                  </a:cubicBezTo>
                  <a:cubicBezTo>
                    <a:pt x="232" y="2318"/>
                    <a:pt x="299" y="2323"/>
                    <a:pt x="360" y="2309"/>
                  </a:cubicBezTo>
                  <a:cubicBezTo>
                    <a:pt x="437" y="2292"/>
                    <a:pt x="503" y="2247"/>
                    <a:pt x="546" y="2183"/>
                  </a:cubicBezTo>
                  <a:lnTo>
                    <a:pt x="548" y="2180"/>
                  </a:lnTo>
                  <a:cubicBezTo>
                    <a:pt x="622" y="2047"/>
                    <a:pt x="919" y="1378"/>
                    <a:pt x="925" y="1190"/>
                  </a:cubicBezTo>
                  <a:cubicBezTo>
                    <a:pt x="935" y="1147"/>
                    <a:pt x="935" y="1008"/>
                    <a:pt x="925" y="763"/>
                  </a:cubicBezTo>
                  <a:cubicBezTo>
                    <a:pt x="920" y="646"/>
                    <a:pt x="914" y="529"/>
                    <a:pt x="910" y="452"/>
                  </a:cubicBezTo>
                  <a:cubicBezTo>
                    <a:pt x="910" y="448"/>
                    <a:pt x="913" y="444"/>
                    <a:pt x="917" y="444"/>
                  </a:cubicBezTo>
                  <a:lnTo>
                    <a:pt x="1095" y="431"/>
                  </a:lnTo>
                  <a:cubicBezTo>
                    <a:pt x="1123" y="429"/>
                    <a:pt x="1144" y="405"/>
                    <a:pt x="1142" y="377"/>
                  </a:cubicBezTo>
                  <a:lnTo>
                    <a:pt x="1121" y="66"/>
                  </a:lnTo>
                  <a:cubicBezTo>
                    <a:pt x="1119" y="39"/>
                    <a:pt x="1097" y="18"/>
                    <a:pt x="1070" y="18"/>
                  </a:cubicBezTo>
                  <a:lnTo>
                    <a:pt x="1068" y="18"/>
                  </a:lnTo>
                  <a:lnTo>
                    <a:pt x="914" y="26"/>
                  </a:lnTo>
                  <a:cubicBezTo>
                    <a:pt x="900" y="27"/>
                    <a:pt x="888" y="32"/>
                    <a:pt x="879" y="42"/>
                  </a:cubicBezTo>
                  <a:cubicBezTo>
                    <a:pt x="870" y="53"/>
                    <a:pt x="865" y="66"/>
                    <a:pt x="866" y="79"/>
                  </a:cubicBezTo>
                  <a:cubicBezTo>
                    <a:pt x="867" y="106"/>
                    <a:pt x="889" y="127"/>
                    <a:pt x="916" y="127"/>
                  </a:cubicBezTo>
                  <a:lnTo>
                    <a:pt x="919" y="127"/>
                  </a:lnTo>
                  <a:lnTo>
                    <a:pt x="1015" y="123"/>
                  </a:lnTo>
                  <a:cubicBezTo>
                    <a:pt x="1020" y="122"/>
                    <a:pt x="1023" y="126"/>
                    <a:pt x="1024" y="130"/>
                  </a:cubicBezTo>
                  <a:lnTo>
                    <a:pt x="1037" y="325"/>
                  </a:lnTo>
                  <a:cubicBezTo>
                    <a:pt x="1037" y="330"/>
                    <a:pt x="1034" y="334"/>
                    <a:pt x="1030" y="334"/>
                  </a:cubicBezTo>
                  <a:lnTo>
                    <a:pt x="852" y="346"/>
                  </a:lnTo>
                  <a:cubicBezTo>
                    <a:pt x="824" y="348"/>
                    <a:pt x="803" y="372"/>
                    <a:pt x="805" y="400"/>
                  </a:cubicBezTo>
                  <a:cubicBezTo>
                    <a:pt x="825" y="730"/>
                    <a:pt x="840" y="1109"/>
                    <a:pt x="827" y="1164"/>
                  </a:cubicBezTo>
                  <a:cubicBezTo>
                    <a:pt x="825" y="1170"/>
                    <a:pt x="824" y="1176"/>
                    <a:pt x="824" y="1182"/>
                  </a:cubicBezTo>
                  <a:cubicBezTo>
                    <a:pt x="828" y="1308"/>
                    <a:pt x="565" y="1939"/>
                    <a:pt x="461" y="2128"/>
                  </a:cubicBezTo>
                  <a:cubicBezTo>
                    <a:pt x="422" y="2184"/>
                    <a:pt x="360" y="2215"/>
                    <a:pt x="288" y="2215"/>
                  </a:cubicBezTo>
                  <a:cubicBezTo>
                    <a:pt x="259" y="2215"/>
                    <a:pt x="230" y="2210"/>
                    <a:pt x="202" y="2200"/>
                  </a:cubicBezTo>
                  <a:cubicBezTo>
                    <a:pt x="148" y="2182"/>
                    <a:pt x="99" y="2141"/>
                    <a:pt x="137" y="1986"/>
                  </a:cubicBezTo>
                  <a:cubicBezTo>
                    <a:pt x="150" y="1931"/>
                    <a:pt x="234" y="1755"/>
                    <a:pt x="308" y="1601"/>
                  </a:cubicBezTo>
                  <a:cubicBezTo>
                    <a:pt x="433" y="1341"/>
                    <a:pt x="509" y="1178"/>
                    <a:pt x="519" y="1110"/>
                  </a:cubicBezTo>
                  <a:cubicBezTo>
                    <a:pt x="535" y="989"/>
                    <a:pt x="519" y="428"/>
                    <a:pt x="517" y="365"/>
                  </a:cubicBezTo>
                  <a:cubicBezTo>
                    <a:pt x="516" y="337"/>
                    <a:pt x="494" y="315"/>
                    <a:pt x="466" y="315"/>
                  </a:cubicBezTo>
                  <a:close/>
                  <a:moveTo>
                    <a:pt x="288" y="2334"/>
                  </a:moveTo>
                  <a:cubicBezTo>
                    <a:pt x="246" y="2334"/>
                    <a:pt x="204" y="2326"/>
                    <a:pt x="162" y="2312"/>
                  </a:cubicBezTo>
                  <a:cubicBezTo>
                    <a:pt x="82" y="2283"/>
                    <a:pt x="30" y="2226"/>
                    <a:pt x="12" y="2146"/>
                  </a:cubicBezTo>
                  <a:cubicBezTo>
                    <a:pt x="0" y="2094"/>
                    <a:pt x="4" y="2033"/>
                    <a:pt x="22" y="1958"/>
                  </a:cubicBezTo>
                  <a:cubicBezTo>
                    <a:pt x="38" y="1891"/>
                    <a:pt x="114" y="1733"/>
                    <a:pt x="201" y="1551"/>
                  </a:cubicBezTo>
                  <a:lnTo>
                    <a:pt x="202" y="1549"/>
                  </a:lnTo>
                  <a:cubicBezTo>
                    <a:pt x="283" y="1380"/>
                    <a:pt x="394" y="1149"/>
                    <a:pt x="401" y="1094"/>
                  </a:cubicBezTo>
                  <a:cubicBezTo>
                    <a:pt x="414" y="998"/>
                    <a:pt x="404" y="537"/>
                    <a:pt x="399" y="368"/>
                  </a:cubicBezTo>
                  <a:cubicBezTo>
                    <a:pt x="398" y="350"/>
                    <a:pt x="405" y="333"/>
                    <a:pt x="417" y="320"/>
                  </a:cubicBezTo>
                  <a:cubicBezTo>
                    <a:pt x="429" y="307"/>
                    <a:pt x="446" y="299"/>
                    <a:pt x="464" y="299"/>
                  </a:cubicBezTo>
                  <a:lnTo>
                    <a:pt x="466" y="299"/>
                  </a:lnTo>
                  <a:cubicBezTo>
                    <a:pt x="503" y="299"/>
                    <a:pt x="532" y="327"/>
                    <a:pt x="533" y="364"/>
                  </a:cubicBezTo>
                  <a:cubicBezTo>
                    <a:pt x="535" y="428"/>
                    <a:pt x="551" y="990"/>
                    <a:pt x="535" y="1112"/>
                  </a:cubicBezTo>
                  <a:cubicBezTo>
                    <a:pt x="526" y="1183"/>
                    <a:pt x="449" y="1346"/>
                    <a:pt x="324" y="1607"/>
                  </a:cubicBezTo>
                  <a:cubicBezTo>
                    <a:pt x="250" y="1762"/>
                    <a:pt x="166" y="1936"/>
                    <a:pt x="153" y="1990"/>
                  </a:cubicBezTo>
                  <a:cubicBezTo>
                    <a:pt x="118" y="2132"/>
                    <a:pt x="161" y="2168"/>
                    <a:pt x="207" y="2185"/>
                  </a:cubicBezTo>
                  <a:cubicBezTo>
                    <a:pt x="234" y="2194"/>
                    <a:pt x="261" y="2199"/>
                    <a:pt x="288" y="2199"/>
                  </a:cubicBezTo>
                  <a:cubicBezTo>
                    <a:pt x="354" y="2199"/>
                    <a:pt x="412" y="2170"/>
                    <a:pt x="447" y="2119"/>
                  </a:cubicBezTo>
                  <a:cubicBezTo>
                    <a:pt x="548" y="1937"/>
                    <a:pt x="811" y="1304"/>
                    <a:pt x="807" y="1183"/>
                  </a:cubicBezTo>
                  <a:cubicBezTo>
                    <a:pt x="807" y="1175"/>
                    <a:pt x="808" y="1167"/>
                    <a:pt x="811" y="1159"/>
                  </a:cubicBezTo>
                  <a:cubicBezTo>
                    <a:pt x="822" y="1109"/>
                    <a:pt x="809" y="734"/>
                    <a:pt x="789" y="401"/>
                  </a:cubicBezTo>
                  <a:cubicBezTo>
                    <a:pt x="786" y="364"/>
                    <a:pt x="814" y="332"/>
                    <a:pt x="851" y="330"/>
                  </a:cubicBezTo>
                  <a:lnTo>
                    <a:pt x="1020" y="318"/>
                  </a:lnTo>
                  <a:lnTo>
                    <a:pt x="1008" y="140"/>
                  </a:lnTo>
                  <a:lnTo>
                    <a:pt x="916" y="144"/>
                  </a:lnTo>
                  <a:cubicBezTo>
                    <a:pt x="880" y="144"/>
                    <a:pt x="851" y="116"/>
                    <a:pt x="849" y="80"/>
                  </a:cubicBezTo>
                  <a:cubicBezTo>
                    <a:pt x="848" y="62"/>
                    <a:pt x="854" y="44"/>
                    <a:pt x="866" y="31"/>
                  </a:cubicBezTo>
                  <a:cubicBezTo>
                    <a:pt x="879" y="18"/>
                    <a:pt x="895" y="10"/>
                    <a:pt x="913" y="9"/>
                  </a:cubicBezTo>
                  <a:lnTo>
                    <a:pt x="1067" y="2"/>
                  </a:lnTo>
                  <a:cubicBezTo>
                    <a:pt x="1104" y="0"/>
                    <a:pt x="1135" y="28"/>
                    <a:pt x="1137" y="64"/>
                  </a:cubicBezTo>
                  <a:lnTo>
                    <a:pt x="1159" y="376"/>
                  </a:lnTo>
                  <a:cubicBezTo>
                    <a:pt x="1162" y="413"/>
                    <a:pt x="1134" y="445"/>
                    <a:pt x="1097" y="448"/>
                  </a:cubicBezTo>
                  <a:lnTo>
                    <a:pt x="927" y="460"/>
                  </a:lnTo>
                  <a:cubicBezTo>
                    <a:pt x="931" y="536"/>
                    <a:pt x="937" y="649"/>
                    <a:pt x="942" y="762"/>
                  </a:cubicBezTo>
                  <a:cubicBezTo>
                    <a:pt x="955" y="1090"/>
                    <a:pt x="948" y="1165"/>
                    <a:pt x="942" y="1192"/>
                  </a:cubicBezTo>
                  <a:cubicBezTo>
                    <a:pt x="935" y="1385"/>
                    <a:pt x="639" y="2050"/>
                    <a:pt x="563" y="2188"/>
                  </a:cubicBezTo>
                  <a:cubicBezTo>
                    <a:pt x="562" y="2190"/>
                    <a:pt x="561" y="2191"/>
                    <a:pt x="560" y="2193"/>
                  </a:cubicBezTo>
                  <a:cubicBezTo>
                    <a:pt x="514" y="2260"/>
                    <a:pt x="445" y="2307"/>
                    <a:pt x="364" y="2325"/>
                  </a:cubicBezTo>
                  <a:cubicBezTo>
                    <a:pt x="340" y="2331"/>
                    <a:pt x="314" y="2334"/>
                    <a:pt x="288" y="23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1727">
              <a:extLst>
                <a:ext uri="{FF2B5EF4-FFF2-40B4-BE49-F238E27FC236}">
                  <a16:creationId xmlns:a16="http://schemas.microsoft.com/office/drawing/2014/main" xmlns="" id="{4FFA35E9-193D-4795-B88C-69805D6AA1A2}"/>
                </a:ext>
              </a:extLst>
            </p:cNvPr>
            <p:cNvSpPr>
              <a:spLocks/>
            </p:cNvSpPr>
            <p:nvPr/>
          </p:nvSpPr>
          <p:spPr bwMode="auto">
            <a:xfrm>
              <a:off x="5827714" y="3949701"/>
              <a:ext cx="17463" cy="17463"/>
            </a:xfrm>
            <a:custGeom>
              <a:avLst/>
              <a:gdLst>
                <a:gd name="T0" fmla="*/ 181 w 187"/>
                <a:gd name="T1" fmla="*/ 83 h 187"/>
                <a:gd name="T2" fmla="*/ 105 w 187"/>
                <a:gd name="T3" fmla="*/ 181 h 187"/>
                <a:gd name="T4" fmla="*/ 6 w 187"/>
                <a:gd name="T5" fmla="*/ 105 h 187"/>
                <a:gd name="T6" fmla="*/ 82 w 187"/>
                <a:gd name="T7" fmla="*/ 6 h 187"/>
                <a:gd name="T8" fmla="*/ 181 w 187"/>
                <a:gd name="T9" fmla="*/ 83 h 187"/>
              </a:gdLst>
              <a:ahLst/>
              <a:cxnLst>
                <a:cxn ang="0">
                  <a:pos x="T0" y="T1"/>
                </a:cxn>
                <a:cxn ang="0">
                  <a:pos x="T2" y="T3"/>
                </a:cxn>
                <a:cxn ang="0">
                  <a:pos x="T4" y="T5"/>
                </a:cxn>
                <a:cxn ang="0">
                  <a:pos x="T6" y="T7"/>
                </a:cxn>
                <a:cxn ang="0">
                  <a:pos x="T8" y="T9"/>
                </a:cxn>
              </a:cxnLst>
              <a:rect l="0" t="0" r="r" b="b"/>
              <a:pathLst>
                <a:path w="187" h="187">
                  <a:moveTo>
                    <a:pt x="181" y="83"/>
                  </a:moveTo>
                  <a:cubicBezTo>
                    <a:pt x="187" y="131"/>
                    <a:pt x="153" y="175"/>
                    <a:pt x="105" y="181"/>
                  </a:cubicBezTo>
                  <a:cubicBezTo>
                    <a:pt x="56" y="187"/>
                    <a:pt x="12" y="153"/>
                    <a:pt x="6" y="105"/>
                  </a:cubicBezTo>
                  <a:cubicBezTo>
                    <a:pt x="0" y="57"/>
                    <a:pt x="34" y="13"/>
                    <a:pt x="82" y="6"/>
                  </a:cubicBezTo>
                  <a:cubicBezTo>
                    <a:pt x="131" y="0"/>
                    <a:pt x="175" y="34"/>
                    <a:pt x="18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1728">
              <a:extLst>
                <a:ext uri="{FF2B5EF4-FFF2-40B4-BE49-F238E27FC236}">
                  <a16:creationId xmlns:a16="http://schemas.microsoft.com/office/drawing/2014/main" xmlns="" id="{8B025FAC-62A2-4277-A094-4652F910BF80}"/>
                </a:ext>
              </a:extLst>
            </p:cNvPr>
            <p:cNvSpPr>
              <a:spLocks/>
            </p:cNvSpPr>
            <p:nvPr/>
          </p:nvSpPr>
          <p:spPr bwMode="auto">
            <a:xfrm>
              <a:off x="5580064" y="3963988"/>
              <a:ext cx="28575" cy="44450"/>
            </a:xfrm>
            <a:custGeom>
              <a:avLst/>
              <a:gdLst>
                <a:gd name="T0" fmla="*/ 305 w 313"/>
                <a:gd name="T1" fmla="*/ 465 h 503"/>
                <a:gd name="T2" fmla="*/ 280 w 313"/>
                <a:gd name="T3" fmla="*/ 489 h 503"/>
                <a:gd name="T4" fmla="*/ 206 w 313"/>
                <a:gd name="T5" fmla="*/ 465 h 503"/>
                <a:gd name="T6" fmla="*/ 14 w 313"/>
                <a:gd name="T7" fmla="*/ 88 h 503"/>
                <a:gd name="T8" fmla="*/ 38 w 313"/>
                <a:gd name="T9" fmla="*/ 14 h 503"/>
                <a:gd name="T10" fmla="*/ 113 w 313"/>
                <a:gd name="T11" fmla="*/ 38 h 503"/>
                <a:gd name="T12" fmla="*/ 305 w 313"/>
                <a:gd name="T13" fmla="*/ 414 h 503"/>
                <a:gd name="T14" fmla="*/ 305 w 313"/>
                <a:gd name="T15" fmla="*/ 465 h 5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 h="503">
                  <a:moveTo>
                    <a:pt x="305" y="465"/>
                  </a:moveTo>
                  <a:cubicBezTo>
                    <a:pt x="300" y="475"/>
                    <a:pt x="291" y="483"/>
                    <a:pt x="280" y="489"/>
                  </a:cubicBezTo>
                  <a:cubicBezTo>
                    <a:pt x="253" y="503"/>
                    <a:pt x="220" y="492"/>
                    <a:pt x="206" y="465"/>
                  </a:cubicBezTo>
                  <a:lnTo>
                    <a:pt x="14" y="88"/>
                  </a:lnTo>
                  <a:cubicBezTo>
                    <a:pt x="0" y="61"/>
                    <a:pt x="11" y="28"/>
                    <a:pt x="38" y="14"/>
                  </a:cubicBezTo>
                  <a:cubicBezTo>
                    <a:pt x="65" y="0"/>
                    <a:pt x="99" y="11"/>
                    <a:pt x="113" y="38"/>
                  </a:cubicBezTo>
                  <a:lnTo>
                    <a:pt x="305" y="414"/>
                  </a:lnTo>
                  <a:cubicBezTo>
                    <a:pt x="313" y="431"/>
                    <a:pt x="312" y="449"/>
                    <a:pt x="305" y="4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1729">
              <a:extLst>
                <a:ext uri="{FF2B5EF4-FFF2-40B4-BE49-F238E27FC236}">
                  <a16:creationId xmlns:a16="http://schemas.microsoft.com/office/drawing/2014/main" xmlns="" id="{FAE47BE1-8D9E-41A7-BB5A-47198FF9685E}"/>
                </a:ext>
              </a:extLst>
            </p:cNvPr>
            <p:cNvSpPr>
              <a:spLocks noEditPoints="1"/>
            </p:cNvSpPr>
            <p:nvPr/>
          </p:nvSpPr>
          <p:spPr bwMode="auto">
            <a:xfrm>
              <a:off x="5580064" y="3963988"/>
              <a:ext cx="28575" cy="44450"/>
            </a:xfrm>
            <a:custGeom>
              <a:avLst/>
              <a:gdLst>
                <a:gd name="T0" fmla="*/ 73 w 331"/>
                <a:gd name="T1" fmla="*/ 17 h 504"/>
                <a:gd name="T2" fmla="*/ 52 w 331"/>
                <a:gd name="T3" fmla="*/ 22 h 504"/>
                <a:gd name="T4" fmla="*/ 31 w 331"/>
                <a:gd name="T5" fmla="*/ 85 h 504"/>
                <a:gd name="T6" fmla="*/ 223 w 331"/>
                <a:gd name="T7" fmla="*/ 462 h 504"/>
                <a:gd name="T8" fmla="*/ 265 w 331"/>
                <a:gd name="T9" fmla="*/ 488 h 504"/>
                <a:gd name="T10" fmla="*/ 287 w 331"/>
                <a:gd name="T11" fmla="*/ 482 h 504"/>
                <a:gd name="T12" fmla="*/ 307 w 331"/>
                <a:gd name="T13" fmla="*/ 462 h 504"/>
                <a:gd name="T14" fmla="*/ 307 w 331"/>
                <a:gd name="T15" fmla="*/ 419 h 504"/>
                <a:gd name="T16" fmla="*/ 115 w 331"/>
                <a:gd name="T17" fmla="*/ 43 h 504"/>
                <a:gd name="T18" fmla="*/ 73 w 331"/>
                <a:gd name="T19" fmla="*/ 17 h 504"/>
                <a:gd name="T20" fmla="*/ 265 w 331"/>
                <a:gd name="T21" fmla="*/ 504 h 504"/>
                <a:gd name="T22" fmla="*/ 208 w 331"/>
                <a:gd name="T23" fmla="*/ 469 h 504"/>
                <a:gd name="T24" fmla="*/ 16 w 331"/>
                <a:gd name="T25" fmla="*/ 93 h 504"/>
                <a:gd name="T26" fmla="*/ 44 w 331"/>
                <a:gd name="T27" fmla="*/ 7 h 504"/>
                <a:gd name="T28" fmla="*/ 73 w 331"/>
                <a:gd name="T29" fmla="*/ 0 h 504"/>
                <a:gd name="T30" fmla="*/ 130 w 331"/>
                <a:gd name="T31" fmla="*/ 35 h 504"/>
                <a:gd name="T32" fmla="*/ 322 w 331"/>
                <a:gd name="T33" fmla="*/ 412 h 504"/>
                <a:gd name="T34" fmla="*/ 322 w 331"/>
                <a:gd name="T35" fmla="*/ 469 h 504"/>
                <a:gd name="T36" fmla="*/ 294 w 331"/>
                <a:gd name="T37" fmla="*/ 497 h 504"/>
                <a:gd name="T38" fmla="*/ 265 w 331"/>
                <a:gd name="T39"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1" h="504">
                  <a:moveTo>
                    <a:pt x="73" y="17"/>
                  </a:moveTo>
                  <a:cubicBezTo>
                    <a:pt x="66" y="17"/>
                    <a:pt x="59" y="19"/>
                    <a:pt x="52" y="22"/>
                  </a:cubicBezTo>
                  <a:cubicBezTo>
                    <a:pt x="29" y="34"/>
                    <a:pt x="19" y="62"/>
                    <a:pt x="31" y="85"/>
                  </a:cubicBezTo>
                  <a:lnTo>
                    <a:pt x="223" y="462"/>
                  </a:lnTo>
                  <a:cubicBezTo>
                    <a:pt x="232" y="478"/>
                    <a:pt x="248" y="488"/>
                    <a:pt x="265" y="488"/>
                  </a:cubicBezTo>
                  <a:cubicBezTo>
                    <a:pt x="273" y="488"/>
                    <a:pt x="280" y="486"/>
                    <a:pt x="287" y="482"/>
                  </a:cubicBezTo>
                  <a:cubicBezTo>
                    <a:pt x="296" y="478"/>
                    <a:pt x="303" y="471"/>
                    <a:pt x="307" y="462"/>
                  </a:cubicBezTo>
                  <a:cubicBezTo>
                    <a:pt x="314" y="448"/>
                    <a:pt x="314" y="432"/>
                    <a:pt x="307" y="419"/>
                  </a:cubicBezTo>
                  <a:lnTo>
                    <a:pt x="115" y="43"/>
                  </a:lnTo>
                  <a:cubicBezTo>
                    <a:pt x="107" y="27"/>
                    <a:pt x="91" y="17"/>
                    <a:pt x="73" y="17"/>
                  </a:cubicBezTo>
                  <a:close/>
                  <a:moveTo>
                    <a:pt x="265" y="504"/>
                  </a:moveTo>
                  <a:cubicBezTo>
                    <a:pt x="241" y="504"/>
                    <a:pt x="220" y="491"/>
                    <a:pt x="208" y="469"/>
                  </a:cubicBezTo>
                  <a:lnTo>
                    <a:pt x="16" y="93"/>
                  </a:lnTo>
                  <a:cubicBezTo>
                    <a:pt x="0" y="62"/>
                    <a:pt x="13" y="23"/>
                    <a:pt x="44" y="7"/>
                  </a:cubicBezTo>
                  <a:cubicBezTo>
                    <a:pt x="53" y="3"/>
                    <a:pt x="63" y="0"/>
                    <a:pt x="73" y="0"/>
                  </a:cubicBezTo>
                  <a:cubicBezTo>
                    <a:pt x="97" y="0"/>
                    <a:pt x="119" y="14"/>
                    <a:pt x="130" y="35"/>
                  </a:cubicBezTo>
                  <a:lnTo>
                    <a:pt x="322" y="412"/>
                  </a:lnTo>
                  <a:cubicBezTo>
                    <a:pt x="331" y="430"/>
                    <a:pt x="331" y="451"/>
                    <a:pt x="322" y="469"/>
                  </a:cubicBezTo>
                  <a:cubicBezTo>
                    <a:pt x="316" y="481"/>
                    <a:pt x="306" y="491"/>
                    <a:pt x="294" y="497"/>
                  </a:cubicBezTo>
                  <a:cubicBezTo>
                    <a:pt x="285" y="502"/>
                    <a:pt x="275" y="504"/>
                    <a:pt x="265"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1730">
              <a:extLst>
                <a:ext uri="{FF2B5EF4-FFF2-40B4-BE49-F238E27FC236}">
                  <a16:creationId xmlns:a16="http://schemas.microsoft.com/office/drawing/2014/main" xmlns="" id="{EDE080DA-5F50-4FD2-8884-0BEAD5C1382A}"/>
                </a:ext>
              </a:extLst>
            </p:cNvPr>
            <p:cNvSpPr>
              <a:spLocks/>
            </p:cNvSpPr>
            <p:nvPr/>
          </p:nvSpPr>
          <p:spPr bwMode="auto">
            <a:xfrm>
              <a:off x="5614989" y="3948113"/>
              <a:ext cx="26988" cy="42863"/>
            </a:xfrm>
            <a:custGeom>
              <a:avLst/>
              <a:gdLst>
                <a:gd name="T0" fmla="*/ 278 w 286"/>
                <a:gd name="T1" fmla="*/ 437 h 475"/>
                <a:gd name="T2" fmla="*/ 252 w 286"/>
                <a:gd name="T3" fmla="*/ 462 h 475"/>
                <a:gd name="T4" fmla="*/ 178 w 286"/>
                <a:gd name="T5" fmla="*/ 436 h 475"/>
                <a:gd name="T6" fmla="*/ 13 w 286"/>
                <a:gd name="T7" fmla="*/ 87 h 475"/>
                <a:gd name="T8" fmla="*/ 40 w 286"/>
                <a:gd name="T9" fmla="*/ 13 h 475"/>
                <a:gd name="T10" fmla="*/ 114 w 286"/>
                <a:gd name="T11" fmla="*/ 40 h 475"/>
                <a:gd name="T12" fmla="*/ 278 w 286"/>
                <a:gd name="T13" fmla="*/ 389 h 475"/>
                <a:gd name="T14" fmla="*/ 278 w 286"/>
                <a:gd name="T15" fmla="*/ 437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475">
                  <a:moveTo>
                    <a:pt x="278" y="437"/>
                  </a:moveTo>
                  <a:cubicBezTo>
                    <a:pt x="272" y="448"/>
                    <a:pt x="264" y="457"/>
                    <a:pt x="252" y="462"/>
                  </a:cubicBezTo>
                  <a:cubicBezTo>
                    <a:pt x="224" y="475"/>
                    <a:pt x="191" y="464"/>
                    <a:pt x="178" y="436"/>
                  </a:cubicBezTo>
                  <a:lnTo>
                    <a:pt x="13" y="87"/>
                  </a:lnTo>
                  <a:cubicBezTo>
                    <a:pt x="0" y="59"/>
                    <a:pt x="12" y="26"/>
                    <a:pt x="40" y="13"/>
                  </a:cubicBezTo>
                  <a:cubicBezTo>
                    <a:pt x="67" y="0"/>
                    <a:pt x="100" y="12"/>
                    <a:pt x="114" y="40"/>
                  </a:cubicBezTo>
                  <a:lnTo>
                    <a:pt x="278" y="389"/>
                  </a:lnTo>
                  <a:cubicBezTo>
                    <a:pt x="286" y="405"/>
                    <a:pt x="285" y="422"/>
                    <a:pt x="278" y="4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1731">
              <a:extLst>
                <a:ext uri="{FF2B5EF4-FFF2-40B4-BE49-F238E27FC236}">
                  <a16:creationId xmlns:a16="http://schemas.microsoft.com/office/drawing/2014/main" xmlns="" id="{10FBF39D-82D4-4614-937F-99280DD264A3}"/>
                </a:ext>
              </a:extLst>
            </p:cNvPr>
            <p:cNvSpPr>
              <a:spLocks noEditPoints="1"/>
            </p:cNvSpPr>
            <p:nvPr/>
          </p:nvSpPr>
          <p:spPr bwMode="auto">
            <a:xfrm>
              <a:off x="5614989" y="3948113"/>
              <a:ext cx="26988" cy="42863"/>
            </a:xfrm>
            <a:custGeom>
              <a:avLst/>
              <a:gdLst>
                <a:gd name="T0" fmla="*/ 72 w 303"/>
                <a:gd name="T1" fmla="*/ 16 h 476"/>
                <a:gd name="T2" fmla="*/ 52 w 303"/>
                <a:gd name="T3" fmla="*/ 21 h 476"/>
                <a:gd name="T4" fmla="*/ 30 w 303"/>
                <a:gd name="T5" fmla="*/ 83 h 476"/>
                <a:gd name="T6" fmla="*/ 195 w 303"/>
                <a:gd name="T7" fmla="*/ 432 h 476"/>
                <a:gd name="T8" fmla="*/ 257 w 303"/>
                <a:gd name="T9" fmla="*/ 455 h 476"/>
                <a:gd name="T10" fmla="*/ 279 w 303"/>
                <a:gd name="T11" fmla="*/ 433 h 476"/>
                <a:gd name="T12" fmla="*/ 280 w 303"/>
                <a:gd name="T13" fmla="*/ 392 h 476"/>
                <a:gd name="T14" fmla="*/ 115 w 303"/>
                <a:gd name="T15" fmla="*/ 43 h 476"/>
                <a:gd name="T16" fmla="*/ 72 w 303"/>
                <a:gd name="T17" fmla="*/ 16 h 476"/>
                <a:gd name="T18" fmla="*/ 237 w 303"/>
                <a:gd name="T19" fmla="*/ 476 h 476"/>
                <a:gd name="T20" fmla="*/ 180 w 303"/>
                <a:gd name="T21" fmla="*/ 439 h 476"/>
                <a:gd name="T22" fmla="*/ 15 w 303"/>
                <a:gd name="T23" fmla="*/ 91 h 476"/>
                <a:gd name="T24" fmla="*/ 45 w 303"/>
                <a:gd name="T25" fmla="*/ 6 h 476"/>
                <a:gd name="T26" fmla="*/ 72 w 303"/>
                <a:gd name="T27" fmla="*/ 0 h 476"/>
                <a:gd name="T28" fmla="*/ 130 w 303"/>
                <a:gd name="T29" fmla="*/ 36 h 476"/>
                <a:gd name="T30" fmla="*/ 295 w 303"/>
                <a:gd name="T31" fmla="*/ 385 h 476"/>
                <a:gd name="T32" fmla="*/ 294 w 303"/>
                <a:gd name="T33" fmla="*/ 441 h 476"/>
                <a:gd name="T34" fmla="*/ 264 w 303"/>
                <a:gd name="T35" fmla="*/ 470 h 476"/>
                <a:gd name="T36" fmla="*/ 237 w 303"/>
                <a:gd name="T3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3" h="476">
                  <a:moveTo>
                    <a:pt x="72" y="16"/>
                  </a:moveTo>
                  <a:cubicBezTo>
                    <a:pt x="65" y="16"/>
                    <a:pt x="59" y="18"/>
                    <a:pt x="52" y="21"/>
                  </a:cubicBezTo>
                  <a:cubicBezTo>
                    <a:pt x="29" y="32"/>
                    <a:pt x="19" y="60"/>
                    <a:pt x="30" y="83"/>
                  </a:cubicBezTo>
                  <a:lnTo>
                    <a:pt x="195" y="432"/>
                  </a:lnTo>
                  <a:cubicBezTo>
                    <a:pt x="205" y="455"/>
                    <a:pt x="234" y="465"/>
                    <a:pt x="257" y="455"/>
                  </a:cubicBezTo>
                  <a:cubicBezTo>
                    <a:pt x="267" y="450"/>
                    <a:pt x="274" y="443"/>
                    <a:pt x="279" y="433"/>
                  </a:cubicBezTo>
                  <a:cubicBezTo>
                    <a:pt x="286" y="420"/>
                    <a:pt x="286" y="405"/>
                    <a:pt x="280" y="392"/>
                  </a:cubicBezTo>
                  <a:lnTo>
                    <a:pt x="115" y="43"/>
                  </a:lnTo>
                  <a:cubicBezTo>
                    <a:pt x="107" y="27"/>
                    <a:pt x="90" y="16"/>
                    <a:pt x="72" y="16"/>
                  </a:cubicBezTo>
                  <a:close/>
                  <a:moveTo>
                    <a:pt x="237" y="476"/>
                  </a:moveTo>
                  <a:cubicBezTo>
                    <a:pt x="213" y="476"/>
                    <a:pt x="190" y="462"/>
                    <a:pt x="180" y="439"/>
                  </a:cubicBezTo>
                  <a:lnTo>
                    <a:pt x="15" y="91"/>
                  </a:lnTo>
                  <a:cubicBezTo>
                    <a:pt x="0" y="59"/>
                    <a:pt x="13" y="21"/>
                    <a:pt x="45" y="6"/>
                  </a:cubicBezTo>
                  <a:cubicBezTo>
                    <a:pt x="54" y="2"/>
                    <a:pt x="63" y="0"/>
                    <a:pt x="72" y="0"/>
                  </a:cubicBezTo>
                  <a:cubicBezTo>
                    <a:pt x="97" y="0"/>
                    <a:pt x="119" y="14"/>
                    <a:pt x="130" y="36"/>
                  </a:cubicBezTo>
                  <a:lnTo>
                    <a:pt x="295" y="385"/>
                  </a:lnTo>
                  <a:cubicBezTo>
                    <a:pt x="303" y="403"/>
                    <a:pt x="303" y="423"/>
                    <a:pt x="294" y="441"/>
                  </a:cubicBezTo>
                  <a:cubicBezTo>
                    <a:pt x="288" y="454"/>
                    <a:pt x="277" y="464"/>
                    <a:pt x="264" y="470"/>
                  </a:cubicBezTo>
                  <a:cubicBezTo>
                    <a:pt x="256" y="474"/>
                    <a:pt x="247" y="476"/>
                    <a:pt x="237" y="4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1732">
              <a:extLst>
                <a:ext uri="{FF2B5EF4-FFF2-40B4-BE49-F238E27FC236}">
                  <a16:creationId xmlns:a16="http://schemas.microsoft.com/office/drawing/2014/main" xmlns="" id="{5E7FCDB6-F833-4272-A007-E81741A5410C}"/>
                </a:ext>
              </a:extLst>
            </p:cNvPr>
            <p:cNvSpPr>
              <a:spLocks/>
            </p:cNvSpPr>
            <p:nvPr/>
          </p:nvSpPr>
          <p:spPr bwMode="auto">
            <a:xfrm>
              <a:off x="5610226" y="3995738"/>
              <a:ext cx="33338" cy="23813"/>
            </a:xfrm>
            <a:custGeom>
              <a:avLst/>
              <a:gdLst>
                <a:gd name="T0" fmla="*/ 367 w 375"/>
                <a:gd name="T1" fmla="*/ 88 h 257"/>
                <a:gd name="T2" fmla="*/ 341 w 375"/>
                <a:gd name="T3" fmla="*/ 114 h 257"/>
                <a:gd name="T4" fmla="*/ 91 w 375"/>
                <a:gd name="T5" fmla="*/ 242 h 257"/>
                <a:gd name="T6" fmla="*/ 15 w 375"/>
                <a:gd name="T7" fmla="*/ 221 h 257"/>
                <a:gd name="T8" fmla="*/ 36 w 375"/>
                <a:gd name="T9" fmla="*/ 145 h 257"/>
                <a:gd name="T10" fmla="*/ 295 w 375"/>
                <a:gd name="T11" fmla="*/ 13 h 257"/>
                <a:gd name="T12" fmla="*/ 368 w 375"/>
                <a:gd name="T13" fmla="*/ 40 h 257"/>
                <a:gd name="T14" fmla="*/ 367 w 375"/>
                <a:gd name="T15" fmla="*/ 88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57">
                  <a:moveTo>
                    <a:pt x="367" y="88"/>
                  </a:moveTo>
                  <a:cubicBezTo>
                    <a:pt x="362" y="99"/>
                    <a:pt x="353" y="108"/>
                    <a:pt x="341" y="114"/>
                  </a:cubicBezTo>
                  <a:cubicBezTo>
                    <a:pt x="213" y="173"/>
                    <a:pt x="92" y="241"/>
                    <a:pt x="91" y="242"/>
                  </a:cubicBezTo>
                  <a:cubicBezTo>
                    <a:pt x="64" y="257"/>
                    <a:pt x="30" y="248"/>
                    <a:pt x="15" y="221"/>
                  </a:cubicBezTo>
                  <a:cubicBezTo>
                    <a:pt x="0" y="194"/>
                    <a:pt x="9" y="160"/>
                    <a:pt x="36" y="145"/>
                  </a:cubicBezTo>
                  <a:cubicBezTo>
                    <a:pt x="41" y="142"/>
                    <a:pt x="162" y="74"/>
                    <a:pt x="295" y="13"/>
                  </a:cubicBezTo>
                  <a:cubicBezTo>
                    <a:pt x="322" y="0"/>
                    <a:pt x="355" y="12"/>
                    <a:pt x="368" y="40"/>
                  </a:cubicBezTo>
                  <a:cubicBezTo>
                    <a:pt x="375" y="56"/>
                    <a:pt x="375" y="74"/>
                    <a:pt x="367"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1733">
              <a:extLst>
                <a:ext uri="{FF2B5EF4-FFF2-40B4-BE49-F238E27FC236}">
                  <a16:creationId xmlns:a16="http://schemas.microsoft.com/office/drawing/2014/main" xmlns="" id="{3B906A8B-57B6-4995-9303-09D790AC8E26}"/>
                </a:ext>
              </a:extLst>
            </p:cNvPr>
            <p:cNvSpPr>
              <a:spLocks noEditPoints="1"/>
            </p:cNvSpPr>
            <p:nvPr/>
          </p:nvSpPr>
          <p:spPr bwMode="auto">
            <a:xfrm>
              <a:off x="5610226" y="3995738"/>
              <a:ext cx="34925" cy="23813"/>
            </a:xfrm>
            <a:custGeom>
              <a:avLst/>
              <a:gdLst>
                <a:gd name="T0" fmla="*/ 327 w 393"/>
                <a:gd name="T1" fmla="*/ 17 h 258"/>
                <a:gd name="T2" fmla="*/ 307 w 393"/>
                <a:gd name="T3" fmla="*/ 22 h 258"/>
                <a:gd name="T4" fmla="*/ 49 w 393"/>
                <a:gd name="T5" fmla="*/ 153 h 258"/>
                <a:gd name="T6" fmla="*/ 32 w 393"/>
                <a:gd name="T7" fmla="*/ 218 h 258"/>
                <a:gd name="T8" fmla="*/ 73 w 393"/>
                <a:gd name="T9" fmla="*/ 242 h 258"/>
                <a:gd name="T10" fmla="*/ 96 w 393"/>
                <a:gd name="T11" fmla="*/ 235 h 258"/>
                <a:gd name="T12" fmla="*/ 347 w 393"/>
                <a:gd name="T13" fmla="*/ 107 h 258"/>
                <a:gd name="T14" fmla="*/ 369 w 393"/>
                <a:gd name="T15" fmla="*/ 85 h 258"/>
                <a:gd name="T16" fmla="*/ 370 w 393"/>
                <a:gd name="T17" fmla="*/ 44 h 258"/>
                <a:gd name="T18" fmla="*/ 327 w 393"/>
                <a:gd name="T19" fmla="*/ 17 h 258"/>
                <a:gd name="T20" fmla="*/ 73 w 393"/>
                <a:gd name="T21" fmla="*/ 258 h 258"/>
                <a:gd name="T22" fmla="*/ 17 w 393"/>
                <a:gd name="T23" fmla="*/ 226 h 258"/>
                <a:gd name="T24" fmla="*/ 41 w 393"/>
                <a:gd name="T25" fmla="*/ 139 h 258"/>
                <a:gd name="T26" fmla="*/ 300 w 393"/>
                <a:gd name="T27" fmla="*/ 6 h 258"/>
                <a:gd name="T28" fmla="*/ 327 w 393"/>
                <a:gd name="T29" fmla="*/ 0 h 258"/>
                <a:gd name="T30" fmla="*/ 385 w 393"/>
                <a:gd name="T31" fmla="*/ 37 h 258"/>
                <a:gd name="T32" fmla="*/ 384 w 393"/>
                <a:gd name="T33" fmla="*/ 93 h 258"/>
                <a:gd name="T34" fmla="*/ 354 w 393"/>
                <a:gd name="T35" fmla="*/ 122 h 258"/>
                <a:gd name="T36" fmla="*/ 104 w 393"/>
                <a:gd name="T37" fmla="*/ 250 h 258"/>
                <a:gd name="T38" fmla="*/ 73 w 393"/>
                <a:gd name="T3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258">
                  <a:moveTo>
                    <a:pt x="327" y="17"/>
                  </a:moveTo>
                  <a:cubicBezTo>
                    <a:pt x="320" y="17"/>
                    <a:pt x="313" y="18"/>
                    <a:pt x="307" y="22"/>
                  </a:cubicBezTo>
                  <a:cubicBezTo>
                    <a:pt x="179" y="81"/>
                    <a:pt x="62" y="146"/>
                    <a:pt x="49" y="153"/>
                  </a:cubicBezTo>
                  <a:cubicBezTo>
                    <a:pt x="27" y="166"/>
                    <a:pt x="19" y="195"/>
                    <a:pt x="32" y="218"/>
                  </a:cubicBezTo>
                  <a:cubicBezTo>
                    <a:pt x="40" y="232"/>
                    <a:pt x="56" y="242"/>
                    <a:pt x="73" y="242"/>
                  </a:cubicBezTo>
                  <a:cubicBezTo>
                    <a:pt x="81" y="242"/>
                    <a:pt x="89" y="240"/>
                    <a:pt x="96" y="235"/>
                  </a:cubicBezTo>
                  <a:cubicBezTo>
                    <a:pt x="117" y="223"/>
                    <a:pt x="229" y="161"/>
                    <a:pt x="347" y="107"/>
                  </a:cubicBezTo>
                  <a:cubicBezTo>
                    <a:pt x="356" y="102"/>
                    <a:pt x="364" y="95"/>
                    <a:pt x="369" y="85"/>
                  </a:cubicBezTo>
                  <a:cubicBezTo>
                    <a:pt x="375" y="72"/>
                    <a:pt x="376" y="57"/>
                    <a:pt x="370" y="44"/>
                  </a:cubicBezTo>
                  <a:cubicBezTo>
                    <a:pt x="362" y="28"/>
                    <a:pt x="345" y="17"/>
                    <a:pt x="327" y="17"/>
                  </a:cubicBezTo>
                  <a:close/>
                  <a:moveTo>
                    <a:pt x="73" y="258"/>
                  </a:moveTo>
                  <a:cubicBezTo>
                    <a:pt x="50" y="258"/>
                    <a:pt x="28" y="246"/>
                    <a:pt x="17" y="226"/>
                  </a:cubicBezTo>
                  <a:cubicBezTo>
                    <a:pt x="0" y="195"/>
                    <a:pt x="10" y="156"/>
                    <a:pt x="41" y="139"/>
                  </a:cubicBezTo>
                  <a:cubicBezTo>
                    <a:pt x="54" y="132"/>
                    <a:pt x="171" y="66"/>
                    <a:pt x="300" y="6"/>
                  </a:cubicBezTo>
                  <a:cubicBezTo>
                    <a:pt x="309" y="2"/>
                    <a:pt x="318" y="0"/>
                    <a:pt x="327" y="0"/>
                  </a:cubicBezTo>
                  <a:cubicBezTo>
                    <a:pt x="352" y="0"/>
                    <a:pt x="374" y="15"/>
                    <a:pt x="385" y="37"/>
                  </a:cubicBezTo>
                  <a:cubicBezTo>
                    <a:pt x="393" y="55"/>
                    <a:pt x="392" y="75"/>
                    <a:pt x="384" y="93"/>
                  </a:cubicBezTo>
                  <a:cubicBezTo>
                    <a:pt x="377" y="106"/>
                    <a:pt x="367" y="116"/>
                    <a:pt x="354" y="122"/>
                  </a:cubicBezTo>
                  <a:cubicBezTo>
                    <a:pt x="236" y="176"/>
                    <a:pt x="126" y="238"/>
                    <a:pt x="104" y="250"/>
                  </a:cubicBezTo>
                  <a:cubicBezTo>
                    <a:pt x="94" y="256"/>
                    <a:pt x="84" y="258"/>
                    <a:pt x="73" y="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1734">
              <a:extLst>
                <a:ext uri="{FF2B5EF4-FFF2-40B4-BE49-F238E27FC236}">
                  <a16:creationId xmlns:a16="http://schemas.microsoft.com/office/drawing/2014/main" xmlns="" id="{518CBEFB-BE2A-4B38-8BB3-8B059F35ED5E}"/>
                </a:ext>
              </a:extLst>
            </p:cNvPr>
            <p:cNvSpPr>
              <a:spLocks/>
            </p:cNvSpPr>
            <p:nvPr/>
          </p:nvSpPr>
          <p:spPr bwMode="auto">
            <a:xfrm>
              <a:off x="5591176" y="3987801"/>
              <a:ext cx="149225" cy="211138"/>
            </a:xfrm>
            <a:custGeom>
              <a:avLst/>
              <a:gdLst>
                <a:gd name="T0" fmla="*/ 1643 w 1650"/>
                <a:gd name="T1" fmla="*/ 2029 h 2361"/>
                <a:gd name="T2" fmla="*/ 1615 w 1650"/>
                <a:gd name="T3" fmla="*/ 2055 h 2361"/>
                <a:gd name="T4" fmla="*/ 939 w 1650"/>
                <a:gd name="T5" fmla="*/ 2349 h 2361"/>
                <a:gd name="T6" fmla="*/ 867 w 1650"/>
                <a:gd name="T7" fmla="*/ 2321 h 2361"/>
                <a:gd name="T8" fmla="*/ 12 w 1650"/>
                <a:gd name="T9" fmla="*/ 426 h 2361"/>
                <a:gd name="T10" fmla="*/ 40 w 1650"/>
                <a:gd name="T11" fmla="*/ 353 h 2361"/>
                <a:gd name="T12" fmla="*/ 113 w 1650"/>
                <a:gd name="T13" fmla="*/ 381 h 2361"/>
                <a:gd name="T14" fmla="*/ 945 w 1650"/>
                <a:gd name="T15" fmla="*/ 2226 h 2361"/>
                <a:gd name="T16" fmla="*/ 1520 w 1650"/>
                <a:gd name="T17" fmla="*/ 1975 h 2361"/>
                <a:gd name="T18" fmla="*/ 697 w 1650"/>
                <a:gd name="T19" fmla="*/ 85 h 2361"/>
                <a:gd name="T20" fmla="*/ 725 w 1650"/>
                <a:gd name="T21" fmla="*/ 12 h 2361"/>
                <a:gd name="T22" fmla="*/ 798 w 1650"/>
                <a:gd name="T23" fmla="*/ 40 h 2361"/>
                <a:gd name="T24" fmla="*/ 1644 w 1650"/>
                <a:gd name="T25" fmla="*/ 1982 h 2361"/>
                <a:gd name="T26" fmla="*/ 1645 w 1650"/>
                <a:gd name="T27" fmla="*/ 2024 h 2361"/>
                <a:gd name="T28" fmla="*/ 1643 w 1650"/>
                <a:gd name="T29" fmla="*/ 2029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0" h="2361">
                  <a:moveTo>
                    <a:pt x="1643" y="2029"/>
                  </a:moveTo>
                  <a:cubicBezTo>
                    <a:pt x="1637" y="2041"/>
                    <a:pt x="1627" y="2050"/>
                    <a:pt x="1615" y="2055"/>
                  </a:cubicBezTo>
                  <a:lnTo>
                    <a:pt x="939" y="2349"/>
                  </a:lnTo>
                  <a:cubicBezTo>
                    <a:pt x="911" y="2361"/>
                    <a:pt x="879" y="2348"/>
                    <a:pt x="867" y="2321"/>
                  </a:cubicBezTo>
                  <a:lnTo>
                    <a:pt x="12" y="426"/>
                  </a:lnTo>
                  <a:cubicBezTo>
                    <a:pt x="0" y="399"/>
                    <a:pt x="12" y="366"/>
                    <a:pt x="40" y="353"/>
                  </a:cubicBezTo>
                  <a:cubicBezTo>
                    <a:pt x="68" y="341"/>
                    <a:pt x="101" y="353"/>
                    <a:pt x="113" y="381"/>
                  </a:cubicBezTo>
                  <a:lnTo>
                    <a:pt x="945" y="2226"/>
                  </a:lnTo>
                  <a:lnTo>
                    <a:pt x="1520" y="1975"/>
                  </a:lnTo>
                  <a:cubicBezTo>
                    <a:pt x="1393" y="1684"/>
                    <a:pt x="764" y="237"/>
                    <a:pt x="697" y="85"/>
                  </a:cubicBezTo>
                  <a:cubicBezTo>
                    <a:pt x="685" y="57"/>
                    <a:pt x="697" y="24"/>
                    <a:pt x="725" y="12"/>
                  </a:cubicBezTo>
                  <a:cubicBezTo>
                    <a:pt x="753" y="0"/>
                    <a:pt x="786" y="12"/>
                    <a:pt x="798" y="40"/>
                  </a:cubicBezTo>
                  <a:cubicBezTo>
                    <a:pt x="873" y="208"/>
                    <a:pt x="1636" y="1964"/>
                    <a:pt x="1644" y="1982"/>
                  </a:cubicBezTo>
                  <a:cubicBezTo>
                    <a:pt x="1650" y="1996"/>
                    <a:pt x="1650" y="2011"/>
                    <a:pt x="1645" y="2024"/>
                  </a:cubicBezTo>
                  <a:cubicBezTo>
                    <a:pt x="1644" y="2026"/>
                    <a:pt x="1643" y="2027"/>
                    <a:pt x="1643" y="20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1735">
              <a:extLst>
                <a:ext uri="{FF2B5EF4-FFF2-40B4-BE49-F238E27FC236}">
                  <a16:creationId xmlns:a16="http://schemas.microsoft.com/office/drawing/2014/main" xmlns="" id="{53D0F251-B86C-4ECF-8BEC-3C2914CF4CE8}"/>
                </a:ext>
              </a:extLst>
            </p:cNvPr>
            <p:cNvSpPr>
              <a:spLocks noEditPoints="1"/>
            </p:cNvSpPr>
            <p:nvPr/>
          </p:nvSpPr>
          <p:spPr bwMode="auto">
            <a:xfrm>
              <a:off x="5591176" y="3987801"/>
              <a:ext cx="149225" cy="211138"/>
            </a:xfrm>
            <a:custGeom>
              <a:avLst/>
              <a:gdLst>
                <a:gd name="T0" fmla="*/ 73 w 1669"/>
                <a:gd name="T1" fmla="*/ 358 h 2363"/>
                <a:gd name="T2" fmla="*/ 53 w 1669"/>
                <a:gd name="T3" fmla="*/ 362 h 2363"/>
                <a:gd name="T4" fmla="*/ 30 w 1669"/>
                <a:gd name="T5" fmla="*/ 424 h 2363"/>
                <a:gd name="T6" fmla="*/ 884 w 1669"/>
                <a:gd name="T7" fmla="*/ 2318 h 2363"/>
                <a:gd name="T8" fmla="*/ 946 w 1669"/>
                <a:gd name="T9" fmla="*/ 2342 h 2363"/>
                <a:gd name="T10" fmla="*/ 1622 w 1669"/>
                <a:gd name="T11" fmla="*/ 2048 h 2363"/>
                <a:gd name="T12" fmla="*/ 1645 w 1669"/>
                <a:gd name="T13" fmla="*/ 2026 h 2363"/>
                <a:gd name="T14" fmla="*/ 1647 w 1669"/>
                <a:gd name="T15" fmla="*/ 2022 h 2363"/>
                <a:gd name="T16" fmla="*/ 1646 w 1669"/>
                <a:gd name="T17" fmla="*/ 1986 h 2363"/>
                <a:gd name="T18" fmla="*/ 801 w 1669"/>
                <a:gd name="T19" fmla="*/ 45 h 2363"/>
                <a:gd name="T20" fmla="*/ 739 w 1669"/>
                <a:gd name="T21" fmla="*/ 21 h 2363"/>
                <a:gd name="T22" fmla="*/ 714 w 1669"/>
                <a:gd name="T23" fmla="*/ 47 h 2363"/>
                <a:gd name="T24" fmla="*/ 715 w 1669"/>
                <a:gd name="T25" fmla="*/ 83 h 2363"/>
                <a:gd name="T26" fmla="*/ 1538 w 1669"/>
                <a:gd name="T27" fmla="*/ 1973 h 2363"/>
                <a:gd name="T28" fmla="*/ 1541 w 1669"/>
                <a:gd name="T29" fmla="*/ 1981 h 2363"/>
                <a:gd name="T30" fmla="*/ 951 w 1669"/>
                <a:gd name="T31" fmla="*/ 2237 h 2363"/>
                <a:gd name="T32" fmla="*/ 948 w 1669"/>
                <a:gd name="T33" fmla="*/ 2230 h 2363"/>
                <a:gd name="T34" fmla="*/ 115 w 1669"/>
                <a:gd name="T35" fmla="*/ 385 h 2363"/>
                <a:gd name="T36" fmla="*/ 73 w 1669"/>
                <a:gd name="T37" fmla="*/ 358 h 2363"/>
                <a:gd name="T38" fmla="*/ 927 w 1669"/>
                <a:gd name="T39" fmla="*/ 2363 h 2363"/>
                <a:gd name="T40" fmla="*/ 869 w 1669"/>
                <a:gd name="T41" fmla="*/ 2325 h 2363"/>
                <a:gd name="T42" fmla="*/ 14 w 1669"/>
                <a:gd name="T43" fmla="*/ 431 h 2363"/>
                <a:gd name="T44" fmla="*/ 46 w 1669"/>
                <a:gd name="T45" fmla="*/ 347 h 2363"/>
                <a:gd name="T46" fmla="*/ 73 w 1669"/>
                <a:gd name="T47" fmla="*/ 341 h 2363"/>
                <a:gd name="T48" fmla="*/ 131 w 1669"/>
                <a:gd name="T49" fmla="*/ 379 h 2363"/>
                <a:gd name="T50" fmla="*/ 959 w 1669"/>
                <a:gd name="T51" fmla="*/ 2216 h 2363"/>
                <a:gd name="T52" fmla="*/ 1519 w 1669"/>
                <a:gd name="T53" fmla="*/ 1972 h 2363"/>
                <a:gd name="T54" fmla="*/ 699 w 1669"/>
                <a:gd name="T55" fmla="*/ 90 h 2363"/>
                <a:gd name="T56" fmla="*/ 698 w 1669"/>
                <a:gd name="T57" fmla="*/ 41 h 2363"/>
                <a:gd name="T58" fmla="*/ 732 w 1669"/>
                <a:gd name="T59" fmla="*/ 6 h 2363"/>
                <a:gd name="T60" fmla="*/ 758 w 1669"/>
                <a:gd name="T61" fmla="*/ 0 h 2363"/>
                <a:gd name="T62" fmla="*/ 816 w 1669"/>
                <a:gd name="T63" fmla="*/ 38 h 2363"/>
                <a:gd name="T64" fmla="*/ 1662 w 1669"/>
                <a:gd name="T65" fmla="*/ 1980 h 2363"/>
                <a:gd name="T66" fmla="*/ 1663 w 1669"/>
                <a:gd name="T67" fmla="*/ 2029 h 2363"/>
                <a:gd name="T68" fmla="*/ 1660 w 1669"/>
                <a:gd name="T69" fmla="*/ 2033 h 2363"/>
                <a:gd name="T70" fmla="*/ 1629 w 1669"/>
                <a:gd name="T71" fmla="*/ 2064 h 2363"/>
                <a:gd name="T72" fmla="*/ 952 w 1669"/>
                <a:gd name="T73" fmla="*/ 2358 h 2363"/>
                <a:gd name="T74" fmla="*/ 927 w 1669"/>
                <a:gd name="T75"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9" h="2363">
                  <a:moveTo>
                    <a:pt x="73" y="358"/>
                  </a:moveTo>
                  <a:cubicBezTo>
                    <a:pt x="66" y="358"/>
                    <a:pt x="59" y="359"/>
                    <a:pt x="53" y="362"/>
                  </a:cubicBezTo>
                  <a:cubicBezTo>
                    <a:pt x="30" y="373"/>
                    <a:pt x="19" y="401"/>
                    <a:pt x="30" y="424"/>
                  </a:cubicBezTo>
                  <a:lnTo>
                    <a:pt x="884" y="2318"/>
                  </a:lnTo>
                  <a:cubicBezTo>
                    <a:pt x="894" y="2341"/>
                    <a:pt x="923" y="2352"/>
                    <a:pt x="946" y="2342"/>
                  </a:cubicBezTo>
                  <a:lnTo>
                    <a:pt x="1622" y="2048"/>
                  </a:lnTo>
                  <a:cubicBezTo>
                    <a:pt x="1632" y="2044"/>
                    <a:pt x="1640" y="2036"/>
                    <a:pt x="1645" y="2026"/>
                  </a:cubicBezTo>
                  <a:lnTo>
                    <a:pt x="1647" y="2022"/>
                  </a:lnTo>
                  <a:cubicBezTo>
                    <a:pt x="1651" y="2011"/>
                    <a:pt x="1651" y="1998"/>
                    <a:pt x="1646" y="1986"/>
                  </a:cubicBezTo>
                  <a:cubicBezTo>
                    <a:pt x="1639" y="1970"/>
                    <a:pt x="875" y="213"/>
                    <a:pt x="801" y="45"/>
                  </a:cubicBezTo>
                  <a:cubicBezTo>
                    <a:pt x="791" y="22"/>
                    <a:pt x="762" y="10"/>
                    <a:pt x="739" y="21"/>
                  </a:cubicBezTo>
                  <a:cubicBezTo>
                    <a:pt x="727" y="26"/>
                    <a:pt x="718" y="35"/>
                    <a:pt x="714" y="47"/>
                  </a:cubicBezTo>
                  <a:cubicBezTo>
                    <a:pt x="709" y="59"/>
                    <a:pt x="709" y="71"/>
                    <a:pt x="715" y="83"/>
                  </a:cubicBezTo>
                  <a:cubicBezTo>
                    <a:pt x="779" y="229"/>
                    <a:pt x="1388" y="1629"/>
                    <a:pt x="1538" y="1973"/>
                  </a:cubicBezTo>
                  <a:lnTo>
                    <a:pt x="1541" y="1981"/>
                  </a:lnTo>
                  <a:lnTo>
                    <a:pt x="951" y="2237"/>
                  </a:lnTo>
                  <a:lnTo>
                    <a:pt x="948" y="2230"/>
                  </a:lnTo>
                  <a:lnTo>
                    <a:pt x="115" y="385"/>
                  </a:lnTo>
                  <a:cubicBezTo>
                    <a:pt x="108" y="369"/>
                    <a:pt x="91" y="358"/>
                    <a:pt x="73" y="358"/>
                  </a:cubicBezTo>
                  <a:close/>
                  <a:moveTo>
                    <a:pt x="927" y="2363"/>
                  </a:moveTo>
                  <a:cubicBezTo>
                    <a:pt x="902" y="2363"/>
                    <a:pt x="879" y="2348"/>
                    <a:pt x="869" y="2325"/>
                  </a:cubicBezTo>
                  <a:lnTo>
                    <a:pt x="14" y="431"/>
                  </a:lnTo>
                  <a:cubicBezTo>
                    <a:pt x="0" y="399"/>
                    <a:pt x="14" y="361"/>
                    <a:pt x="46" y="347"/>
                  </a:cubicBezTo>
                  <a:cubicBezTo>
                    <a:pt x="55" y="343"/>
                    <a:pt x="64" y="341"/>
                    <a:pt x="73" y="341"/>
                  </a:cubicBezTo>
                  <a:cubicBezTo>
                    <a:pt x="98" y="341"/>
                    <a:pt x="121" y="356"/>
                    <a:pt x="131" y="379"/>
                  </a:cubicBezTo>
                  <a:lnTo>
                    <a:pt x="959" y="2216"/>
                  </a:lnTo>
                  <a:lnTo>
                    <a:pt x="1519" y="1972"/>
                  </a:lnTo>
                  <a:cubicBezTo>
                    <a:pt x="1364" y="1615"/>
                    <a:pt x="764" y="235"/>
                    <a:pt x="699" y="90"/>
                  </a:cubicBezTo>
                  <a:cubicBezTo>
                    <a:pt x="692" y="74"/>
                    <a:pt x="692" y="57"/>
                    <a:pt x="698" y="41"/>
                  </a:cubicBezTo>
                  <a:cubicBezTo>
                    <a:pt x="704" y="25"/>
                    <a:pt x="716" y="12"/>
                    <a:pt x="732" y="6"/>
                  </a:cubicBezTo>
                  <a:cubicBezTo>
                    <a:pt x="740" y="2"/>
                    <a:pt x="749" y="0"/>
                    <a:pt x="758" y="0"/>
                  </a:cubicBezTo>
                  <a:cubicBezTo>
                    <a:pt x="783" y="0"/>
                    <a:pt x="806" y="15"/>
                    <a:pt x="816" y="38"/>
                  </a:cubicBezTo>
                  <a:cubicBezTo>
                    <a:pt x="891" y="207"/>
                    <a:pt x="1655" y="1963"/>
                    <a:pt x="1662" y="1980"/>
                  </a:cubicBezTo>
                  <a:cubicBezTo>
                    <a:pt x="1668" y="1995"/>
                    <a:pt x="1669" y="2012"/>
                    <a:pt x="1663" y="2029"/>
                  </a:cubicBezTo>
                  <a:cubicBezTo>
                    <a:pt x="1662" y="2030"/>
                    <a:pt x="1661" y="2032"/>
                    <a:pt x="1660" y="2033"/>
                  </a:cubicBezTo>
                  <a:cubicBezTo>
                    <a:pt x="1653" y="2047"/>
                    <a:pt x="1642" y="2058"/>
                    <a:pt x="1629" y="2064"/>
                  </a:cubicBezTo>
                  <a:lnTo>
                    <a:pt x="952" y="2358"/>
                  </a:lnTo>
                  <a:cubicBezTo>
                    <a:pt x="944" y="2361"/>
                    <a:pt x="936" y="2363"/>
                    <a:pt x="927" y="23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1736">
              <a:extLst>
                <a:ext uri="{FF2B5EF4-FFF2-40B4-BE49-F238E27FC236}">
                  <a16:creationId xmlns:a16="http://schemas.microsoft.com/office/drawing/2014/main" xmlns="" id="{52C649BF-DA3A-4FD6-BEA2-63191ED62948}"/>
                </a:ext>
              </a:extLst>
            </p:cNvPr>
            <p:cNvSpPr>
              <a:spLocks/>
            </p:cNvSpPr>
            <p:nvPr/>
          </p:nvSpPr>
          <p:spPr bwMode="auto">
            <a:xfrm>
              <a:off x="5632451" y="3890963"/>
              <a:ext cx="20638" cy="15875"/>
            </a:xfrm>
            <a:custGeom>
              <a:avLst/>
              <a:gdLst>
                <a:gd name="T0" fmla="*/ 227 w 235"/>
                <a:gd name="T1" fmla="*/ 88 h 177"/>
                <a:gd name="T2" fmla="*/ 200 w 235"/>
                <a:gd name="T3" fmla="*/ 113 h 177"/>
                <a:gd name="T4" fmla="*/ 86 w 235"/>
                <a:gd name="T5" fmla="*/ 164 h 177"/>
                <a:gd name="T6" fmla="*/ 13 w 235"/>
                <a:gd name="T7" fmla="*/ 136 h 177"/>
                <a:gd name="T8" fmla="*/ 41 w 235"/>
                <a:gd name="T9" fmla="*/ 63 h 177"/>
                <a:gd name="T10" fmla="*/ 155 w 235"/>
                <a:gd name="T11" fmla="*/ 12 h 177"/>
                <a:gd name="T12" fmla="*/ 228 w 235"/>
                <a:gd name="T13" fmla="*/ 40 h 177"/>
                <a:gd name="T14" fmla="*/ 227 w 235"/>
                <a:gd name="T15" fmla="*/ 88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177">
                  <a:moveTo>
                    <a:pt x="227" y="88"/>
                  </a:moveTo>
                  <a:cubicBezTo>
                    <a:pt x="221" y="98"/>
                    <a:pt x="212" y="108"/>
                    <a:pt x="200" y="113"/>
                  </a:cubicBezTo>
                  <a:lnTo>
                    <a:pt x="86" y="164"/>
                  </a:lnTo>
                  <a:cubicBezTo>
                    <a:pt x="58" y="177"/>
                    <a:pt x="25" y="164"/>
                    <a:pt x="13" y="136"/>
                  </a:cubicBezTo>
                  <a:cubicBezTo>
                    <a:pt x="0" y="109"/>
                    <a:pt x="13" y="76"/>
                    <a:pt x="41" y="63"/>
                  </a:cubicBezTo>
                  <a:lnTo>
                    <a:pt x="155" y="12"/>
                  </a:lnTo>
                  <a:cubicBezTo>
                    <a:pt x="183" y="0"/>
                    <a:pt x="216" y="12"/>
                    <a:pt x="228" y="40"/>
                  </a:cubicBezTo>
                  <a:cubicBezTo>
                    <a:pt x="235" y="56"/>
                    <a:pt x="234" y="73"/>
                    <a:pt x="22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1737">
              <a:extLst>
                <a:ext uri="{FF2B5EF4-FFF2-40B4-BE49-F238E27FC236}">
                  <a16:creationId xmlns:a16="http://schemas.microsoft.com/office/drawing/2014/main" xmlns="" id="{BFB4DBFE-2299-4644-9FFD-2148FE8C980A}"/>
                </a:ext>
              </a:extLst>
            </p:cNvPr>
            <p:cNvSpPr>
              <a:spLocks noEditPoints="1"/>
            </p:cNvSpPr>
            <p:nvPr/>
          </p:nvSpPr>
          <p:spPr bwMode="auto">
            <a:xfrm>
              <a:off x="5630864" y="3890963"/>
              <a:ext cx="22225" cy="17463"/>
            </a:xfrm>
            <a:custGeom>
              <a:avLst/>
              <a:gdLst>
                <a:gd name="T0" fmla="*/ 186 w 253"/>
                <a:gd name="T1" fmla="*/ 17 h 179"/>
                <a:gd name="T2" fmla="*/ 167 w 253"/>
                <a:gd name="T3" fmla="*/ 21 h 179"/>
                <a:gd name="T4" fmla="*/ 53 w 253"/>
                <a:gd name="T5" fmla="*/ 72 h 179"/>
                <a:gd name="T6" fmla="*/ 29 w 253"/>
                <a:gd name="T7" fmla="*/ 134 h 179"/>
                <a:gd name="T8" fmla="*/ 92 w 253"/>
                <a:gd name="T9" fmla="*/ 158 h 179"/>
                <a:gd name="T10" fmla="*/ 206 w 253"/>
                <a:gd name="T11" fmla="*/ 107 h 179"/>
                <a:gd name="T12" fmla="*/ 228 w 253"/>
                <a:gd name="T13" fmla="*/ 85 h 179"/>
                <a:gd name="T14" fmla="*/ 229 w 253"/>
                <a:gd name="T15" fmla="*/ 45 h 179"/>
                <a:gd name="T16" fmla="*/ 186 w 253"/>
                <a:gd name="T17" fmla="*/ 17 h 179"/>
                <a:gd name="T18" fmla="*/ 72 w 253"/>
                <a:gd name="T19" fmla="*/ 179 h 179"/>
                <a:gd name="T20" fmla="*/ 14 w 253"/>
                <a:gd name="T21" fmla="*/ 141 h 179"/>
                <a:gd name="T22" fmla="*/ 46 w 253"/>
                <a:gd name="T23" fmla="*/ 57 h 179"/>
                <a:gd name="T24" fmla="*/ 160 w 253"/>
                <a:gd name="T25" fmla="*/ 5 h 179"/>
                <a:gd name="T26" fmla="*/ 186 w 253"/>
                <a:gd name="T27" fmla="*/ 0 h 179"/>
                <a:gd name="T28" fmla="*/ 245 w 253"/>
                <a:gd name="T29" fmla="*/ 38 h 179"/>
                <a:gd name="T30" fmla="*/ 243 w 253"/>
                <a:gd name="T31" fmla="*/ 92 h 179"/>
                <a:gd name="T32" fmla="*/ 213 w 253"/>
                <a:gd name="T33" fmla="*/ 122 h 179"/>
                <a:gd name="T34" fmla="*/ 98 w 253"/>
                <a:gd name="T35" fmla="*/ 173 h 179"/>
                <a:gd name="T36" fmla="*/ 72 w 253"/>
                <a:gd name="T37"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3" h="179">
                  <a:moveTo>
                    <a:pt x="186" y="17"/>
                  </a:moveTo>
                  <a:cubicBezTo>
                    <a:pt x="180" y="17"/>
                    <a:pt x="173" y="18"/>
                    <a:pt x="167" y="21"/>
                  </a:cubicBezTo>
                  <a:lnTo>
                    <a:pt x="53" y="72"/>
                  </a:lnTo>
                  <a:cubicBezTo>
                    <a:pt x="29" y="83"/>
                    <a:pt x="19" y="110"/>
                    <a:pt x="29" y="134"/>
                  </a:cubicBezTo>
                  <a:cubicBezTo>
                    <a:pt x="40" y="157"/>
                    <a:pt x="68" y="168"/>
                    <a:pt x="92" y="158"/>
                  </a:cubicBezTo>
                  <a:lnTo>
                    <a:pt x="206" y="107"/>
                  </a:lnTo>
                  <a:cubicBezTo>
                    <a:pt x="216" y="102"/>
                    <a:pt x="224" y="95"/>
                    <a:pt x="228" y="85"/>
                  </a:cubicBezTo>
                  <a:cubicBezTo>
                    <a:pt x="235" y="72"/>
                    <a:pt x="235" y="57"/>
                    <a:pt x="229" y="45"/>
                  </a:cubicBezTo>
                  <a:cubicBezTo>
                    <a:pt x="222" y="28"/>
                    <a:pt x="205" y="17"/>
                    <a:pt x="186" y="17"/>
                  </a:cubicBezTo>
                  <a:close/>
                  <a:moveTo>
                    <a:pt x="72" y="179"/>
                  </a:moveTo>
                  <a:cubicBezTo>
                    <a:pt x="47" y="179"/>
                    <a:pt x="24" y="164"/>
                    <a:pt x="14" y="141"/>
                  </a:cubicBezTo>
                  <a:cubicBezTo>
                    <a:pt x="0" y="109"/>
                    <a:pt x="14" y="71"/>
                    <a:pt x="46" y="57"/>
                  </a:cubicBezTo>
                  <a:lnTo>
                    <a:pt x="160" y="5"/>
                  </a:lnTo>
                  <a:cubicBezTo>
                    <a:pt x="169" y="2"/>
                    <a:pt x="178" y="0"/>
                    <a:pt x="186" y="0"/>
                  </a:cubicBezTo>
                  <a:cubicBezTo>
                    <a:pt x="211" y="0"/>
                    <a:pt x="234" y="15"/>
                    <a:pt x="245" y="38"/>
                  </a:cubicBezTo>
                  <a:cubicBezTo>
                    <a:pt x="253" y="55"/>
                    <a:pt x="252" y="75"/>
                    <a:pt x="243" y="92"/>
                  </a:cubicBezTo>
                  <a:cubicBezTo>
                    <a:pt x="237" y="106"/>
                    <a:pt x="226" y="116"/>
                    <a:pt x="213" y="122"/>
                  </a:cubicBezTo>
                  <a:lnTo>
                    <a:pt x="98" y="173"/>
                  </a:lnTo>
                  <a:cubicBezTo>
                    <a:pt x="90" y="177"/>
                    <a:pt x="81" y="179"/>
                    <a:pt x="72"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738">
              <a:extLst>
                <a:ext uri="{FF2B5EF4-FFF2-40B4-BE49-F238E27FC236}">
                  <a16:creationId xmlns:a16="http://schemas.microsoft.com/office/drawing/2014/main" xmlns="" id="{B79368B1-EA5D-4825-B13D-2B073D489356}"/>
                </a:ext>
              </a:extLst>
            </p:cNvPr>
            <p:cNvSpPr>
              <a:spLocks/>
            </p:cNvSpPr>
            <p:nvPr/>
          </p:nvSpPr>
          <p:spPr bwMode="auto">
            <a:xfrm>
              <a:off x="5616576" y="3859213"/>
              <a:ext cx="20638" cy="15875"/>
            </a:xfrm>
            <a:custGeom>
              <a:avLst/>
              <a:gdLst>
                <a:gd name="T0" fmla="*/ 226 w 235"/>
                <a:gd name="T1" fmla="*/ 88 h 177"/>
                <a:gd name="T2" fmla="*/ 200 w 235"/>
                <a:gd name="T3" fmla="*/ 113 h 177"/>
                <a:gd name="T4" fmla="*/ 86 w 235"/>
                <a:gd name="T5" fmla="*/ 165 h 177"/>
                <a:gd name="T6" fmla="*/ 12 w 235"/>
                <a:gd name="T7" fmla="*/ 137 h 177"/>
                <a:gd name="T8" fmla="*/ 40 w 235"/>
                <a:gd name="T9" fmla="*/ 63 h 177"/>
                <a:gd name="T10" fmla="*/ 154 w 235"/>
                <a:gd name="T11" fmla="*/ 12 h 177"/>
                <a:gd name="T12" fmla="*/ 228 w 235"/>
                <a:gd name="T13" fmla="*/ 40 h 177"/>
                <a:gd name="T14" fmla="*/ 226 w 235"/>
                <a:gd name="T15" fmla="*/ 88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177">
                  <a:moveTo>
                    <a:pt x="226" y="88"/>
                  </a:moveTo>
                  <a:cubicBezTo>
                    <a:pt x="221" y="99"/>
                    <a:pt x="212" y="108"/>
                    <a:pt x="200" y="113"/>
                  </a:cubicBezTo>
                  <a:lnTo>
                    <a:pt x="86" y="165"/>
                  </a:lnTo>
                  <a:cubicBezTo>
                    <a:pt x="58" y="177"/>
                    <a:pt x="25" y="165"/>
                    <a:pt x="12" y="137"/>
                  </a:cubicBezTo>
                  <a:cubicBezTo>
                    <a:pt x="0" y="109"/>
                    <a:pt x="12" y="76"/>
                    <a:pt x="40" y="63"/>
                  </a:cubicBezTo>
                  <a:lnTo>
                    <a:pt x="154" y="12"/>
                  </a:lnTo>
                  <a:cubicBezTo>
                    <a:pt x="182" y="0"/>
                    <a:pt x="215" y="12"/>
                    <a:pt x="228" y="40"/>
                  </a:cubicBezTo>
                  <a:cubicBezTo>
                    <a:pt x="235" y="56"/>
                    <a:pt x="234" y="74"/>
                    <a:pt x="226"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739">
              <a:extLst>
                <a:ext uri="{FF2B5EF4-FFF2-40B4-BE49-F238E27FC236}">
                  <a16:creationId xmlns:a16="http://schemas.microsoft.com/office/drawing/2014/main" xmlns="" id="{0CCD70C8-68A1-4F28-AFD7-9379B568B136}"/>
                </a:ext>
              </a:extLst>
            </p:cNvPr>
            <p:cNvSpPr>
              <a:spLocks noEditPoints="1"/>
            </p:cNvSpPr>
            <p:nvPr/>
          </p:nvSpPr>
          <p:spPr bwMode="auto">
            <a:xfrm>
              <a:off x="5614989" y="3859213"/>
              <a:ext cx="22225" cy="15875"/>
            </a:xfrm>
            <a:custGeom>
              <a:avLst/>
              <a:gdLst>
                <a:gd name="T0" fmla="*/ 186 w 252"/>
                <a:gd name="T1" fmla="*/ 17 h 179"/>
                <a:gd name="T2" fmla="*/ 167 w 252"/>
                <a:gd name="T3" fmla="*/ 21 h 179"/>
                <a:gd name="T4" fmla="*/ 53 w 252"/>
                <a:gd name="T5" fmla="*/ 72 h 179"/>
                <a:gd name="T6" fmla="*/ 29 w 252"/>
                <a:gd name="T7" fmla="*/ 134 h 179"/>
                <a:gd name="T8" fmla="*/ 72 w 252"/>
                <a:gd name="T9" fmla="*/ 162 h 179"/>
                <a:gd name="T10" fmla="*/ 91 w 252"/>
                <a:gd name="T11" fmla="*/ 158 h 179"/>
                <a:gd name="T12" fmla="*/ 205 w 252"/>
                <a:gd name="T13" fmla="*/ 107 h 179"/>
                <a:gd name="T14" fmla="*/ 228 w 252"/>
                <a:gd name="T15" fmla="*/ 85 h 179"/>
                <a:gd name="T16" fmla="*/ 229 w 252"/>
                <a:gd name="T17" fmla="*/ 45 h 179"/>
                <a:gd name="T18" fmla="*/ 186 w 252"/>
                <a:gd name="T19" fmla="*/ 17 h 179"/>
                <a:gd name="T20" fmla="*/ 72 w 252"/>
                <a:gd name="T21" fmla="*/ 179 h 179"/>
                <a:gd name="T22" fmla="*/ 14 w 252"/>
                <a:gd name="T23" fmla="*/ 141 h 179"/>
                <a:gd name="T24" fmla="*/ 46 w 252"/>
                <a:gd name="T25" fmla="*/ 57 h 179"/>
                <a:gd name="T26" fmla="*/ 160 w 252"/>
                <a:gd name="T27" fmla="*/ 6 h 179"/>
                <a:gd name="T28" fmla="*/ 186 w 252"/>
                <a:gd name="T29" fmla="*/ 0 h 179"/>
                <a:gd name="T30" fmla="*/ 244 w 252"/>
                <a:gd name="T31" fmla="*/ 38 h 179"/>
                <a:gd name="T32" fmla="*/ 243 w 252"/>
                <a:gd name="T33" fmla="*/ 93 h 179"/>
                <a:gd name="T34" fmla="*/ 212 w 252"/>
                <a:gd name="T35" fmla="*/ 122 h 179"/>
                <a:gd name="T36" fmla="*/ 98 w 252"/>
                <a:gd name="T37" fmla="*/ 173 h 179"/>
                <a:gd name="T38" fmla="*/ 72 w 252"/>
                <a:gd name="T3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2" h="179">
                  <a:moveTo>
                    <a:pt x="186" y="17"/>
                  </a:moveTo>
                  <a:cubicBezTo>
                    <a:pt x="179" y="17"/>
                    <a:pt x="173" y="18"/>
                    <a:pt x="167" y="21"/>
                  </a:cubicBezTo>
                  <a:lnTo>
                    <a:pt x="53" y="72"/>
                  </a:lnTo>
                  <a:cubicBezTo>
                    <a:pt x="29" y="83"/>
                    <a:pt x="18" y="110"/>
                    <a:pt x="29" y="134"/>
                  </a:cubicBezTo>
                  <a:cubicBezTo>
                    <a:pt x="37" y="151"/>
                    <a:pt x="53" y="162"/>
                    <a:pt x="72" y="162"/>
                  </a:cubicBezTo>
                  <a:cubicBezTo>
                    <a:pt x="79" y="162"/>
                    <a:pt x="85" y="161"/>
                    <a:pt x="91" y="158"/>
                  </a:cubicBezTo>
                  <a:lnTo>
                    <a:pt x="205" y="107"/>
                  </a:lnTo>
                  <a:cubicBezTo>
                    <a:pt x="215" y="102"/>
                    <a:pt x="223" y="95"/>
                    <a:pt x="228" y="85"/>
                  </a:cubicBezTo>
                  <a:cubicBezTo>
                    <a:pt x="234" y="72"/>
                    <a:pt x="235" y="58"/>
                    <a:pt x="229" y="45"/>
                  </a:cubicBezTo>
                  <a:cubicBezTo>
                    <a:pt x="222" y="28"/>
                    <a:pt x="205" y="17"/>
                    <a:pt x="186" y="17"/>
                  </a:cubicBezTo>
                  <a:close/>
                  <a:moveTo>
                    <a:pt x="72" y="179"/>
                  </a:moveTo>
                  <a:cubicBezTo>
                    <a:pt x="47" y="179"/>
                    <a:pt x="24" y="164"/>
                    <a:pt x="14" y="141"/>
                  </a:cubicBezTo>
                  <a:cubicBezTo>
                    <a:pt x="0" y="109"/>
                    <a:pt x="14" y="71"/>
                    <a:pt x="46" y="57"/>
                  </a:cubicBezTo>
                  <a:lnTo>
                    <a:pt x="160" y="6"/>
                  </a:lnTo>
                  <a:cubicBezTo>
                    <a:pt x="168" y="2"/>
                    <a:pt x="177" y="0"/>
                    <a:pt x="186" y="0"/>
                  </a:cubicBezTo>
                  <a:cubicBezTo>
                    <a:pt x="211" y="0"/>
                    <a:pt x="234" y="15"/>
                    <a:pt x="244" y="38"/>
                  </a:cubicBezTo>
                  <a:cubicBezTo>
                    <a:pt x="252" y="55"/>
                    <a:pt x="252" y="75"/>
                    <a:pt x="243" y="93"/>
                  </a:cubicBezTo>
                  <a:cubicBezTo>
                    <a:pt x="236" y="106"/>
                    <a:pt x="225" y="116"/>
                    <a:pt x="212" y="122"/>
                  </a:cubicBezTo>
                  <a:lnTo>
                    <a:pt x="98" y="173"/>
                  </a:lnTo>
                  <a:cubicBezTo>
                    <a:pt x="90" y="177"/>
                    <a:pt x="81" y="179"/>
                    <a:pt x="72"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740">
              <a:extLst>
                <a:ext uri="{FF2B5EF4-FFF2-40B4-BE49-F238E27FC236}">
                  <a16:creationId xmlns:a16="http://schemas.microsoft.com/office/drawing/2014/main" xmlns="" id="{DAB379EE-FC4D-44E0-8489-EB7CDF2151D5}"/>
                </a:ext>
              </a:extLst>
            </p:cNvPr>
            <p:cNvSpPr>
              <a:spLocks noEditPoints="1"/>
            </p:cNvSpPr>
            <p:nvPr/>
          </p:nvSpPr>
          <p:spPr bwMode="auto">
            <a:xfrm>
              <a:off x="5621339" y="3806826"/>
              <a:ext cx="96838" cy="111125"/>
            </a:xfrm>
            <a:custGeom>
              <a:avLst/>
              <a:gdLst>
                <a:gd name="T0" fmla="*/ 126 w 1072"/>
                <a:gd name="T1" fmla="*/ 337 h 1237"/>
                <a:gd name="T2" fmla="*/ 135 w 1072"/>
                <a:gd name="T3" fmla="*/ 432 h 1237"/>
                <a:gd name="T4" fmla="*/ 439 w 1072"/>
                <a:gd name="T5" fmla="*/ 1036 h 1237"/>
                <a:gd name="T6" fmla="*/ 526 w 1072"/>
                <a:gd name="T7" fmla="*/ 1098 h 1237"/>
                <a:gd name="T8" fmla="*/ 935 w 1072"/>
                <a:gd name="T9" fmla="*/ 892 h 1237"/>
                <a:gd name="T10" fmla="*/ 946 w 1072"/>
                <a:gd name="T11" fmla="*/ 880 h 1237"/>
                <a:gd name="T12" fmla="*/ 937 w 1072"/>
                <a:gd name="T13" fmla="*/ 785 h 1237"/>
                <a:gd name="T14" fmla="*/ 632 w 1072"/>
                <a:gd name="T15" fmla="*/ 181 h 1237"/>
                <a:gd name="T16" fmla="*/ 581 w 1072"/>
                <a:gd name="T17" fmla="*/ 125 h 1237"/>
                <a:gd name="T18" fmla="*/ 546 w 1072"/>
                <a:gd name="T19" fmla="*/ 119 h 1237"/>
                <a:gd name="T20" fmla="*/ 137 w 1072"/>
                <a:gd name="T21" fmla="*/ 325 h 1237"/>
                <a:gd name="T22" fmla="*/ 126 w 1072"/>
                <a:gd name="T23" fmla="*/ 337 h 1237"/>
                <a:gd name="T24" fmla="*/ 1045 w 1072"/>
                <a:gd name="T25" fmla="*/ 930 h 1237"/>
                <a:gd name="T26" fmla="*/ 985 w 1072"/>
                <a:gd name="T27" fmla="*/ 991 h 1237"/>
                <a:gd name="T28" fmla="*/ 576 w 1072"/>
                <a:gd name="T29" fmla="*/ 1197 h 1237"/>
                <a:gd name="T30" fmla="*/ 340 w 1072"/>
                <a:gd name="T31" fmla="*/ 1086 h 1237"/>
                <a:gd name="T32" fmla="*/ 36 w 1072"/>
                <a:gd name="T33" fmla="*/ 481 h 1237"/>
                <a:gd name="T34" fmla="*/ 27 w 1072"/>
                <a:gd name="T35" fmla="*/ 287 h 1237"/>
                <a:gd name="T36" fmla="*/ 87 w 1072"/>
                <a:gd name="T37" fmla="*/ 226 h 1237"/>
                <a:gd name="T38" fmla="*/ 496 w 1072"/>
                <a:gd name="T39" fmla="*/ 20 h 1237"/>
                <a:gd name="T40" fmla="*/ 633 w 1072"/>
                <a:gd name="T41" fmla="*/ 27 h 1237"/>
                <a:gd name="T42" fmla="*/ 731 w 1072"/>
                <a:gd name="T43" fmla="*/ 131 h 1237"/>
                <a:gd name="T44" fmla="*/ 1036 w 1072"/>
                <a:gd name="T45" fmla="*/ 736 h 1237"/>
                <a:gd name="T46" fmla="*/ 1045 w 1072"/>
                <a:gd name="T47" fmla="*/ 93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2" h="1237">
                  <a:moveTo>
                    <a:pt x="126" y="337"/>
                  </a:moveTo>
                  <a:cubicBezTo>
                    <a:pt x="116" y="356"/>
                    <a:pt x="115" y="393"/>
                    <a:pt x="135" y="432"/>
                  </a:cubicBezTo>
                  <a:lnTo>
                    <a:pt x="439" y="1036"/>
                  </a:lnTo>
                  <a:cubicBezTo>
                    <a:pt x="465" y="1087"/>
                    <a:pt x="508" y="1107"/>
                    <a:pt x="526" y="1098"/>
                  </a:cubicBezTo>
                  <a:lnTo>
                    <a:pt x="935" y="892"/>
                  </a:lnTo>
                  <a:cubicBezTo>
                    <a:pt x="939" y="890"/>
                    <a:pt x="943" y="886"/>
                    <a:pt x="946" y="880"/>
                  </a:cubicBezTo>
                  <a:cubicBezTo>
                    <a:pt x="956" y="861"/>
                    <a:pt x="956" y="824"/>
                    <a:pt x="937" y="785"/>
                  </a:cubicBezTo>
                  <a:lnTo>
                    <a:pt x="632" y="181"/>
                  </a:lnTo>
                  <a:cubicBezTo>
                    <a:pt x="620" y="156"/>
                    <a:pt x="601" y="135"/>
                    <a:pt x="581" y="125"/>
                  </a:cubicBezTo>
                  <a:cubicBezTo>
                    <a:pt x="574" y="121"/>
                    <a:pt x="558" y="114"/>
                    <a:pt x="546" y="119"/>
                  </a:cubicBezTo>
                  <a:lnTo>
                    <a:pt x="137" y="325"/>
                  </a:lnTo>
                  <a:cubicBezTo>
                    <a:pt x="133" y="327"/>
                    <a:pt x="129" y="332"/>
                    <a:pt x="126" y="337"/>
                  </a:cubicBezTo>
                  <a:close/>
                  <a:moveTo>
                    <a:pt x="1045" y="930"/>
                  </a:moveTo>
                  <a:cubicBezTo>
                    <a:pt x="1031" y="957"/>
                    <a:pt x="1010" y="978"/>
                    <a:pt x="985" y="991"/>
                  </a:cubicBezTo>
                  <a:lnTo>
                    <a:pt x="576" y="1197"/>
                  </a:lnTo>
                  <a:cubicBezTo>
                    <a:pt x="495" y="1237"/>
                    <a:pt x="392" y="1188"/>
                    <a:pt x="340" y="1086"/>
                  </a:cubicBezTo>
                  <a:lnTo>
                    <a:pt x="36" y="481"/>
                  </a:lnTo>
                  <a:cubicBezTo>
                    <a:pt x="3" y="416"/>
                    <a:pt x="0" y="342"/>
                    <a:pt x="27" y="287"/>
                  </a:cubicBezTo>
                  <a:cubicBezTo>
                    <a:pt x="41" y="260"/>
                    <a:pt x="61" y="239"/>
                    <a:pt x="87" y="226"/>
                  </a:cubicBezTo>
                  <a:lnTo>
                    <a:pt x="496" y="20"/>
                  </a:lnTo>
                  <a:cubicBezTo>
                    <a:pt x="537" y="0"/>
                    <a:pt x="587" y="2"/>
                    <a:pt x="633" y="27"/>
                  </a:cubicBezTo>
                  <a:cubicBezTo>
                    <a:pt x="674" y="49"/>
                    <a:pt x="709" y="86"/>
                    <a:pt x="731" y="131"/>
                  </a:cubicBezTo>
                  <a:lnTo>
                    <a:pt x="1036" y="736"/>
                  </a:lnTo>
                  <a:cubicBezTo>
                    <a:pt x="1069" y="801"/>
                    <a:pt x="1072" y="876"/>
                    <a:pt x="1045" y="9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1741">
              <a:extLst>
                <a:ext uri="{FF2B5EF4-FFF2-40B4-BE49-F238E27FC236}">
                  <a16:creationId xmlns:a16="http://schemas.microsoft.com/office/drawing/2014/main" xmlns="" id="{DE15D6DF-02DC-415C-AEFE-039AACDE2426}"/>
                </a:ext>
              </a:extLst>
            </p:cNvPr>
            <p:cNvSpPr>
              <a:spLocks noEditPoints="1"/>
            </p:cNvSpPr>
            <p:nvPr/>
          </p:nvSpPr>
          <p:spPr bwMode="auto">
            <a:xfrm>
              <a:off x="5621339" y="3805238"/>
              <a:ext cx="98425" cy="111125"/>
            </a:xfrm>
            <a:custGeom>
              <a:avLst/>
              <a:gdLst>
                <a:gd name="T0" fmla="*/ 565 w 1090"/>
                <a:gd name="T1" fmla="*/ 134 h 1227"/>
                <a:gd name="T2" fmla="*/ 559 w 1090"/>
                <a:gd name="T3" fmla="*/ 135 h 1227"/>
                <a:gd name="T4" fmla="*/ 149 w 1090"/>
                <a:gd name="T5" fmla="*/ 341 h 1227"/>
                <a:gd name="T6" fmla="*/ 142 w 1090"/>
                <a:gd name="T7" fmla="*/ 349 h 1227"/>
                <a:gd name="T8" fmla="*/ 151 w 1090"/>
                <a:gd name="T9" fmla="*/ 436 h 1227"/>
                <a:gd name="T10" fmla="*/ 455 w 1090"/>
                <a:gd name="T11" fmla="*/ 1040 h 1227"/>
                <a:gd name="T12" fmla="*/ 524 w 1090"/>
                <a:gd name="T13" fmla="*/ 1100 h 1227"/>
                <a:gd name="T14" fmla="*/ 531 w 1090"/>
                <a:gd name="T15" fmla="*/ 1099 h 1227"/>
                <a:gd name="T16" fmla="*/ 940 w 1090"/>
                <a:gd name="T17" fmla="*/ 893 h 1227"/>
                <a:gd name="T18" fmla="*/ 947 w 1090"/>
                <a:gd name="T19" fmla="*/ 884 h 1227"/>
                <a:gd name="T20" fmla="*/ 938 w 1090"/>
                <a:gd name="T21" fmla="*/ 798 h 1227"/>
                <a:gd name="T22" fmla="*/ 634 w 1090"/>
                <a:gd name="T23" fmla="*/ 193 h 1227"/>
                <a:gd name="T24" fmla="*/ 586 w 1090"/>
                <a:gd name="T25" fmla="*/ 140 h 1227"/>
                <a:gd name="T26" fmla="*/ 565 w 1090"/>
                <a:gd name="T27" fmla="*/ 134 h 1227"/>
                <a:gd name="T28" fmla="*/ 524 w 1090"/>
                <a:gd name="T29" fmla="*/ 1116 h 1227"/>
                <a:gd name="T30" fmla="*/ 524 w 1090"/>
                <a:gd name="T31" fmla="*/ 1116 h 1227"/>
                <a:gd name="T32" fmla="*/ 441 w 1090"/>
                <a:gd name="T33" fmla="*/ 1048 h 1227"/>
                <a:gd name="T34" fmla="*/ 137 w 1090"/>
                <a:gd name="T35" fmla="*/ 444 h 1227"/>
                <a:gd name="T36" fmla="*/ 127 w 1090"/>
                <a:gd name="T37" fmla="*/ 342 h 1227"/>
                <a:gd name="T38" fmla="*/ 142 w 1090"/>
                <a:gd name="T39" fmla="*/ 326 h 1227"/>
                <a:gd name="T40" fmla="*/ 551 w 1090"/>
                <a:gd name="T41" fmla="*/ 120 h 1227"/>
                <a:gd name="T42" fmla="*/ 594 w 1090"/>
                <a:gd name="T43" fmla="*/ 126 h 1227"/>
                <a:gd name="T44" fmla="*/ 649 w 1090"/>
                <a:gd name="T45" fmla="*/ 186 h 1227"/>
                <a:gd name="T46" fmla="*/ 953 w 1090"/>
                <a:gd name="T47" fmla="*/ 790 h 1227"/>
                <a:gd name="T48" fmla="*/ 962 w 1090"/>
                <a:gd name="T49" fmla="*/ 892 h 1227"/>
                <a:gd name="T50" fmla="*/ 947 w 1090"/>
                <a:gd name="T51" fmla="*/ 907 h 1227"/>
                <a:gd name="T52" fmla="*/ 538 w 1090"/>
                <a:gd name="T53" fmla="*/ 1113 h 1227"/>
                <a:gd name="T54" fmla="*/ 524 w 1090"/>
                <a:gd name="T55" fmla="*/ 1116 h 1227"/>
                <a:gd name="T56" fmla="*/ 565 w 1090"/>
                <a:gd name="T57" fmla="*/ 23 h 1227"/>
                <a:gd name="T58" fmla="*/ 509 w 1090"/>
                <a:gd name="T59" fmla="*/ 36 h 1227"/>
                <a:gd name="T60" fmla="*/ 100 w 1090"/>
                <a:gd name="T61" fmla="*/ 242 h 1227"/>
                <a:gd name="T62" fmla="*/ 43 w 1090"/>
                <a:gd name="T63" fmla="*/ 300 h 1227"/>
                <a:gd name="T64" fmla="*/ 52 w 1090"/>
                <a:gd name="T65" fmla="*/ 486 h 1227"/>
                <a:gd name="T66" fmla="*/ 357 w 1090"/>
                <a:gd name="T67" fmla="*/ 1090 h 1227"/>
                <a:gd name="T68" fmla="*/ 524 w 1090"/>
                <a:gd name="T69" fmla="*/ 1211 h 1227"/>
                <a:gd name="T70" fmla="*/ 581 w 1090"/>
                <a:gd name="T71" fmla="*/ 1198 h 1227"/>
                <a:gd name="T72" fmla="*/ 990 w 1090"/>
                <a:gd name="T73" fmla="*/ 992 h 1227"/>
                <a:gd name="T74" fmla="*/ 1046 w 1090"/>
                <a:gd name="T75" fmla="*/ 934 h 1227"/>
                <a:gd name="T76" fmla="*/ 1037 w 1090"/>
                <a:gd name="T77" fmla="*/ 748 h 1227"/>
                <a:gd name="T78" fmla="*/ 733 w 1090"/>
                <a:gd name="T79" fmla="*/ 143 h 1227"/>
                <a:gd name="T80" fmla="*/ 638 w 1090"/>
                <a:gd name="T81" fmla="*/ 42 h 1227"/>
                <a:gd name="T82" fmla="*/ 565 w 1090"/>
                <a:gd name="T83" fmla="*/ 23 h 1227"/>
                <a:gd name="T84" fmla="*/ 524 w 1090"/>
                <a:gd name="T85" fmla="*/ 1227 h 1227"/>
                <a:gd name="T86" fmla="*/ 342 w 1090"/>
                <a:gd name="T87" fmla="*/ 1098 h 1227"/>
                <a:gd name="T88" fmla="*/ 37 w 1090"/>
                <a:gd name="T89" fmla="*/ 493 h 1227"/>
                <a:gd name="T90" fmla="*/ 28 w 1090"/>
                <a:gd name="T91" fmla="*/ 292 h 1227"/>
                <a:gd name="T92" fmla="*/ 92 w 1090"/>
                <a:gd name="T93" fmla="*/ 227 h 1227"/>
                <a:gd name="T94" fmla="*/ 501 w 1090"/>
                <a:gd name="T95" fmla="*/ 21 h 1227"/>
                <a:gd name="T96" fmla="*/ 646 w 1090"/>
                <a:gd name="T97" fmla="*/ 28 h 1227"/>
                <a:gd name="T98" fmla="*/ 748 w 1090"/>
                <a:gd name="T99" fmla="*/ 136 h 1227"/>
                <a:gd name="T100" fmla="*/ 1052 w 1090"/>
                <a:gd name="T101" fmla="*/ 740 h 1227"/>
                <a:gd name="T102" fmla="*/ 1061 w 1090"/>
                <a:gd name="T103" fmla="*/ 942 h 1227"/>
                <a:gd name="T104" fmla="*/ 997 w 1090"/>
                <a:gd name="T105" fmla="*/ 1006 h 1227"/>
                <a:gd name="T106" fmla="*/ 588 w 1090"/>
                <a:gd name="T107" fmla="*/ 1212 h 1227"/>
                <a:gd name="T108" fmla="*/ 524 w 1090"/>
                <a:gd name="T109" fmla="*/ 1227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0" h="1227">
                  <a:moveTo>
                    <a:pt x="565" y="134"/>
                  </a:moveTo>
                  <a:cubicBezTo>
                    <a:pt x="562" y="134"/>
                    <a:pt x="560" y="134"/>
                    <a:pt x="559" y="135"/>
                  </a:cubicBezTo>
                  <a:lnTo>
                    <a:pt x="149" y="341"/>
                  </a:lnTo>
                  <a:cubicBezTo>
                    <a:pt x="147" y="342"/>
                    <a:pt x="144" y="345"/>
                    <a:pt x="142" y="349"/>
                  </a:cubicBezTo>
                  <a:cubicBezTo>
                    <a:pt x="134" y="366"/>
                    <a:pt x="133" y="400"/>
                    <a:pt x="151" y="436"/>
                  </a:cubicBezTo>
                  <a:lnTo>
                    <a:pt x="455" y="1040"/>
                  </a:lnTo>
                  <a:cubicBezTo>
                    <a:pt x="477" y="1084"/>
                    <a:pt x="509" y="1100"/>
                    <a:pt x="524" y="1100"/>
                  </a:cubicBezTo>
                  <a:cubicBezTo>
                    <a:pt x="527" y="1100"/>
                    <a:pt x="529" y="1099"/>
                    <a:pt x="531" y="1099"/>
                  </a:cubicBezTo>
                  <a:lnTo>
                    <a:pt x="940" y="893"/>
                  </a:lnTo>
                  <a:cubicBezTo>
                    <a:pt x="943" y="891"/>
                    <a:pt x="945" y="888"/>
                    <a:pt x="947" y="884"/>
                  </a:cubicBezTo>
                  <a:cubicBezTo>
                    <a:pt x="956" y="868"/>
                    <a:pt x="956" y="834"/>
                    <a:pt x="938" y="798"/>
                  </a:cubicBezTo>
                  <a:lnTo>
                    <a:pt x="634" y="193"/>
                  </a:lnTo>
                  <a:cubicBezTo>
                    <a:pt x="622" y="169"/>
                    <a:pt x="604" y="150"/>
                    <a:pt x="586" y="140"/>
                  </a:cubicBezTo>
                  <a:cubicBezTo>
                    <a:pt x="582" y="138"/>
                    <a:pt x="573" y="134"/>
                    <a:pt x="565" y="134"/>
                  </a:cubicBezTo>
                  <a:close/>
                  <a:moveTo>
                    <a:pt x="524" y="1116"/>
                  </a:moveTo>
                  <a:lnTo>
                    <a:pt x="524" y="1116"/>
                  </a:lnTo>
                  <a:cubicBezTo>
                    <a:pt x="501" y="1116"/>
                    <a:pt x="464" y="1095"/>
                    <a:pt x="441" y="1048"/>
                  </a:cubicBezTo>
                  <a:lnTo>
                    <a:pt x="137" y="444"/>
                  </a:lnTo>
                  <a:cubicBezTo>
                    <a:pt x="116" y="402"/>
                    <a:pt x="117" y="363"/>
                    <a:pt x="127" y="342"/>
                  </a:cubicBezTo>
                  <a:cubicBezTo>
                    <a:pt x="131" y="334"/>
                    <a:pt x="136" y="329"/>
                    <a:pt x="142" y="326"/>
                  </a:cubicBezTo>
                  <a:lnTo>
                    <a:pt x="551" y="120"/>
                  </a:lnTo>
                  <a:cubicBezTo>
                    <a:pt x="564" y="114"/>
                    <a:pt x="585" y="121"/>
                    <a:pt x="594" y="126"/>
                  </a:cubicBezTo>
                  <a:cubicBezTo>
                    <a:pt x="615" y="137"/>
                    <a:pt x="635" y="159"/>
                    <a:pt x="649" y="186"/>
                  </a:cubicBezTo>
                  <a:lnTo>
                    <a:pt x="953" y="790"/>
                  </a:lnTo>
                  <a:cubicBezTo>
                    <a:pt x="974" y="831"/>
                    <a:pt x="973" y="871"/>
                    <a:pt x="962" y="892"/>
                  </a:cubicBezTo>
                  <a:cubicBezTo>
                    <a:pt x="958" y="899"/>
                    <a:pt x="954" y="904"/>
                    <a:pt x="947" y="907"/>
                  </a:cubicBezTo>
                  <a:lnTo>
                    <a:pt x="538" y="1113"/>
                  </a:lnTo>
                  <a:cubicBezTo>
                    <a:pt x="534" y="1115"/>
                    <a:pt x="530" y="1116"/>
                    <a:pt x="524" y="1116"/>
                  </a:cubicBezTo>
                  <a:close/>
                  <a:moveTo>
                    <a:pt x="565" y="23"/>
                  </a:moveTo>
                  <a:cubicBezTo>
                    <a:pt x="545" y="23"/>
                    <a:pt x="526" y="27"/>
                    <a:pt x="509" y="36"/>
                  </a:cubicBezTo>
                  <a:lnTo>
                    <a:pt x="100" y="242"/>
                  </a:lnTo>
                  <a:cubicBezTo>
                    <a:pt x="76" y="254"/>
                    <a:pt x="56" y="274"/>
                    <a:pt x="43" y="300"/>
                  </a:cubicBezTo>
                  <a:cubicBezTo>
                    <a:pt x="17" y="351"/>
                    <a:pt x="20" y="423"/>
                    <a:pt x="52" y="486"/>
                  </a:cubicBezTo>
                  <a:lnTo>
                    <a:pt x="357" y="1090"/>
                  </a:lnTo>
                  <a:cubicBezTo>
                    <a:pt x="393" y="1164"/>
                    <a:pt x="459" y="1211"/>
                    <a:pt x="524" y="1211"/>
                  </a:cubicBezTo>
                  <a:cubicBezTo>
                    <a:pt x="544" y="1211"/>
                    <a:pt x="563" y="1206"/>
                    <a:pt x="581" y="1198"/>
                  </a:cubicBezTo>
                  <a:lnTo>
                    <a:pt x="990" y="992"/>
                  </a:lnTo>
                  <a:cubicBezTo>
                    <a:pt x="1014" y="980"/>
                    <a:pt x="1033" y="960"/>
                    <a:pt x="1046" y="934"/>
                  </a:cubicBezTo>
                  <a:cubicBezTo>
                    <a:pt x="1073" y="882"/>
                    <a:pt x="1069" y="811"/>
                    <a:pt x="1037" y="748"/>
                  </a:cubicBezTo>
                  <a:lnTo>
                    <a:pt x="733" y="143"/>
                  </a:lnTo>
                  <a:cubicBezTo>
                    <a:pt x="710" y="99"/>
                    <a:pt x="677" y="63"/>
                    <a:pt x="638" y="42"/>
                  </a:cubicBezTo>
                  <a:cubicBezTo>
                    <a:pt x="614" y="30"/>
                    <a:pt x="589" y="23"/>
                    <a:pt x="565" y="23"/>
                  </a:cubicBezTo>
                  <a:close/>
                  <a:moveTo>
                    <a:pt x="524" y="1227"/>
                  </a:moveTo>
                  <a:cubicBezTo>
                    <a:pt x="453" y="1227"/>
                    <a:pt x="381" y="1177"/>
                    <a:pt x="342" y="1098"/>
                  </a:cubicBezTo>
                  <a:lnTo>
                    <a:pt x="37" y="493"/>
                  </a:lnTo>
                  <a:cubicBezTo>
                    <a:pt x="3" y="426"/>
                    <a:pt x="0" y="348"/>
                    <a:pt x="28" y="292"/>
                  </a:cubicBezTo>
                  <a:cubicBezTo>
                    <a:pt x="43" y="263"/>
                    <a:pt x="65" y="241"/>
                    <a:pt x="92" y="227"/>
                  </a:cubicBezTo>
                  <a:lnTo>
                    <a:pt x="501" y="21"/>
                  </a:lnTo>
                  <a:cubicBezTo>
                    <a:pt x="544" y="0"/>
                    <a:pt x="598" y="2"/>
                    <a:pt x="646" y="28"/>
                  </a:cubicBezTo>
                  <a:cubicBezTo>
                    <a:pt x="688" y="50"/>
                    <a:pt x="724" y="89"/>
                    <a:pt x="748" y="136"/>
                  </a:cubicBezTo>
                  <a:lnTo>
                    <a:pt x="1052" y="740"/>
                  </a:lnTo>
                  <a:cubicBezTo>
                    <a:pt x="1086" y="808"/>
                    <a:pt x="1090" y="885"/>
                    <a:pt x="1061" y="942"/>
                  </a:cubicBezTo>
                  <a:cubicBezTo>
                    <a:pt x="1047" y="970"/>
                    <a:pt x="1024" y="993"/>
                    <a:pt x="997" y="1006"/>
                  </a:cubicBezTo>
                  <a:lnTo>
                    <a:pt x="588" y="1212"/>
                  </a:lnTo>
                  <a:cubicBezTo>
                    <a:pt x="568" y="1222"/>
                    <a:pt x="547" y="1227"/>
                    <a:pt x="524" y="12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1742">
              <a:extLst>
                <a:ext uri="{FF2B5EF4-FFF2-40B4-BE49-F238E27FC236}">
                  <a16:creationId xmlns:a16="http://schemas.microsoft.com/office/drawing/2014/main" xmlns="" id="{4EFBD337-2E69-48D6-82EE-A5688EC64638}"/>
                </a:ext>
              </a:extLst>
            </p:cNvPr>
            <p:cNvSpPr>
              <a:spLocks noEditPoints="1"/>
            </p:cNvSpPr>
            <p:nvPr/>
          </p:nvSpPr>
          <p:spPr bwMode="auto">
            <a:xfrm>
              <a:off x="5454651" y="3846513"/>
              <a:ext cx="190500" cy="142875"/>
            </a:xfrm>
            <a:custGeom>
              <a:avLst/>
              <a:gdLst>
                <a:gd name="T0" fmla="*/ 346 w 2122"/>
                <a:gd name="T1" fmla="*/ 1379 h 1587"/>
                <a:gd name="T2" fmla="*/ 655 w 2122"/>
                <a:gd name="T3" fmla="*/ 1007 h 1587"/>
                <a:gd name="T4" fmla="*/ 965 w 2122"/>
                <a:gd name="T5" fmla="*/ 1108 h 1587"/>
                <a:gd name="T6" fmla="*/ 1006 w 2122"/>
                <a:gd name="T7" fmla="*/ 1156 h 1587"/>
                <a:gd name="T8" fmla="*/ 1171 w 2122"/>
                <a:gd name="T9" fmla="*/ 1224 h 1587"/>
                <a:gd name="T10" fmla="*/ 1846 w 2122"/>
                <a:gd name="T11" fmla="*/ 924 h 1587"/>
                <a:gd name="T12" fmla="*/ 1925 w 2122"/>
                <a:gd name="T13" fmla="*/ 884 h 1587"/>
                <a:gd name="T14" fmla="*/ 1984 w 2122"/>
                <a:gd name="T15" fmla="*/ 853 h 1587"/>
                <a:gd name="T16" fmla="*/ 1978 w 2122"/>
                <a:gd name="T17" fmla="*/ 772 h 1587"/>
                <a:gd name="T18" fmla="*/ 1838 w 2122"/>
                <a:gd name="T19" fmla="*/ 491 h 1587"/>
                <a:gd name="T20" fmla="*/ 1829 w 2122"/>
                <a:gd name="T21" fmla="*/ 474 h 1587"/>
                <a:gd name="T22" fmla="*/ 1787 w 2122"/>
                <a:gd name="T23" fmla="*/ 385 h 1587"/>
                <a:gd name="T24" fmla="*/ 1668 w 2122"/>
                <a:gd name="T25" fmla="*/ 186 h 1587"/>
                <a:gd name="T26" fmla="*/ 1453 w 2122"/>
                <a:gd name="T27" fmla="*/ 223 h 1587"/>
                <a:gd name="T28" fmla="*/ 1391 w 2122"/>
                <a:gd name="T29" fmla="*/ 258 h 1587"/>
                <a:gd name="T30" fmla="*/ 123 w 2122"/>
                <a:gd name="T31" fmla="*/ 1200 h 1587"/>
                <a:gd name="T32" fmla="*/ 204 w 2122"/>
                <a:gd name="T33" fmla="*/ 1337 h 1587"/>
                <a:gd name="T34" fmla="*/ 311 w 2122"/>
                <a:gd name="T35" fmla="*/ 1454 h 1587"/>
                <a:gd name="T36" fmla="*/ 346 w 2122"/>
                <a:gd name="T37" fmla="*/ 1379 h 1587"/>
                <a:gd name="T38" fmla="*/ 2090 w 2122"/>
                <a:gd name="T39" fmla="*/ 893 h 1587"/>
                <a:gd name="T40" fmla="*/ 2071 w 2122"/>
                <a:gd name="T41" fmla="*/ 922 h 1587"/>
                <a:gd name="T42" fmla="*/ 1966 w 2122"/>
                <a:gd name="T43" fmla="*/ 988 h 1587"/>
                <a:gd name="T44" fmla="*/ 1913 w 2122"/>
                <a:gd name="T45" fmla="*/ 1013 h 1587"/>
                <a:gd name="T46" fmla="*/ 1206 w 2122"/>
                <a:gd name="T47" fmla="*/ 1329 h 1587"/>
                <a:gd name="T48" fmla="*/ 922 w 2122"/>
                <a:gd name="T49" fmla="*/ 1227 h 1587"/>
                <a:gd name="T50" fmla="*/ 883 w 2122"/>
                <a:gd name="T51" fmla="*/ 1182 h 1587"/>
                <a:gd name="T52" fmla="*/ 708 w 2122"/>
                <a:gd name="T53" fmla="*/ 1104 h 1587"/>
                <a:gd name="T54" fmla="*/ 393 w 2122"/>
                <a:gd name="T55" fmla="*/ 1545 h 1587"/>
                <a:gd name="T56" fmla="*/ 321 w 2122"/>
                <a:gd name="T57" fmla="*/ 1576 h 1587"/>
                <a:gd name="T58" fmla="*/ 301 w 2122"/>
                <a:gd name="T59" fmla="*/ 1562 h 1587"/>
                <a:gd name="T60" fmla="*/ 292 w 2122"/>
                <a:gd name="T61" fmla="*/ 1563 h 1587"/>
                <a:gd name="T62" fmla="*/ 132 w 2122"/>
                <a:gd name="T63" fmla="*/ 1426 h 1587"/>
                <a:gd name="T64" fmla="*/ 13 w 2122"/>
                <a:gd name="T65" fmla="*/ 1184 h 1587"/>
                <a:gd name="T66" fmla="*/ 316 w 2122"/>
                <a:gd name="T67" fmla="*/ 766 h 1587"/>
                <a:gd name="T68" fmla="*/ 1340 w 2122"/>
                <a:gd name="T69" fmla="*/ 159 h 1587"/>
                <a:gd name="T70" fmla="*/ 1398 w 2122"/>
                <a:gd name="T71" fmla="*/ 127 h 1587"/>
                <a:gd name="T72" fmla="*/ 1739 w 2122"/>
                <a:gd name="T73" fmla="*/ 100 h 1587"/>
                <a:gd name="T74" fmla="*/ 1888 w 2122"/>
                <a:gd name="T75" fmla="*/ 340 h 1587"/>
                <a:gd name="T76" fmla="*/ 1927 w 2122"/>
                <a:gd name="T77" fmla="*/ 422 h 1587"/>
                <a:gd name="T78" fmla="*/ 1936 w 2122"/>
                <a:gd name="T79" fmla="*/ 439 h 1587"/>
                <a:gd name="T80" fmla="*/ 2080 w 2122"/>
                <a:gd name="T81" fmla="*/ 729 h 1587"/>
                <a:gd name="T82" fmla="*/ 2090 w 2122"/>
                <a:gd name="T83" fmla="*/ 893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2" h="1587">
                  <a:moveTo>
                    <a:pt x="346" y="1379"/>
                  </a:moveTo>
                  <a:cubicBezTo>
                    <a:pt x="422" y="1228"/>
                    <a:pt x="531" y="1075"/>
                    <a:pt x="655" y="1007"/>
                  </a:cubicBezTo>
                  <a:cubicBezTo>
                    <a:pt x="800" y="927"/>
                    <a:pt x="925" y="1063"/>
                    <a:pt x="965" y="1108"/>
                  </a:cubicBezTo>
                  <a:cubicBezTo>
                    <a:pt x="980" y="1125"/>
                    <a:pt x="994" y="1141"/>
                    <a:pt x="1006" y="1156"/>
                  </a:cubicBezTo>
                  <a:cubicBezTo>
                    <a:pt x="1067" y="1228"/>
                    <a:pt x="1087" y="1252"/>
                    <a:pt x="1171" y="1224"/>
                  </a:cubicBezTo>
                  <a:cubicBezTo>
                    <a:pt x="1278" y="1189"/>
                    <a:pt x="1802" y="957"/>
                    <a:pt x="1846" y="924"/>
                  </a:cubicBezTo>
                  <a:cubicBezTo>
                    <a:pt x="1870" y="906"/>
                    <a:pt x="1898" y="895"/>
                    <a:pt x="1925" y="884"/>
                  </a:cubicBezTo>
                  <a:cubicBezTo>
                    <a:pt x="1949" y="875"/>
                    <a:pt x="1975" y="865"/>
                    <a:pt x="1984" y="853"/>
                  </a:cubicBezTo>
                  <a:cubicBezTo>
                    <a:pt x="1999" y="835"/>
                    <a:pt x="2000" y="825"/>
                    <a:pt x="1978" y="772"/>
                  </a:cubicBezTo>
                  <a:cubicBezTo>
                    <a:pt x="1938" y="680"/>
                    <a:pt x="1887" y="584"/>
                    <a:pt x="1838" y="491"/>
                  </a:cubicBezTo>
                  <a:lnTo>
                    <a:pt x="1829" y="474"/>
                  </a:lnTo>
                  <a:cubicBezTo>
                    <a:pt x="1815" y="448"/>
                    <a:pt x="1801" y="417"/>
                    <a:pt x="1787" y="385"/>
                  </a:cubicBezTo>
                  <a:cubicBezTo>
                    <a:pt x="1754" y="310"/>
                    <a:pt x="1716" y="226"/>
                    <a:pt x="1668" y="186"/>
                  </a:cubicBezTo>
                  <a:cubicBezTo>
                    <a:pt x="1612" y="139"/>
                    <a:pt x="1557" y="163"/>
                    <a:pt x="1453" y="223"/>
                  </a:cubicBezTo>
                  <a:cubicBezTo>
                    <a:pt x="1433" y="235"/>
                    <a:pt x="1412" y="247"/>
                    <a:pt x="1391" y="258"/>
                  </a:cubicBezTo>
                  <a:cubicBezTo>
                    <a:pt x="383" y="770"/>
                    <a:pt x="155" y="1005"/>
                    <a:pt x="123" y="1200"/>
                  </a:cubicBezTo>
                  <a:cubicBezTo>
                    <a:pt x="124" y="1211"/>
                    <a:pt x="139" y="1254"/>
                    <a:pt x="204" y="1337"/>
                  </a:cubicBezTo>
                  <a:cubicBezTo>
                    <a:pt x="250" y="1397"/>
                    <a:pt x="294" y="1441"/>
                    <a:pt x="311" y="1454"/>
                  </a:cubicBezTo>
                  <a:cubicBezTo>
                    <a:pt x="321" y="1429"/>
                    <a:pt x="333" y="1404"/>
                    <a:pt x="346" y="1379"/>
                  </a:cubicBezTo>
                  <a:close/>
                  <a:moveTo>
                    <a:pt x="2090" y="893"/>
                  </a:moveTo>
                  <a:cubicBezTo>
                    <a:pt x="2085" y="903"/>
                    <a:pt x="2079" y="913"/>
                    <a:pt x="2071" y="922"/>
                  </a:cubicBezTo>
                  <a:cubicBezTo>
                    <a:pt x="2044" y="957"/>
                    <a:pt x="2002" y="974"/>
                    <a:pt x="1966" y="988"/>
                  </a:cubicBezTo>
                  <a:cubicBezTo>
                    <a:pt x="1946" y="995"/>
                    <a:pt x="1925" y="1003"/>
                    <a:pt x="1913" y="1013"/>
                  </a:cubicBezTo>
                  <a:cubicBezTo>
                    <a:pt x="1851" y="1060"/>
                    <a:pt x="1287" y="1303"/>
                    <a:pt x="1206" y="1329"/>
                  </a:cubicBezTo>
                  <a:cubicBezTo>
                    <a:pt x="1050" y="1380"/>
                    <a:pt x="985" y="1302"/>
                    <a:pt x="922" y="1227"/>
                  </a:cubicBezTo>
                  <a:cubicBezTo>
                    <a:pt x="909" y="1212"/>
                    <a:pt x="897" y="1197"/>
                    <a:pt x="883" y="1182"/>
                  </a:cubicBezTo>
                  <a:cubicBezTo>
                    <a:pt x="790" y="1080"/>
                    <a:pt x="742" y="1085"/>
                    <a:pt x="708" y="1104"/>
                  </a:cubicBezTo>
                  <a:cubicBezTo>
                    <a:pt x="576" y="1177"/>
                    <a:pt x="455" y="1387"/>
                    <a:pt x="393" y="1545"/>
                  </a:cubicBezTo>
                  <a:cubicBezTo>
                    <a:pt x="382" y="1573"/>
                    <a:pt x="349" y="1587"/>
                    <a:pt x="321" y="1576"/>
                  </a:cubicBezTo>
                  <a:cubicBezTo>
                    <a:pt x="313" y="1573"/>
                    <a:pt x="306" y="1568"/>
                    <a:pt x="301" y="1562"/>
                  </a:cubicBezTo>
                  <a:cubicBezTo>
                    <a:pt x="298" y="1563"/>
                    <a:pt x="295" y="1563"/>
                    <a:pt x="292" y="1563"/>
                  </a:cubicBezTo>
                  <a:cubicBezTo>
                    <a:pt x="277" y="1562"/>
                    <a:pt x="242" y="1560"/>
                    <a:pt x="132" y="1426"/>
                  </a:cubicBezTo>
                  <a:cubicBezTo>
                    <a:pt x="0" y="1263"/>
                    <a:pt x="10" y="1204"/>
                    <a:pt x="13" y="1184"/>
                  </a:cubicBezTo>
                  <a:cubicBezTo>
                    <a:pt x="35" y="1044"/>
                    <a:pt x="129" y="914"/>
                    <a:pt x="316" y="766"/>
                  </a:cubicBezTo>
                  <a:cubicBezTo>
                    <a:pt x="521" y="603"/>
                    <a:pt x="847" y="410"/>
                    <a:pt x="1340" y="159"/>
                  </a:cubicBezTo>
                  <a:cubicBezTo>
                    <a:pt x="1359" y="150"/>
                    <a:pt x="1378" y="139"/>
                    <a:pt x="1398" y="127"/>
                  </a:cubicBezTo>
                  <a:cubicBezTo>
                    <a:pt x="1490" y="73"/>
                    <a:pt x="1617" y="0"/>
                    <a:pt x="1739" y="100"/>
                  </a:cubicBezTo>
                  <a:cubicBezTo>
                    <a:pt x="1807" y="157"/>
                    <a:pt x="1850" y="254"/>
                    <a:pt x="1888" y="340"/>
                  </a:cubicBezTo>
                  <a:cubicBezTo>
                    <a:pt x="1902" y="370"/>
                    <a:pt x="1914" y="399"/>
                    <a:pt x="1927" y="422"/>
                  </a:cubicBezTo>
                  <a:lnTo>
                    <a:pt x="1936" y="439"/>
                  </a:lnTo>
                  <a:cubicBezTo>
                    <a:pt x="1986" y="534"/>
                    <a:pt x="2038" y="632"/>
                    <a:pt x="2080" y="729"/>
                  </a:cubicBezTo>
                  <a:cubicBezTo>
                    <a:pt x="2097" y="770"/>
                    <a:pt x="2122" y="829"/>
                    <a:pt x="2090" y="8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743">
              <a:extLst>
                <a:ext uri="{FF2B5EF4-FFF2-40B4-BE49-F238E27FC236}">
                  <a16:creationId xmlns:a16="http://schemas.microsoft.com/office/drawing/2014/main" xmlns="" id="{C2396105-4829-47B3-B9A0-DC16BEC2810F}"/>
                </a:ext>
              </a:extLst>
            </p:cNvPr>
            <p:cNvSpPr>
              <a:spLocks noEditPoints="1"/>
            </p:cNvSpPr>
            <p:nvPr/>
          </p:nvSpPr>
          <p:spPr bwMode="auto">
            <a:xfrm>
              <a:off x="5454651" y="3851276"/>
              <a:ext cx="192088" cy="138113"/>
            </a:xfrm>
            <a:custGeom>
              <a:avLst/>
              <a:gdLst>
                <a:gd name="T0" fmla="*/ 218 w 2140"/>
                <a:gd name="T1" fmla="*/ 1290 h 1546"/>
                <a:gd name="T2" fmla="*/ 347 w 2140"/>
                <a:gd name="T3" fmla="*/ 1333 h 1546"/>
                <a:gd name="T4" fmla="*/ 755 w 2140"/>
                <a:gd name="T5" fmla="*/ 932 h 1546"/>
                <a:gd name="T6" fmla="*/ 1019 w 2140"/>
                <a:gd name="T7" fmla="*/ 1106 h 1546"/>
                <a:gd name="T8" fmla="*/ 1123 w 2140"/>
                <a:gd name="T9" fmla="*/ 1185 h 1546"/>
                <a:gd name="T10" fmla="*/ 1849 w 2140"/>
                <a:gd name="T11" fmla="*/ 876 h 1546"/>
                <a:gd name="T12" fmla="*/ 1986 w 2140"/>
                <a:gd name="T13" fmla="*/ 806 h 1546"/>
                <a:gd name="T14" fmla="*/ 1838 w 2140"/>
                <a:gd name="T15" fmla="*/ 453 h 1546"/>
                <a:gd name="T16" fmla="*/ 1789 w 2140"/>
                <a:gd name="T17" fmla="*/ 350 h 1546"/>
                <a:gd name="T18" fmla="*/ 1671 w 2140"/>
                <a:gd name="T19" fmla="*/ 150 h 1546"/>
                <a:gd name="T20" fmla="*/ 1462 w 2140"/>
                <a:gd name="T21" fmla="*/ 190 h 1546"/>
                <a:gd name="T22" fmla="*/ 139 w 2140"/>
                <a:gd name="T23" fmla="*/ 1158 h 1546"/>
                <a:gd name="T24" fmla="*/ 314 w 2140"/>
                <a:gd name="T25" fmla="*/ 1418 h 1546"/>
                <a:gd name="T26" fmla="*/ 122 w 2140"/>
                <a:gd name="T27" fmla="*/ 1159 h 1546"/>
                <a:gd name="T28" fmla="*/ 122 w 2140"/>
                <a:gd name="T29" fmla="*/ 1157 h 1546"/>
                <a:gd name="T30" fmla="*/ 1454 w 2140"/>
                <a:gd name="T31" fmla="*/ 176 h 1546"/>
                <a:gd name="T32" fmla="*/ 1613 w 2140"/>
                <a:gd name="T33" fmla="*/ 111 h 1546"/>
                <a:gd name="T34" fmla="*/ 1803 w 2140"/>
                <a:gd name="T35" fmla="*/ 340 h 1546"/>
                <a:gd name="T36" fmla="*/ 1844 w 2140"/>
                <a:gd name="T37" fmla="*/ 428 h 1546"/>
                <a:gd name="T38" fmla="*/ 1993 w 2140"/>
                <a:gd name="T39" fmla="*/ 727 h 1546"/>
                <a:gd name="T40" fmla="*/ 1937 w 2140"/>
                <a:gd name="T41" fmla="*/ 850 h 1546"/>
                <a:gd name="T42" fmla="*/ 1182 w 2140"/>
                <a:gd name="T43" fmla="*/ 1190 h 1546"/>
                <a:gd name="T44" fmla="*/ 1008 w 2140"/>
                <a:gd name="T45" fmla="*/ 1119 h 1546"/>
                <a:gd name="T46" fmla="*/ 967 w 2140"/>
                <a:gd name="T47" fmla="*/ 1071 h 1546"/>
                <a:gd name="T48" fmla="*/ 667 w 2140"/>
                <a:gd name="T49" fmla="*/ 972 h 1546"/>
                <a:gd name="T50" fmla="*/ 326 w 2140"/>
                <a:gd name="T51" fmla="*/ 1415 h 1546"/>
                <a:gd name="T52" fmla="*/ 312 w 2140"/>
                <a:gd name="T53" fmla="*/ 1511 h 1546"/>
                <a:gd name="T54" fmla="*/ 332 w 2140"/>
                <a:gd name="T55" fmla="*/ 1526 h 1546"/>
                <a:gd name="T56" fmla="*/ 393 w 2140"/>
                <a:gd name="T57" fmla="*/ 1499 h 1546"/>
                <a:gd name="T58" fmla="*/ 755 w 2140"/>
                <a:gd name="T59" fmla="*/ 1043 h 1546"/>
                <a:gd name="T60" fmla="*/ 934 w 2140"/>
                <a:gd name="T61" fmla="*/ 1177 h 1546"/>
                <a:gd name="T62" fmla="*/ 1122 w 2140"/>
                <a:gd name="T63" fmla="*/ 1295 h 1546"/>
                <a:gd name="T64" fmla="*/ 1916 w 2140"/>
                <a:gd name="T65" fmla="*/ 964 h 1546"/>
                <a:gd name="T66" fmla="*/ 2073 w 2140"/>
                <a:gd name="T67" fmla="*/ 875 h 1546"/>
                <a:gd name="T68" fmla="*/ 2080 w 2140"/>
                <a:gd name="T69" fmla="*/ 690 h 1546"/>
                <a:gd name="T70" fmla="*/ 1928 w 2140"/>
                <a:gd name="T71" fmla="*/ 384 h 1546"/>
                <a:gd name="T72" fmla="*/ 1741 w 2140"/>
                <a:gd name="T73" fmla="*/ 65 h 1546"/>
                <a:gd name="T74" fmla="*/ 1410 w 2140"/>
                <a:gd name="T75" fmla="*/ 92 h 1546"/>
                <a:gd name="T76" fmla="*/ 1352 w 2140"/>
                <a:gd name="T77" fmla="*/ 124 h 1546"/>
                <a:gd name="T78" fmla="*/ 29 w 2140"/>
                <a:gd name="T79" fmla="*/ 1143 h 1546"/>
                <a:gd name="T80" fmla="*/ 300 w 2140"/>
                <a:gd name="T81" fmla="*/ 1512 h 1546"/>
                <a:gd name="T82" fmla="*/ 308 w 2140"/>
                <a:gd name="T83" fmla="*/ 1512 h 1546"/>
                <a:gd name="T84" fmla="*/ 349 w 2140"/>
                <a:gd name="T85" fmla="*/ 1546 h 1546"/>
                <a:gd name="T86" fmla="*/ 306 w 2140"/>
                <a:gd name="T87" fmla="*/ 1529 h 1546"/>
                <a:gd name="T88" fmla="*/ 134 w 2140"/>
                <a:gd name="T89" fmla="*/ 1389 h 1546"/>
                <a:gd name="T90" fmla="*/ 319 w 2140"/>
                <a:gd name="T91" fmla="*/ 717 h 1546"/>
                <a:gd name="T92" fmla="*/ 1400 w 2140"/>
                <a:gd name="T93" fmla="*/ 79 h 1546"/>
                <a:gd name="T94" fmla="*/ 1615 w 2140"/>
                <a:gd name="T95" fmla="*/ 0 h 1546"/>
                <a:gd name="T96" fmla="*/ 1904 w 2140"/>
                <a:gd name="T97" fmla="*/ 294 h 1546"/>
                <a:gd name="T98" fmla="*/ 1952 w 2140"/>
                <a:gd name="T99" fmla="*/ 395 h 1546"/>
                <a:gd name="T100" fmla="*/ 2106 w 2140"/>
                <a:gd name="T101" fmla="*/ 855 h 1546"/>
                <a:gd name="T102" fmla="*/ 1977 w 2140"/>
                <a:gd name="T103" fmla="*/ 953 h 1546"/>
                <a:gd name="T104" fmla="*/ 1216 w 2140"/>
                <a:gd name="T105" fmla="*/ 1295 h 1546"/>
                <a:gd name="T106" fmla="*/ 923 w 2140"/>
                <a:gd name="T107" fmla="*/ 1190 h 1546"/>
                <a:gd name="T108" fmla="*/ 885 w 2140"/>
                <a:gd name="T109" fmla="*/ 1146 h 1546"/>
                <a:gd name="T110" fmla="*/ 721 w 2140"/>
                <a:gd name="T111" fmla="*/ 1069 h 1546"/>
                <a:gd name="T112" fmla="*/ 349 w 2140"/>
                <a:gd name="T113" fmla="*/ 1546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40" h="1546">
                  <a:moveTo>
                    <a:pt x="139" y="1158"/>
                  </a:moveTo>
                  <a:cubicBezTo>
                    <a:pt x="141" y="1169"/>
                    <a:pt x="157" y="1212"/>
                    <a:pt x="218" y="1290"/>
                  </a:cubicBezTo>
                  <a:cubicBezTo>
                    <a:pt x="257" y="1340"/>
                    <a:pt x="295" y="1380"/>
                    <a:pt x="315" y="1398"/>
                  </a:cubicBezTo>
                  <a:cubicBezTo>
                    <a:pt x="325" y="1376"/>
                    <a:pt x="336" y="1354"/>
                    <a:pt x="347" y="1333"/>
                  </a:cubicBezTo>
                  <a:cubicBezTo>
                    <a:pt x="400" y="1228"/>
                    <a:pt x="512" y="1038"/>
                    <a:pt x="659" y="957"/>
                  </a:cubicBezTo>
                  <a:cubicBezTo>
                    <a:pt x="690" y="940"/>
                    <a:pt x="722" y="932"/>
                    <a:pt x="755" y="932"/>
                  </a:cubicBezTo>
                  <a:cubicBezTo>
                    <a:pt x="862" y="932"/>
                    <a:pt x="948" y="1025"/>
                    <a:pt x="980" y="1060"/>
                  </a:cubicBezTo>
                  <a:cubicBezTo>
                    <a:pt x="994" y="1076"/>
                    <a:pt x="1007" y="1092"/>
                    <a:pt x="1019" y="1106"/>
                  </a:cubicBezTo>
                  <a:lnTo>
                    <a:pt x="1021" y="1108"/>
                  </a:lnTo>
                  <a:cubicBezTo>
                    <a:pt x="1064" y="1159"/>
                    <a:pt x="1085" y="1185"/>
                    <a:pt x="1123" y="1185"/>
                  </a:cubicBezTo>
                  <a:cubicBezTo>
                    <a:pt x="1138" y="1185"/>
                    <a:pt x="1154" y="1181"/>
                    <a:pt x="1177" y="1174"/>
                  </a:cubicBezTo>
                  <a:cubicBezTo>
                    <a:pt x="1284" y="1140"/>
                    <a:pt x="1805" y="908"/>
                    <a:pt x="1849" y="876"/>
                  </a:cubicBezTo>
                  <a:cubicBezTo>
                    <a:pt x="1874" y="856"/>
                    <a:pt x="1903" y="845"/>
                    <a:pt x="1930" y="834"/>
                  </a:cubicBezTo>
                  <a:cubicBezTo>
                    <a:pt x="1951" y="827"/>
                    <a:pt x="1978" y="816"/>
                    <a:pt x="1986" y="806"/>
                  </a:cubicBezTo>
                  <a:cubicBezTo>
                    <a:pt x="1997" y="792"/>
                    <a:pt x="2001" y="787"/>
                    <a:pt x="1978" y="733"/>
                  </a:cubicBezTo>
                  <a:cubicBezTo>
                    <a:pt x="1938" y="641"/>
                    <a:pt x="1887" y="545"/>
                    <a:pt x="1838" y="453"/>
                  </a:cubicBezTo>
                  <a:lnTo>
                    <a:pt x="1830" y="436"/>
                  </a:lnTo>
                  <a:cubicBezTo>
                    <a:pt x="1816" y="410"/>
                    <a:pt x="1803" y="381"/>
                    <a:pt x="1789" y="350"/>
                  </a:cubicBezTo>
                  <a:lnTo>
                    <a:pt x="1787" y="346"/>
                  </a:lnTo>
                  <a:cubicBezTo>
                    <a:pt x="1754" y="272"/>
                    <a:pt x="1717" y="189"/>
                    <a:pt x="1671" y="150"/>
                  </a:cubicBezTo>
                  <a:cubicBezTo>
                    <a:pt x="1620" y="108"/>
                    <a:pt x="1572" y="126"/>
                    <a:pt x="1465" y="188"/>
                  </a:cubicBezTo>
                  <a:lnTo>
                    <a:pt x="1462" y="190"/>
                  </a:lnTo>
                  <a:cubicBezTo>
                    <a:pt x="1443" y="202"/>
                    <a:pt x="1423" y="213"/>
                    <a:pt x="1403" y="223"/>
                  </a:cubicBezTo>
                  <a:cubicBezTo>
                    <a:pt x="399" y="733"/>
                    <a:pt x="171" y="966"/>
                    <a:pt x="139" y="1158"/>
                  </a:cubicBezTo>
                  <a:close/>
                  <a:moveTo>
                    <a:pt x="322" y="1425"/>
                  </a:moveTo>
                  <a:lnTo>
                    <a:pt x="314" y="1418"/>
                  </a:lnTo>
                  <a:cubicBezTo>
                    <a:pt x="297" y="1406"/>
                    <a:pt x="254" y="1363"/>
                    <a:pt x="205" y="1300"/>
                  </a:cubicBezTo>
                  <a:cubicBezTo>
                    <a:pt x="142" y="1220"/>
                    <a:pt x="124" y="1173"/>
                    <a:pt x="122" y="1159"/>
                  </a:cubicBezTo>
                  <a:lnTo>
                    <a:pt x="122" y="1158"/>
                  </a:lnTo>
                  <a:lnTo>
                    <a:pt x="122" y="1157"/>
                  </a:lnTo>
                  <a:cubicBezTo>
                    <a:pt x="155" y="960"/>
                    <a:pt x="384" y="723"/>
                    <a:pt x="1395" y="208"/>
                  </a:cubicBezTo>
                  <a:cubicBezTo>
                    <a:pt x="1415" y="198"/>
                    <a:pt x="1435" y="187"/>
                    <a:pt x="1454" y="176"/>
                  </a:cubicBezTo>
                  <a:lnTo>
                    <a:pt x="1457" y="174"/>
                  </a:lnTo>
                  <a:cubicBezTo>
                    <a:pt x="1528" y="133"/>
                    <a:pt x="1573" y="111"/>
                    <a:pt x="1613" y="111"/>
                  </a:cubicBezTo>
                  <a:cubicBezTo>
                    <a:pt x="1637" y="111"/>
                    <a:pt x="1660" y="119"/>
                    <a:pt x="1681" y="137"/>
                  </a:cubicBezTo>
                  <a:cubicBezTo>
                    <a:pt x="1731" y="179"/>
                    <a:pt x="1769" y="264"/>
                    <a:pt x="1803" y="340"/>
                  </a:cubicBezTo>
                  <a:lnTo>
                    <a:pt x="1804" y="343"/>
                  </a:lnTo>
                  <a:cubicBezTo>
                    <a:pt x="1818" y="374"/>
                    <a:pt x="1831" y="403"/>
                    <a:pt x="1844" y="428"/>
                  </a:cubicBezTo>
                  <a:lnTo>
                    <a:pt x="1853" y="445"/>
                  </a:lnTo>
                  <a:cubicBezTo>
                    <a:pt x="1903" y="538"/>
                    <a:pt x="1953" y="634"/>
                    <a:pt x="1993" y="727"/>
                  </a:cubicBezTo>
                  <a:cubicBezTo>
                    <a:pt x="2016" y="779"/>
                    <a:pt x="2017" y="794"/>
                    <a:pt x="1999" y="817"/>
                  </a:cubicBezTo>
                  <a:cubicBezTo>
                    <a:pt x="1989" y="830"/>
                    <a:pt x="1962" y="840"/>
                    <a:pt x="1937" y="850"/>
                  </a:cubicBezTo>
                  <a:cubicBezTo>
                    <a:pt x="1910" y="860"/>
                    <a:pt x="1883" y="871"/>
                    <a:pt x="1859" y="889"/>
                  </a:cubicBezTo>
                  <a:cubicBezTo>
                    <a:pt x="1814" y="922"/>
                    <a:pt x="1289" y="1155"/>
                    <a:pt x="1182" y="1190"/>
                  </a:cubicBezTo>
                  <a:cubicBezTo>
                    <a:pt x="1158" y="1198"/>
                    <a:pt x="1139" y="1201"/>
                    <a:pt x="1123" y="1201"/>
                  </a:cubicBezTo>
                  <a:cubicBezTo>
                    <a:pt x="1078" y="1201"/>
                    <a:pt x="1053" y="1172"/>
                    <a:pt x="1008" y="1119"/>
                  </a:cubicBezTo>
                  <a:lnTo>
                    <a:pt x="1006" y="1116"/>
                  </a:lnTo>
                  <a:cubicBezTo>
                    <a:pt x="995" y="1103"/>
                    <a:pt x="982" y="1087"/>
                    <a:pt x="967" y="1071"/>
                  </a:cubicBezTo>
                  <a:cubicBezTo>
                    <a:pt x="936" y="1038"/>
                    <a:pt x="855" y="948"/>
                    <a:pt x="755" y="948"/>
                  </a:cubicBezTo>
                  <a:cubicBezTo>
                    <a:pt x="725" y="948"/>
                    <a:pt x="696" y="956"/>
                    <a:pt x="667" y="972"/>
                  </a:cubicBezTo>
                  <a:cubicBezTo>
                    <a:pt x="524" y="1051"/>
                    <a:pt x="414" y="1237"/>
                    <a:pt x="361" y="1341"/>
                  </a:cubicBezTo>
                  <a:cubicBezTo>
                    <a:pt x="349" y="1365"/>
                    <a:pt x="337" y="1390"/>
                    <a:pt x="326" y="1415"/>
                  </a:cubicBezTo>
                  <a:lnTo>
                    <a:pt x="322" y="1425"/>
                  </a:lnTo>
                  <a:close/>
                  <a:moveTo>
                    <a:pt x="312" y="1511"/>
                  </a:moveTo>
                  <a:lnTo>
                    <a:pt x="315" y="1515"/>
                  </a:lnTo>
                  <a:cubicBezTo>
                    <a:pt x="320" y="1519"/>
                    <a:pt x="325" y="1523"/>
                    <a:pt x="332" y="1526"/>
                  </a:cubicBezTo>
                  <a:cubicBezTo>
                    <a:pt x="338" y="1528"/>
                    <a:pt x="343" y="1529"/>
                    <a:pt x="349" y="1529"/>
                  </a:cubicBezTo>
                  <a:cubicBezTo>
                    <a:pt x="369" y="1529"/>
                    <a:pt x="386" y="1517"/>
                    <a:pt x="393" y="1499"/>
                  </a:cubicBezTo>
                  <a:cubicBezTo>
                    <a:pt x="456" y="1340"/>
                    <a:pt x="578" y="1128"/>
                    <a:pt x="713" y="1054"/>
                  </a:cubicBezTo>
                  <a:cubicBezTo>
                    <a:pt x="727" y="1046"/>
                    <a:pt x="740" y="1043"/>
                    <a:pt x="755" y="1043"/>
                  </a:cubicBezTo>
                  <a:cubicBezTo>
                    <a:pt x="795" y="1043"/>
                    <a:pt x="840" y="1072"/>
                    <a:pt x="898" y="1135"/>
                  </a:cubicBezTo>
                  <a:cubicBezTo>
                    <a:pt x="911" y="1149"/>
                    <a:pt x="923" y="1163"/>
                    <a:pt x="934" y="1177"/>
                  </a:cubicBezTo>
                  <a:lnTo>
                    <a:pt x="936" y="1179"/>
                  </a:lnTo>
                  <a:cubicBezTo>
                    <a:pt x="984" y="1236"/>
                    <a:pt x="1033" y="1295"/>
                    <a:pt x="1122" y="1295"/>
                  </a:cubicBezTo>
                  <a:cubicBezTo>
                    <a:pt x="1149" y="1295"/>
                    <a:pt x="1179" y="1290"/>
                    <a:pt x="1211" y="1280"/>
                  </a:cubicBezTo>
                  <a:cubicBezTo>
                    <a:pt x="1293" y="1253"/>
                    <a:pt x="1855" y="1011"/>
                    <a:pt x="1916" y="964"/>
                  </a:cubicBezTo>
                  <a:cubicBezTo>
                    <a:pt x="1929" y="954"/>
                    <a:pt x="1950" y="946"/>
                    <a:pt x="1970" y="938"/>
                  </a:cubicBezTo>
                  <a:cubicBezTo>
                    <a:pt x="2006" y="924"/>
                    <a:pt x="2047" y="908"/>
                    <a:pt x="2073" y="875"/>
                  </a:cubicBezTo>
                  <a:cubicBezTo>
                    <a:pt x="2080" y="866"/>
                    <a:pt x="2086" y="856"/>
                    <a:pt x="2091" y="847"/>
                  </a:cubicBezTo>
                  <a:cubicBezTo>
                    <a:pt x="2121" y="787"/>
                    <a:pt x="2097" y="731"/>
                    <a:pt x="2080" y="690"/>
                  </a:cubicBezTo>
                  <a:cubicBezTo>
                    <a:pt x="2039" y="594"/>
                    <a:pt x="1987" y="497"/>
                    <a:pt x="1937" y="402"/>
                  </a:cubicBezTo>
                  <a:lnTo>
                    <a:pt x="1928" y="384"/>
                  </a:lnTo>
                  <a:cubicBezTo>
                    <a:pt x="1915" y="360"/>
                    <a:pt x="1901" y="330"/>
                    <a:pt x="1888" y="301"/>
                  </a:cubicBezTo>
                  <a:cubicBezTo>
                    <a:pt x="1851" y="216"/>
                    <a:pt x="1808" y="120"/>
                    <a:pt x="1741" y="65"/>
                  </a:cubicBezTo>
                  <a:cubicBezTo>
                    <a:pt x="1702" y="32"/>
                    <a:pt x="1661" y="17"/>
                    <a:pt x="1615" y="17"/>
                  </a:cubicBezTo>
                  <a:cubicBezTo>
                    <a:pt x="1540" y="17"/>
                    <a:pt x="1468" y="58"/>
                    <a:pt x="1410" y="92"/>
                  </a:cubicBezTo>
                  <a:lnTo>
                    <a:pt x="1408" y="93"/>
                  </a:lnTo>
                  <a:cubicBezTo>
                    <a:pt x="1389" y="105"/>
                    <a:pt x="1370" y="115"/>
                    <a:pt x="1352" y="124"/>
                  </a:cubicBezTo>
                  <a:cubicBezTo>
                    <a:pt x="859" y="375"/>
                    <a:pt x="534" y="568"/>
                    <a:pt x="329" y="730"/>
                  </a:cubicBezTo>
                  <a:cubicBezTo>
                    <a:pt x="144" y="878"/>
                    <a:pt x="52" y="1005"/>
                    <a:pt x="29" y="1143"/>
                  </a:cubicBezTo>
                  <a:cubicBezTo>
                    <a:pt x="26" y="1162"/>
                    <a:pt x="17" y="1219"/>
                    <a:pt x="147" y="1379"/>
                  </a:cubicBezTo>
                  <a:cubicBezTo>
                    <a:pt x="254" y="1510"/>
                    <a:pt x="288" y="1512"/>
                    <a:pt x="300" y="1512"/>
                  </a:cubicBezTo>
                  <a:lnTo>
                    <a:pt x="303" y="1512"/>
                  </a:lnTo>
                  <a:cubicBezTo>
                    <a:pt x="305" y="1512"/>
                    <a:pt x="306" y="1512"/>
                    <a:pt x="308" y="1512"/>
                  </a:cubicBezTo>
                  <a:lnTo>
                    <a:pt x="312" y="1511"/>
                  </a:lnTo>
                  <a:close/>
                  <a:moveTo>
                    <a:pt x="349" y="1546"/>
                  </a:moveTo>
                  <a:cubicBezTo>
                    <a:pt x="341" y="1546"/>
                    <a:pt x="333" y="1544"/>
                    <a:pt x="326" y="1541"/>
                  </a:cubicBezTo>
                  <a:cubicBezTo>
                    <a:pt x="318" y="1538"/>
                    <a:pt x="312" y="1534"/>
                    <a:pt x="306" y="1529"/>
                  </a:cubicBezTo>
                  <a:cubicBezTo>
                    <a:pt x="304" y="1529"/>
                    <a:pt x="302" y="1529"/>
                    <a:pt x="299" y="1529"/>
                  </a:cubicBezTo>
                  <a:cubicBezTo>
                    <a:pt x="282" y="1528"/>
                    <a:pt x="246" y="1526"/>
                    <a:pt x="134" y="1389"/>
                  </a:cubicBezTo>
                  <a:cubicBezTo>
                    <a:pt x="0" y="1224"/>
                    <a:pt x="10" y="1161"/>
                    <a:pt x="13" y="1141"/>
                  </a:cubicBezTo>
                  <a:cubicBezTo>
                    <a:pt x="36" y="998"/>
                    <a:pt x="130" y="867"/>
                    <a:pt x="319" y="717"/>
                  </a:cubicBezTo>
                  <a:cubicBezTo>
                    <a:pt x="524" y="554"/>
                    <a:pt x="850" y="361"/>
                    <a:pt x="1345" y="110"/>
                  </a:cubicBezTo>
                  <a:cubicBezTo>
                    <a:pt x="1362" y="101"/>
                    <a:pt x="1381" y="90"/>
                    <a:pt x="1400" y="79"/>
                  </a:cubicBezTo>
                  <a:lnTo>
                    <a:pt x="1402" y="78"/>
                  </a:lnTo>
                  <a:cubicBezTo>
                    <a:pt x="1461" y="43"/>
                    <a:pt x="1536" y="0"/>
                    <a:pt x="1615" y="0"/>
                  </a:cubicBezTo>
                  <a:cubicBezTo>
                    <a:pt x="1664" y="0"/>
                    <a:pt x="1710" y="17"/>
                    <a:pt x="1752" y="52"/>
                  </a:cubicBezTo>
                  <a:cubicBezTo>
                    <a:pt x="1822" y="110"/>
                    <a:pt x="1865" y="208"/>
                    <a:pt x="1904" y="294"/>
                  </a:cubicBezTo>
                  <a:cubicBezTo>
                    <a:pt x="1917" y="323"/>
                    <a:pt x="1930" y="353"/>
                    <a:pt x="1942" y="376"/>
                  </a:cubicBezTo>
                  <a:lnTo>
                    <a:pt x="1952" y="395"/>
                  </a:lnTo>
                  <a:cubicBezTo>
                    <a:pt x="2002" y="489"/>
                    <a:pt x="2054" y="587"/>
                    <a:pt x="2095" y="683"/>
                  </a:cubicBezTo>
                  <a:cubicBezTo>
                    <a:pt x="2113" y="725"/>
                    <a:pt x="2140" y="788"/>
                    <a:pt x="2106" y="855"/>
                  </a:cubicBezTo>
                  <a:cubicBezTo>
                    <a:pt x="2100" y="865"/>
                    <a:pt x="2094" y="875"/>
                    <a:pt x="2086" y="886"/>
                  </a:cubicBezTo>
                  <a:cubicBezTo>
                    <a:pt x="2057" y="922"/>
                    <a:pt x="2015" y="939"/>
                    <a:pt x="1977" y="953"/>
                  </a:cubicBezTo>
                  <a:cubicBezTo>
                    <a:pt x="1957" y="961"/>
                    <a:pt x="1937" y="969"/>
                    <a:pt x="1926" y="977"/>
                  </a:cubicBezTo>
                  <a:cubicBezTo>
                    <a:pt x="1864" y="1025"/>
                    <a:pt x="1298" y="1269"/>
                    <a:pt x="1216" y="1295"/>
                  </a:cubicBezTo>
                  <a:cubicBezTo>
                    <a:pt x="1183" y="1306"/>
                    <a:pt x="1151" y="1312"/>
                    <a:pt x="1122" y="1312"/>
                  </a:cubicBezTo>
                  <a:cubicBezTo>
                    <a:pt x="1025" y="1312"/>
                    <a:pt x="974" y="1250"/>
                    <a:pt x="923" y="1190"/>
                  </a:cubicBezTo>
                  <a:lnTo>
                    <a:pt x="921" y="1188"/>
                  </a:lnTo>
                  <a:cubicBezTo>
                    <a:pt x="910" y="1174"/>
                    <a:pt x="898" y="1160"/>
                    <a:pt x="885" y="1146"/>
                  </a:cubicBezTo>
                  <a:cubicBezTo>
                    <a:pt x="832" y="1088"/>
                    <a:pt x="789" y="1059"/>
                    <a:pt x="755" y="1059"/>
                  </a:cubicBezTo>
                  <a:cubicBezTo>
                    <a:pt x="744" y="1059"/>
                    <a:pt x="732" y="1062"/>
                    <a:pt x="721" y="1069"/>
                  </a:cubicBezTo>
                  <a:cubicBezTo>
                    <a:pt x="590" y="1141"/>
                    <a:pt x="471" y="1349"/>
                    <a:pt x="409" y="1506"/>
                  </a:cubicBezTo>
                  <a:cubicBezTo>
                    <a:pt x="399" y="1530"/>
                    <a:pt x="376" y="1546"/>
                    <a:pt x="349" y="15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744">
              <a:extLst>
                <a:ext uri="{FF2B5EF4-FFF2-40B4-BE49-F238E27FC236}">
                  <a16:creationId xmlns:a16="http://schemas.microsoft.com/office/drawing/2014/main" xmlns="" id="{A805401D-DA4B-4A49-A50F-20B898052522}"/>
                </a:ext>
              </a:extLst>
            </p:cNvPr>
            <p:cNvSpPr>
              <a:spLocks/>
            </p:cNvSpPr>
            <p:nvPr/>
          </p:nvSpPr>
          <p:spPr bwMode="auto">
            <a:xfrm>
              <a:off x="5564189" y="3887788"/>
              <a:ext cx="28575" cy="46038"/>
            </a:xfrm>
            <a:custGeom>
              <a:avLst/>
              <a:gdLst>
                <a:gd name="T0" fmla="*/ 311 w 321"/>
                <a:gd name="T1" fmla="*/ 475 h 511"/>
                <a:gd name="T2" fmla="*/ 289 w 321"/>
                <a:gd name="T3" fmla="*/ 497 h 511"/>
                <a:gd name="T4" fmla="*/ 214 w 321"/>
                <a:gd name="T5" fmla="*/ 473 h 511"/>
                <a:gd name="T6" fmla="*/ 14 w 321"/>
                <a:gd name="T7" fmla="*/ 89 h 511"/>
                <a:gd name="T8" fmla="*/ 38 w 321"/>
                <a:gd name="T9" fmla="*/ 14 h 511"/>
                <a:gd name="T10" fmla="*/ 113 w 321"/>
                <a:gd name="T11" fmla="*/ 37 h 511"/>
                <a:gd name="T12" fmla="*/ 312 w 321"/>
                <a:gd name="T13" fmla="*/ 422 h 511"/>
                <a:gd name="T14" fmla="*/ 311 w 321"/>
                <a:gd name="T15" fmla="*/ 475 h 5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511">
                  <a:moveTo>
                    <a:pt x="311" y="475"/>
                  </a:moveTo>
                  <a:cubicBezTo>
                    <a:pt x="307" y="484"/>
                    <a:pt x="299" y="492"/>
                    <a:pt x="289" y="497"/>
                  </a:cubicBezTo>
                  <a:cubicBezTo>
                    <a:pt x="262" y="511"/>
                    <a:pt x="228" y="500"/>
                    <a:pt x="214" y="473"/>
                  </a:cubicBezTo>
                  <a:lnTo>
                    <a:pt x="14" y="89"/>
                  </a:lnTo>
                  <a:cubicBezTo>
                    <a:pt x="0" y="61"/>
                    <a:pt x="10" y="28"/>
                    <a:pt x="38" y="14"/>
                  </a:cubicBezTo>
                  <a:cubicBezTo>
                    <a:pt x="65" y="0"/>
                    <a:pt x="98" y="11"/>
                    <a:pt x="113" y="37"/>
                  </a:cubicBezTo>
                  <a:lnTo>
                    <a:pt x="312" y="422"/>
                  </a:lnTo>
                  <a:cubicBezTo>
                    <a:pt x="321" y="439"/>
                    <a:pt x="320" y="459"/>
                    <a:pt x="311" y="4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745">
              <a:extLst>
                <a:ext uri="{FF2B5EF4-FFF2-40B4-BE49-F238E27FC236}">
                  <a16:creationId xmlns:a16="http://schemas.microsoft.com/office/drawing/2014/main" xmlns="" id="{9425ED54-D707-4A28-A3A0-476FF0A5401F}"/>
                </a:ext>
              </a:extLst>
            </p:cNvPr>
            <p:cNvSpPr>
              <a:spLocks noEditPoints="1"/>
            </p:cNvSpPr>
            <p:nvPr/>
          </p:nvSpPr>
          <p:spPr bwMode="auto">
            <a:xfrm>
              <a:off x="5564189" y="3887788"/>
              <a:ext cx="30163" cy="46038"/>
            </a:xfrm>
            <a:custGeom>
              <a:avLst/>
              <a:gdLst>
                <a:gd name="T0" fmla="*/ 66 w 333"/>
                <a:gd name="T1" fmla="*/ 17 h 512"/>
                <a:gd name="T2" fmla="*/ 45 w 333"/>
                <a:gd name="T3" fmla="*/ 22 h 512"/>
                <a:gd name="T4" fmla="*/ 21 w 333"/>
                <a:gd name="T5" fmla="*/ 50 h 512"/>
                <a:gd name="T6" fmla="*/ 24 w 333"/>
                <a:gd name="T7" fmla="*/ 86 h 512"/>
                <a:gd name="T8" fmla="*/ 225 w 333"/>
                <a:gd name="T9" fmla="*/ 470 h 512"/>
                <a:gd name="T10" fmla="*/ 266 w 333"/>
                <a:gd name="T11" fmla="*/ 496 h 512"/>
                <a:gd name="T12" fmla="*/ 288 w 333"/>
                <a:gd name="T13" fmla="*/ 490 h 512"/>
                <a:gd name="T14" fmla="*/ 307 w 333"/>
                <a:gd name="T15" fmla="*/ 472 h 512"/>
                <a:gd name="T16" fmla="*/ 308 w 333"/>
                <a:gd name="T17" fmla="*/ 427 h 512"/>
                <a:gd name="T18" fmla="*/ 108 w 333"/>
                <a:gd name="T19" fmla="*/ 42 h 512"/>
                <a:gd name="T20" fmla="*/ 66 w 333"/>
                <a:gd name="T21" fmla="*/ 17 h 512"/>
                <a:gd name="T22" fmla="*/ 266 w 333"/>
                <a:gd name="T23" fmla="*/ 512 h 512"/>
                <a:gd name="T24" fmla="*/ 210 w 333"/>
                <a:gd name="T25" fmla="*/ 478 h 512"/>
                <a:gd name="T26" fmla="*/ 10 w 333"/>
                <a:gd name="T27" fmla="*/ 93 h 512"/>
                <a:gd name="T28" fmla="*/ 6 w 333"/>
                <a:gd name="T29" fmla="*/ 45 h 512"/>
                <a:gd name="T30" fmla="*/ 37 w 333"/>
                <a:gd name="T31" fmla="*/ 8 h 512"/>
                <a:gd name="T32" fmla="*/ 66 w 333"/>
                <a:gd name="T33" fmla="*/ 0 h 512"/>
                <a:gd name="T34" fmla="*/ 123 w 333"/>
                <a:gd name="T35" fmla="*/ 35 h 512"/>
                <a:gd name="T36" fmla="*/ 323 w 333"/>
                <a:gd name="T37" fmla="*/ 419 h 512"/>
                <a:gd name="T38" fmla="*/ 322 w 333"/>
                <a:gd name="T39" fmla="*/ 480 h 512"/>
                <a:gd name="T40" fmla="*/ 296 w 333"/>
                <a:gd name="T41" fmla="*/ 505 h 512"/>
                <a:gd name="T42" fmla="*/ 266 w 333"/>
                <a:gd name="T43"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3" h="512">
                  <a:moveTo>
                    <a:pt x="66" y="17"/>
                  </a:moveTo>
                  <a:cubicBezTo>
                    <a:pt x="59" y="17"/>
                    <a:pt x="51" y="19"/>
                    <a:pt x="45" y="22"/>
                  </a:cubicBezTo>
                  <a:cubicBezTo>
                    <a:pt x="33" y="28"/>
                    <a:pt x="25" y="38"/>
                    <a:pt x="21" y="50"/>
                  </a:cubicBezTo>
                  <a:cubicBezTo>
                    <a:pt x="18" y="62"/>
                    <a:pt x="19" y="75"/>
                    <a:pt x="24" y="86"/>
                  </a:cubicBezTo>
                  <a:lnTo>
                    <a:pt x="225" y="470"/>
                  </a:lnTo>
                  <a:cubicBezTo>
                    <a:pt x="233" y="486"/>
                    <a:pt x="249" y="496"/>
                    <a:pt x="266" y="496"/>
                  </a:cubicBezTo>
                  <a:cubicBezTo>
                    <a:pt x="274" y="496"/>
                    <a:pt x="281" y="494"/>
                    <a:pt x="288" y="490"/>
                  </a:cubicBezTo>
                  <a:cubicBezTo>
                    <a:pt x="296" y="486"/>
                    <a:pt x="303" y="480"/>
                    <a:pt x="307" y="472"/>
                  </a:cubicBezTo>
                  <a:cubicBezTo>
                    <a:pt x="315" y="458"/>
                    <a:pt x="315" y="441"/>
                    <a:pt x="308" y="427"/>
                  </a:cubicBezTo>
                  <a:lnTo>
                    <a:pt x="108" y="42"/>
                  </a:lnTo>
                  <a:cubicBezTo>
                    <a:pt x="100" y="27"/>
                    <a:pt x="84" y="17"/>
                    <a:pt x="66" y="17"/>
                  </a:cubicBezTo>
                  <a:close/>
                  <a:moveTo>
                    <a:pt x="266" y="512"/>
                  </a:moveTo>
                  <a:cubicBezTo>
                    <a:pt x="242" y="512"/>
                    <a:pt x="221" y="499"/>
                    <a:pt x="210" y="478"/>
                  </a:cubicBezTo>
                  <a:lnTo>
                    <a:pt x="10" y="93"/>
                  </a:lnTo>
                  <a:cubicBezTo>
                    <a:pt x="2" y="78"/>
                    <a:pt x="0" y="61"/>
                    <a:pt x="6" y="45"/>
                  </a:cubicBezTo>
                  <a:cubicBezTo>
                    <a:pt x="11" y="29"/>
                    <a:pt x="22" y="15"/>
                    <a:pt x="37" y="8"/>
                  </a:cubicBezTo>
                  <a:cubicBezTo>
                    <a:pt x="46" y="3"/>
                    <a:pt x="56" y="0"/>
                    <a:pt x="66" y="0"/>
                  </a:cubicBezTo>
                  <a:cubicBezTo>
                    <a:pt x="90" y="0"/>
                    <a:pt x="112" y="13"/>
                    <a:pt x="123" y="35"/>
                  </a:cubicBezTo>
                  <a:lnTo>
                    <a:pt x="323" y="419"/>
                  </a:lnTo>
                  <a:cubicBezTo>
                    <a:pt x="333" y="438"/>
                    <a:pt x="332" y="461"/>
                    <a:pt x="322" y="480"/>
                  </a:cubicBezTo>
                  <a:cubicBezTo>
                    <a:pt x="316" y="491"/>
                    <a:pt x="307" y="500"/>
                    <a:pt x="296" y="505"/>
                  </a:cubicBezTo>
                  <a:cubicBezTo>
                    <a:pt x="287" y="510"/>
                    <a:pt x="277" y="512"/>
                    <a:pt x="266" y="5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1746">
              <a:extLst>
                <a:ext uri="{FF2B5EF4-FFF2-40B4-BE49-F238E27FC236}">
                  <a16:creationId xmlns:a16="http://schemas.microsoft.com/office/drawing/2014/main" xmlns="" id="{DDFAFD6E-1996-401F-B093-8A12327D54E9}"/>
                </a:ext>
              </a:extLst>
            </p:cNvPr>
            <p:cNvSpPr>
              <a:spLocks/>
            </p:cNvSpPr>
            <p:nvPr/>
          </p:nvSpPr>
          <p:spPr bwMode="auto">
            <a:xfrm>
              <a:off x="5554664" y="3895726"/>
              <a:ext cx="46038" cy="28575"/>
            </a:xfrm>
            <a:custGeom>
              <a:avLst/>
              <a:gdLst>
                <a:gd name="T0" fmla="*/ 508 w 516"/>
                <a:gd name="T1" fmla="*/ 88 h 333"/>
                <a:gd name="T2" fmla="*/ 484 w 516"/>
                <a:gd name="T3" fmla="*/ 112 h 333"/>
                <a:gd name="T4" fmla="*/ 89 w 516"/>
                <a:gd name="T5" fmla="*/ 319 h 333"/>
                <a:gd name="T6" fmla="*/ 14 w 516"/>
                <a:gd name="T7" fmla="*/ 296 h 333"/>
                <a:gd name="T8" fmla="*/ 37 w 516"/>
                <a:gd name="T9" fmla="*/ 221 h 333"/>
                <a:gd name="T10" fmla="*/ 432 w 516"/>
                <a:gd name="T11" fmla="*/ 14 h 333"/>
                <a:gd name="T12" fmla="*/ 507 w 516"/>
                <a:gd name="T13" fmla="*/ 38 h 333"/>
                <a:gd name="T14" fmla="*/ 508 w 516"/>
                <a:gd name="T15" fmla="*/ 88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6" h="333">
                  <a:moveTo>
                    <a:pt x="508" y="88"/>
                  </a:moveTo>
                  <a:cubicBezTo>
                    <a:pt x="503" y="99"/>
                    <a:pt x="494" y="107"/>
                    <a:pt x="484" y="112"/>
                  </a:cubicBezTo>
                  <a:lnTo>
                    <a:pt x="89" y="319"/>
                  </a:lnTo>
                  <a:cubicBezTo>
                    <a:pt x="62" y="333"/>
                    <a:pt x="28" y="323"/>
                    <a:pt x="14" y="296"/>
                  </a:cubicBezTo>
                  <a:cubicBezTo>
                    <a:pt x="0" y="269"/>
                    <a:pt x="10" y="235"/>
                    <a:pt x="37" y="221"/>
                  </a:cubicBezTo>
                  <a:lnTo>
                    <a:pt x="432" y="14"/>
                  </a:lnTo>
                  <a:cubicBezTo>
                    <a:pt x="460" y="0"/>
                    <a:pt x="493" y="10"/>
                    <a:pt x="507" y="38"/>
                  </a:cubicBezTo>
                  <a:cubicBezTo>
                    <a:pt x="516" y="54"/>
                    <a:pt x="515" y="73"/>
                    <a:pt x="508"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1747">
              <a:extLst>
                <a:ext uri="{FF2B5EF4-FFF2-40B4-BE49-F238E27FC236}">
                  <a16:creationId xmlns:a16="http://schemas.microsoft.com/office/drawing/2014/main" xmlns="" id="{5151D1A3-1678-4DCD-8C1A-70308BF34B36}"/>
                </a:ext>
              </a:extLst>
            </p:cNvPr>
            <p:cNvSpPr>
              <a:spLocks noEditPoints="1"/>
            </p:cNvSpPr>
            <p:nvPr/>
          </p:nvSpPr>
          <p:spPr bwMode="auto">
            <a:xfrm>
              <a:off x="5554664" y="3895726"/>
              <a:ext cx="46038" cy="30163"/>
            </a:xfrm>
            <a:custGeom>
              <a:avLst/>
              <a:gdLst>
                <a:gd name="T0" fmla="*/ 461 w 527"/>
                <a:gd name="T1" fmla="*/ 16 h 334"/>
                <a:gd name="T2" fmla="*/ 439 w 527"/>
                <a:gd name="T3" fmla="*/ 22 h 334"/>
                <a:gd name="T4" fmla="*/ 44 w 527"/>
                <a:gd name="T5" fmla="*/ 228 h 334"/>
                <a:gd name="T6" fmla="*/ 21 w 527"/>
                <a:gd name="T7" fmla="*/ 256 h 334"/>
                <a:gd name="T8" fmla="*/ 25 w 527"/>
                <a:gd name="T9" fmla="*/ 292 h 334"/>
                <a:gd name="T10" fmla="*/ 66 w 527"/>
                <a:gd name="T11" fmla="*/ 317 h 334"/>
                <a:gd name="T12" fmla="*/ 88 w 527"/>
                <a:gd name="T13" fmla="*/ 312 h 334"/>
                <a:gd name="T14" fmla="*/ 483 w 527"/>
                <a:gd name="T15" fmla="*/ 105 h 334"/>
                <a:gd name="T16" fmla="*/ 503 w 527"/>
                <a:gd name="T17" fmla="*/ 85 h 334"/>
                <a:gd name="T18" fmla="*/ 503 w 527"/>
                <a:gd name="T19" fmla="*/ 42 h 334"/>
                <a:gd name="T20" fmla="*/ 461 w 527"/>
                <a:gd name="T21" fmla="*/ 16 h 334"/>
                <a:gd name="T22" fmla="*/ 66 w 527"/>
                <a:gd name="T23" fmla="*/ 334 h 334"/>
                <a:gd name="T24" fmla="*/ 10 w 527"/>
                <a:gd name="T25" fmla="*/ 300 h 334"/>
                <a:gd name="T26" fmla="*/ 5 w 527"/>
                <a:gd name="T27" fmla="*/ 251 h 334"/>
                <a:gd name="T28" fmla="*/ 37 w 527"/>
                <a:gd name="T29" fmla="*/ 214 h 334"/>
                <a:gd name="T30" fmla="*/ 431 w 527"/>
                <a:gd name="T31" fmla="*/ 7 h 334"/>
                <a:gd name="T32" fmla="*/ 461 w 527"/>
                <a:gd name="T33" fmla="*/ 0 h 334"/>
                <a:gd name="T34" fmla="*/ 518 w 527"/>
                <a:gd name="T35" fmla="*/ 34 h 334"/>
                <a:gd name="T36" fmla="*/ 518 w 527"/>
                <a:gd name="T37" fmla="*/ 92 h 334"/>
                <a:gd name="T38" fmla="*/ 491 w 527"/>
                <a:gd name="T39" fmla="*/ 120 h 334"/>
                <a:gd name="T40" fmla="*/ 96 w 527"/>
                <a:gd name="T41" fmla="*/ 327 h 334"/>
                <a:gd name="T42" fmla="*/ 66 w 527"/>
                <a:gd name="T43"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7" h="334">
                  <a:moveTo>
                    <a:pt x="461" y="16"/>
                  </a:moveTo>
                  <a:cubicBezTo>
                    <a:pt x="453" y="16"/>
                    <a:pt x="446" y="18"/>
                    <a:pt x="439" y="22"/>
                  </a:cubicBezTo>
                  <a:lnTo>
                    <a:pt x="44" y="228"/>
                  </a:lnTo>
                  <a:cubicBezTo>
                    <a:pt x="33" y="234"/>
                    <a:pt x="25" y="244"/>
                    <a:pt x="21" y="256"/>
                  </a:cubicBezTo>
                  <a:cubicBezTo>
                    <a:pt x="18" y="268"/>
                    <a:pt x="19" y="281"/>
                    <a:pt x="25" y="292"/>
                  </a:cubicBezTo>
                  <a:cubicBezTo>
                    <a:pt x="33" y="308"/>
                    <a:pt x="49" y="317"/>
                    <a:pt x="66" y="317"/>
                  </a:cubicBezTo>
                  <a:cubicBezTo>
                    <a:pt x="74" y="317"/>
                    <a:pt x="81" y="315"/>
                    <a:pt x="88" y="312"/>
                  </a:cubicBezTo>
                  <a:lnTo>
                    <a:pt x="483" y="105"/>
                  </a:lnTo>
                  <a:cubicBezTo>
                    <a:pt x="492" y="100"/>
                    <a:pt x="499" y="93"/>
                    <a:pt x="503" y="85"/>
                  </a:cubicBezTo>
                  <a:cubicBezTo>
                    <a:pt x="510" y="71"/>
                    <a:pt x="510" y="55"/>
                    <a:pt x="503" y="42"/>
                  </a:cubicBezTo>
                  <a:cubicBezTo>
                    <a:pt x="495" y="26"/>
                    <a:pt x="479" y="16"/>
                    <a:pt x="461" y="16"/>
                  </a:cubicBezTo>
                  <a:close/>
                  <a:moveTo>
                    <a:pt x="66" y="334"/>
                  </a:moveTo>
                  <a:cubicBezTo>
                    <a:pt x="43" y="334"/>
                    <a:pt x="21" y="321"/>
                    <a:pt x="10" y="300"/>
                  </a:cubicBezTo>
                  <a:cubicBezTo>
                    <a:pt x="2" y="285"/>
                    <a:pt x="0" y="267"/>
                    <a:pt x="5" y="251"/>
                  </a:cubicBezTo>
                  <a:cubicBezTo>
                    <a:pt x="11" y="235"/>
                    <a:pt x="22" y="222"/>
                    <a:pt x="37" y="214"/>
                  </a:cubicBezTo>
                  <a:lnTo>
                    <a:pt x="431" y="7"/>
                  </a:lnTo>
                  <a:cubicBezTo>
                    <a:pt x="441" y="2"/>
                    <a:pt x="451" y="0"/>
                    <a:pt x="461" y="0"/>
                  </a:cubicBezTo>
                  <a:cubicBezTo>
                    <a:pt x="485" y="0"/>
                    <a:pt x="507" y="13"/>
                    <a:pt x="518" y="34"/>
                  </a:cubicBezTo>
                  <a:cubicBezTo>
                    <a:pt x="527" y="52"/>
                    <a:pt x="527" y="74"/>
                    <a:pt x="518" y="92"/>
                  </a:cubicBezTo>
                  <a:cubicBezTo>
                    <a:pt x="512" y="104"/>
                    <a:pt x="503" y="114"/>
                    <a:pt x="491" y="120"/>
                  </a:cubicBezTo>
                  <a:lnTo>
                    <a:pt x="96" y="327"/>
                  </a:lnTo>
                  <a:cubicBezTo>
                    <a:pt x="87" y="332"/>
                    <a:pt x="77" y="334"/>
                    <a:pt x="66" y="3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1748">
              <a:extLst>
                <a:ext uri="{FF2B5EF4-FFF2-40B4-BE49-F238E27FC236}">
                  <a16:creationId xmlns:a16="http://schemas.microsoft.com/office/drawing/2014/main" xmlns="" id="{74C417A5-5232-4B19-A182-256158B5B0A3}"/>
                </a:ext>
              </a:extLst>
            </p:cNvPr>
            <p:cNvSpPr>
              <a:spLocks/>
            </p:cNvSpPr>
            <p:nvPr/>
          </p:nvSpPr>
          <p:spPr bwMode="auto">
            <a:xfrm>
              <a:off x="5653089" y="3813176"/>
              <a:ext cx="31750" cy="50800"/>
            </a:xfrm>
            <a:custGeom>
              <a:avLst/>
              <a:gdLst>
                <a:gd name="T0" fmla="*/ 329 w 337"/>
                <a:gd name="T1" fmla="*/ 529 h 567"/>
                <a:gd name="T2" fmla="*/ 304 w 337"/>
                <a:gd name="T3" fmla="*/ 553 h 567"/>
                <a:gd name="T4" fmla="*/ 230 w 337"/>
                <a:gd name="T5" fmla="*/ 528 h 567"/>
                <a:gd name="T6" fmla="*/ 13 w 337"/>
                <a:gd name="T7" fmla="*/ 88 h 567"/>
                <a:gd name="T8" fmla="*/ 38 w 337"/>
                <a:gd name="T9" fmla="*/ 14 h 567"/>
                <a:gd name="T10" fmla="*/ 113 w 337"/>
                <a:gd name="T11" fmla="*/ 39 h 567"/>
                <a:gd name="T12" fmla="*/ 330 w 337"/>
                <a:gd name="T13" fmla="*/ 479 h 567"/>
                <a:gd name="T14" fmla="*/ 329 w 337"/>
                <a:gd name="T15" fmla="*/ 529 h 5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567">
                  <a:moveTo>
                    <a:pt x="329" y="529"/>
                  </a:moveTo>
                  <a:cubicBezTo>
                    <a:pt x="324" y="539"/>
                    <a:pt x="315" y="548"/>
                    <a:pt x="304" y="553"/>
                  </a:cubicBezTo>
                  <a:cubicBezTo>
                    <a:pt x="277" y="567"/>
                    <a:pt x="244" y="556"/>
                    <a:pt x="230" y="528"/>
                  </a:cubicBezTo>
                  <a:lnTo>
                    <a:pt x="13" y="88"/>
                  </a:lnTo>
                  <a:cubicBezTo>
                    <a:pt x="0" y="60"/>
                    <a:pt x="11" y="27"/>
                    <a:pt x="38" y="14"/>
                  </a:cubicBezTo>
                  <a:cubicBezTo>
                    <a:pt x="66" y="0"/>
                    <a:pt x="99" y="11"/>
                    <a:pt x="113" y="39"/>
                  </a:cubicBezTo>
                  <a:lnTo>
                    <a:pt x="330" y="479"/>
                  </a:lnTo>
                  <a:cubicBezTo>
                    <a:pt x="337" y="496"/>
                    <a:pt x="337" y="514"/>
                    <a:pt x="329" y="5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1749">
              <a:extLst>
                <a:ext uri="{FF2B5EF4-FFF2-40B4-BE49-F238E27FC236}">
                  <a16:creationId xmlns:a16="http://schemas.microsoft.com/office/drawing/2014/main" xmlns="" id="{F1E34C7E-A5FC-4C4E-A7C8-035F473DF443}"/>
                </a:ext>
              </a:extLst>
            </p:cNvPr>
            <p:cNvSpPr>
              <a:spLocks noEditPoints="1"/>
            </p:cNvSpPr>
            <p:nvPr/>
          </p:nvSpPr>
          <p:spPr bwMode="auto">
            <a:xfrm>
              <a:off x="5653089" y="3813176"/>
              <a:ext cx="31750" cy="50800"/>
            </a:xfrm>
            <a:custGeom>
              <a:avLst/>
              <a:gdLst>
                <a:gd name="T0" fmla="*/ 66 w 349"/>
                <a:gd name="T1" fmla="*/ 17 h 568"/>
                <a:gd name="T2" fmla="*/ 45 w 349"/>
                <a:gd name="T3" fmla="*/ 22 h 568"/>
                <a:gd name="T4" fmla="*/ 21 w 349"/>
                <a:gd name="T5" fmla="*/ 49 h 568"/>
                <a:gd name="T6" fmla="*/ 24 w 349"/>
                <a:gd name="T7" fmla="*/ 85 h 568"/>
                <a:gd name="T8" fmla="*/ 241 w 349"/>
                <a:gd name="T9" fmla="*/ 526 h 568"/>
                <a:gd name="T10" fmla="*/ 283 w 349"/>
                <a:gd name="T11" fmla="*/ 552 h 568"/>
                <a:gd name="T12" fmla="*/ 303 w 349"/>
                <a:gd name="T13" fmla="*/ 547 h 568"/>
                <a:gd name="T14" fmla="*/ 325 w 349"/>
                <a:gd name="T15" fmla="*/ 526 h 568"/>
                <a:gd name="T16" fmla="*/ 325 w 349"/>
                <a:gd name="T17" fmla="*/ 484 h 568"/>
                <a:gd name="T18" fmla="*/ 108 w 349"/>
                <a:gd name="T19" fmla="*/ 43 h 568"/>
                <a:gd name="T20" fmla="*/ 66 w 349"/>
                <a:gd name="T21" fmla="*/ 17 h 568"/>
                <a:gd name="T22" fmla="*/ 283 w 349"/>
                <a:gd name="T23" fmla="*/ 568 h 568"/>
                <a:gd name="T24" fmla="*/ 226 w 349"/>
                <a:gd name="T25" fmla="*/ 533 h 568"/>
                <a:gd name="T26" fmla="*/ 9 w 349"/>
                <a:gd name="T27" fmla="*/ 92 h 568"/>
                <a:gd name="T28" fmla="*/ 6 w 349"/>
                <a:gd name="T29" fmla="*/ 44 h 568"/>
                <a:gd name="T30" fmla="*/ 38 w 349"/>
                <a:gd name="T31" fmla="*/ 7 h 568"/>
                <a:gd name="T32" fmla="*/ 66 w 349"/>
                <a:gd name="T33" fmla="*/ 0 h 568"/>
                <a:gd name="T34" fmla="*/ 123 w 349"/>
                <a:gd name="T35" fmla="*/ 36 h 568"/>
                <a:gd name="T36" fmla="*/ 340 w 349"/>
                <a:gd name="T37" fmla="*/ 477 h 568"/>
                <a:gd name="T38" fmla="*/ 340 w 349"/>
                <a:gd name="T39" fmla="*/ 534 h 568"/>
                <a:gd name="T40" fmla="*/ 311 w 349"/>
                <a:gd name="T41" fmla="*/ 562 h 568"/>
                <a:gd name="T42" fmla="*/ 283 w 349"/>
                <a:gd name="T4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9" h="568">
                  <a:moveTo>
                    <a:pt x="66" y="17"/>
                  </a:moveTo>
                  <a:cubicBezTo>
                    <a:pt x="59" y="17"/>
                    <a:pt x="52" y="19"/>
                    <a:pt x="45" y="22"/>
                  </a:cubicBezTo>
                  <a:cubicBezTo>
                    <a:pt x="34" y="28"/>
                    <a:pt x="25" y="37"/>
                    <a:pt x="21" y="49"/>
                  </a:cubicBezTo>
                  <a:cubicBezTo>
                    <a:pt x="17" y="61"/>
                    <a:pt x="18" y="74"/>
                    <a:pt x="24" y="85"/>
                  </a:cubicBezTo>
                  <a:lnTo>
                    <a:pt x="241" y="526"/>
                  </a:lnTo>
                  <a:cubicBezTo>
                    <a:pt x="248" y="542"/>
                    <a:pt x="265" y="552"/>
                    <a:pt x="283" y="552"/>
                  </a:cubicBezTo>
                  <a:cubicBezTo>
                    <a:pt x="290" y="552"/>
                    <a:pt x="297" y="550"/>
                    <a:pt x="303" y="547"/>
                  </a:cubicBezTo>
                  <a:cubicBezTo>
                    <a:pt x="313" y="543"/>
                    <a:pt x="320" y="535"/>
                    <a:pt x="325" y="526"/>
                  </a:cubicBezTo>
                  <a:cubicBezTo>
                    <a:pt x="332" y="513"/>
                    <a:pt x="332" y="497"/>
                    <a:pt x="325" y="484"/>
                  </a:cubicBezTo>
                  <a:lnTo>
                    <a:pt x="108" y="43"/>
                  </a:lnTo>
                  <a:cubicBezTo>
                    <a:pt x="100" y="27"/>
                    <a:pt x="84" y="17"/>
                    <a:pt x="66" y="17"/>
                  </a:cubicBezTo>
                  <a:close/>
                  <a:moveTo>
                    <a:pt x="283" y="568"/>
                  </a:moveTo>
                  <a:cubicBezTo>
                    <a:pt x="258" y="568"/>
                    <a:pt x="236" y="555"/>
                    <a:pt x="226" y="533"/>
                  </a:cubicBezTo>
                  <a:lnTo>
                    <a:pt x="9" y="92"/>
                  </a:lnTo>
                  <a:cubicBezTo>
                    <a:pt x="1" y="77"/>
                    <a:pt x="0" y="60"/>
                    <a:pt x="6" y="44"/>
                  </a:cubicBezTo>
                  <a:cubicBezTo>
                    <a:pt x="11" y="28"/>
                    <a:pt x="23" y="15"/>
                    <a:pt x="38" y="7"/>
                  </a:cubicBezTo>
                  <a:cubicBezTo>
                    <a:pt x="47" y="3"/>
                    <a:pt x="56" y="0"/>
                    <a:pt x="66" y="0"/>
                  </a:cubicBezTo>
                  <a:cubicBezTo>
                    <a:pt x="90" y="0"/>
                    <a:pt x="112" y="14"/>
                    <a:pt x="123" y="36"/>
                  </a:cubicBezTo>
                  <a:lnTo>
                    <a:pt x="340" y="477"/>
                  </a:lnTo>
                  <a:cubicBezTo>
                    <a:pt x="349" y="495"/>
                    <a:pt x="349" y="516"/>
                    <a:pt x="340" y="534"/>
                  </a:cubicBezTo>
                  <a:cubicBezTo>
                    <a:pt x="333" y="546"/>
                    <a:pt x="323" y="556"/>
                    <a:pt x="311" y="562"/>
                  </a:cubicBezTo>
                  <a:cubicBezTo>
                    <a:pt x="302" y="566"/>
                    <a:pt x="292" y="568"/>
                    <a:pt x="283" y="5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1750">
              <a:extLst>
                <a:ext uri="{FF2B5EF4-FFF2-40B4-BE49-F238E27FC236}">
                  <a16:creationId xmlns:a16="http://schemas.microsoft.com/office/drawing/2014/main" xmlns="" id="{4863C903-73B5-40C7-B3E6-EB5C270C9330}"/>
                </a:ext>
              </a:extLst>
            </p:cNvPr>
            <p:cNvSpPr>
              <a:spLocks/>
            </p:cNvSpPr>
            <p:nvPr/>
          </p:nvSpPr>
          <p:spPr bwMode="auto">
            <a:xfrm>
              <a:off x="5686426" y="3881438"/>
              <a:ext cx="14288" cy="19050"/>
            </a:xfrm>
            <a:custGeom>
              <a:avLst/>
              <a:gdLst>
                <a:gd name="T0" fmla="*/ 162 w 170"/>
                <a:gd name="T1" fmla="*/ 178 h 216"/>
                <a:gd name="T2" fmla="*/ 139 w 170"/>
                <a:gd name="T3" fmla="*/ 201 h 216"/>
                <a:gd name="T4" fmla="*/ 64 w 170"/>
                <a:gd name="T5" fmla="*/ 180 h 216"/>
                <a:gd name="T6" fmla="*/ 15 w 170"/>
                <a:gd name="T7" fmla="*/ 90 h 216"/>
                <a:gd name="T8" fmla="*/ 37 w 170"/>
                <a:gd name="T9" fmla="*/ 15 h 216"/>
                <a:gd name="T10" fmla="*/ 112 w 170"/>
                <a:gd name="T11" fmla="*/ 37 h 216"/>
                <a:gd name="T12" fmla="*/ 161 w 170"/>
                <a:gd name="T13" fmla="*/ 126 h 216"/>
                <a:gd name="T14" fmla="*/ 162 w 170"/>
                <a:gd name="T15" fmla="*/ 178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16">
                  <a:moveTo>
                    <a:pt x="162" y="178"/>
                  </a:moveTo>
                  <a:cubicBezTo>
                    <a:pt x="157" y="188"/>
                    <a:pt x="149" y="196"/>
                    <a:pt x="139" y="201"/>
                  </a:cubicBezTo>
                  <a:cubicBezTo>
                    <a:pt x="112" y="216"/>
                    <a:pt x="79" y="206"/>
                    <a:pt x="64" y="180"/>
                  </a:cubicBezTo>
                  <a:lnTo>
                    <a:pt x="15" y="90"/>
                  </a:lnTo>
                  <a:cubicBezTo>
                    <a:pt x="0" y="63"/>
                    <a:pt x="10" y="30"/>
                    <a:pt x="37" y="15"/>
                  </a:cubicBezTo>
                  <a:cubicBezTo>
                    <a:pt x="64" y="0"/>
                    <a:pt x="97" y="10"/>
                    <a:pt x="112" y="37"/>
                  </a:cubicBezTo>
                  <a:lnTo>
                    <a:pt x="161" y="126"/>
                  </a:lnTo>
                  <a:cubicBezTo>
                    <a:pt x="170" y="143"/>
                    <a:pt x="170" y="162"/>
                    <a:pt x="162"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1751">
              <a:extLst>
                <a:ext uri="{FF2B5EF4-FFF2-40B4-BE49-F238E27FC236}">
                  <a16:creationId xmlns:a16="http://schemas.microsoft.com/office/drawing/2014/main" xmlns="" id="{ADC790BE-2CD6-4846-98C2-9949AD6D3913}"/>
                </a:ext>
              </a:extLst>
            </p:cNvPr>
            <p:cNvSpPr>
              <a:spLocks noEditPoints="1"/>
            </p:cNvSpPr>
            <p:nvPr/>
          </p:nvSpPr>
          <p:spPr bwMode="auto">
            <a:xfrm>
              <a:off x="5684839" y="3881438"/>
              <a:ext cx="17463" cy="19050"/>
            </a:xfrm>
            <a:custGeom>
              <a:avLst/>
              <a:gdLst>
                <a:gd name="T0" fmla="*/ 72 w 188"/>
                <a:gd name="T1" fmla="*/ 16 h 216"/>
                <a:gd name="T2" fmla="*/ 50 w 188"/>
                <a:gd name="T3" fmla="*/ 22 h 216"/>
                <a:gd name="T4" fmla="*/ 31 w 188"/>
                <a:gd name="T5" fmla="*/ 86 h 216"/>
                <a:gd name="T6" fmla="*/ 80 w 188"/>
                <a:gd name="T7" fmla="*/ 175 h 216"/>
                <a:gd name="T8" fmla="*/ 121 w 188"/>
                <a:gd name="T9" fmla="*/ 200 h 216"/>
                <a:gd name="T10" fmla="*/ 144 w 188"/>
                <a:gd name="T11" fmla="*/ 194 h 216"/>
                <a:gd name="T12" fmla="*/ 163 w 188"/>
                <a:gd name="T13" fmla="*/ 174 h 216"/>
                <a:gd name="T14" fmla="*/ 163 w 188"/>
                <a:gd name="T15" fmla="*/ 130 h 216"/>
                <a:gd name="T16" fmla="*/ 114 w 188"/>
                <a:gd name="T17" fmla="*/ 41 h 216"/>
                <a:gd name="T18" fmla="*/ 72 w 188"/>
                <a:gd name="T19" fmla="*/ 16 h 216"/>
                <a:gd name="T20" fmla="*/ 121 w 188"/>
                <a:gd name="T21" fmla="*/ 216 h 216"/>
                <a:gd name="T22" fmla="*/ 66 w 188"/>
                <a:gd name="T23" fmla="*/ 184 h 216"/>
                <a:gd name="T24" fmla="*/ 16 w 188"/>
                <a:gd name="T25" fmla="*/ 94 h 216"/>
                <a:gd name="T26" fmla="*/ 42 w 188"/>
                <a:gd name="T27" fmla="*/ 8 h 216"/>
                <a:gd name="T28" fmla="*/ 72 w 188"/>
                <a:gd name="T29" fmla="*/ 0 h 216"/>
                <a:gd name="T30" fmla="*/ 128 w 188"/>
                <a:gd name="T31" fmla="*/ 33 h 216"/>
                <a:gd name="T32" fmla="*/ 177 w 188"/>
                <a:gd name="T33" fmla="*/ 122 h 216"/>
                <a:gd name="T34" fmla="*/ 178 w 188"/>
                <a:gd name="T35" fmla="*/ 182 h 216"/>
                <a:gd name="T36" fmla="*/ 152 w 188"/>
                <a:gd name="T37" fmla="*/ 209 h 216"/>
                <a:gd name="T38" fmla="*/ 121 w 188"/>
                <a:gd name="T3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216">
                  <a:moveTo>
                    <a:pt x="72" y="16"/>
                  </a:moveTo>
                  <a:cubicBezTo>
                    <a:pt x="64" y="16"/>
                    <a:pt x="57" y="18"/>
                    <a:pt x="50" y="22"/>
                  </a:cubicBezTo>
                  <a:cubicBezTo>
                    <a:pt x="27" y="35"/>
                    <a:pt x="19" y="63"/>
                    <a:pt x="31" y="86"/>
                  </a:cubicBezTo>
                  <a:lnTo>
                    <a:pt x="80" y="175"/>
                  </a:lnTo>
                  <a:cubicBezTo>
                    <a:pt x="89" y="191"/>
                    <a:pt x="104" y="200"/>
                    <a:pt x="121" y="200"/>
                  </a:cubicBezTo>
                  <a:cubicBezTo>
                    <a:pt x="129" y="200"/>
                    <a:pt x="137" y="198"/>
                    <a:pt x="144" y="194"/>
                  </a:cubicBezTo>
                  <a:cubicBezTo>
                    <a:pt x="152" y="189"/>
                    <a:pt x="159" y="183"/>
                    <a:pt x="163" y="174"/>
                  </a:cubicBezTo>
                  <a:cubicBezTo>
                    <a:pt x="170" y="160"/>
                    <a:pt x="170" y="144"/>
                    <a:pt x="163" y="130"/>
                  </a:cubicBezTo>
                  <a:lnTo>
                    <a:pt x="114" y="41"/>
                  </a:lnTo>
                  <a:cubicBezTo>
                    <a:pt x="105" y="26"/>
                    <a:pt x="90" y="16"/>
                    <a:pt x="72" y="16"/>
                  </a:cubicBezTo>
                  <a:close/>
                  <a:moveTo>
                    <a:pt x="121" y="216"/>
                  </a:moveTo>
                  <a:cubicBezTo>
                    <a:pt x="98" y="216"/>
                    <a:pt x="77" y="204"/>
                    <a:pt x="66" y="184"/>
                  </a:cubicBezTo>
                  <a:lnTo>
                    <a:pt x="16" y="94"/>
                  </a:lnTo>
                  <a:cubicBezTo>
                    <a:pt x="0" y="63"/>
                    <a:pt x="11" y="24"/>
                    <a:pt x="42" y="8"/>
                  </a:cubicBezTo>
                  <a:cubicBezTo>
                    <a:pt x="51" y="2"/>
                    <a:pt x="62" y="0"/>
                    <a:pt x="72" y="0"/>
                  </a:cubicBezTo>
                  <a:cubicBezTo>
                    <a:pt x="96" y="0"/>
                    <a:pt x="117" y="12"/>
                    <a:pt x="128" y="33"/>
                  </a:cubicBezTo>
                  <a:lnTo>
                    <a:pt x="177" y="122"/>
                  </a:lnTo>
                  <a:cubicBezTo>
                    <a:pt x="188" y="141"/>
                    <a:pt x="188" y="163"/>
                    <a:pt x="178" y="182"/>
                  </a:cubicBezTo>
                  <a:cubicBezTo>
                    <a:pt x="173" y="193"/>
                    <a:pt x="163" y="202"/>
                    <a:pt x="152" y="209"/>
                  </a:cubicBezTo>
                  <a:cubicBezTo>
                    <a:pt x="143" y="214"/>
                    <a:pt x="132" y="216"/>
                    <a:pt x="121" y="2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1752">
              <a:extLst>
                <a:ext uri="{FF2B5EF4-FFF2-40B4-BE49-F238E27FC236}">
                  <a16:creationId xmlns:a16="http://schemas.microsoft.com/office/drawing/2014/main" xmlns="" id="{E0F644D2-4C7C-4EE4-B41A-F8F339D65E51}"/>
                </a:ext>
              </a:extLst>
            </p:cNvPr>
            <p:cNvSpPr>
              <a:spLocks/>
            </p:cNvSpPr>
            <p:nvPr/>
          </p:nvSpPr>
          <p:spPr bwMode="auto">
            <a:xfrm>
              <a:off x="5680076" y="3868738"/>
              <a:ext cx="9525" cy="9525"/>
            </a:xfrm>
            <a:custGeom>
              <a:avLst/>
              <a:gdLst>
                <a:gd name="T0" fmla="*/ 77 w 105"/>
                <a:gd name="T1" fmla="*/ 13 h 105"/>
                <a:gd name="T2" fmla="*/ 92 w 105"/>
                <a:gd name="T3" fmla="*/ 77 h 105"/>
                <a:gd name="T4" fmla="*/ 28 w 105"/>
                <a:gd name="T5" fmla="*/ 91 h 105"/>
                <a:gd name="T6" fmla="*/ 14 w 105"/>
                <a:gd name="T7" fmla="*/ 28 h 105"/>
                <a:gd name="T8" fmla="*/ 77 w 105"/>
                <a:gd name="T9" fmla="*/ 13 h 105"/>
              </a:gdLst>
              <a:ahLst/>
              <a:cxnLst>
                <a:cxn ang="0">
                  <a:pos x="T0" y="T1"/>
                </a:cxn>
                <a:cxn ang="0">
                  <a:pos x="T2" y="T3"/>
                </a:cxn>
                <a:cxn ang="0">
                  <a:pos x="T4" y="T5"/>
                </a:cxn>
                <a:cxn ang="0">
                  <a:pos x="T6" y="T7"/>
                </a:cxn>
                <a:cxn ang="0">
                  <a:pos x="T8" y="T9"/>
                </a:cxn>
              </a:cxnLst>
              <a:rect l="0" t="0" r="r" b="b"/>
              <a:pathLst>
                <a:path w="105" h="105">
                  <a:moveTo>
                    <a:pt x="77" y="13"/>
                  </a:moveTo>
                  <a:cubicBezTo>
                    <a:pt x="99" y="27"/>
                    <a:pt x="105" y="55"/>
                    <a:pt x="92" y="77"/>
                  </a:cubicBezTo>
                  <a:cubicBezTo>
                    <a:pt x="78" y="98"/>
                    <a:pt x="50" y="105"/>
                    <a:pt x="28" y="91"/>
                  </a:cubicBezTo>
                  <a:cubicBezTo>
                    <a:pt x="6" y="78"/>
                    <a:pt x="0" y="49"/>
                    <a:pt x="14" y="28"/>
                  </a:cubicBezTo>
                  <a:cubicBezTo>
                    <a:pt x="27" y="6"/>
                    <a:pt x="56" y="0"/>
                    <a:pt x="77"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1753">
              <a:extLst>
                <a:ext uri="{FF2B5EF4-FFF2-40B4-BE49-F238E27FC236}">
                  <a16:creationId xmlns:a16="http://schemas.microsoft.com/office/drawing/2014/main" xmlns="" id="{41877045-699D-496E-9010-FBC5C1228D85}"/>
                </a:ext>
              </a:extLst>
            </p:cNvPr>
            <p:cNvSpPr>
              <a:spLocks noEditPoints="1"/>
            </p:cNvSpPr>
            <p:nvPr/>
          </p:nvSpPr>
          <p:spPr bwMode="auto">
            <a:xfrm>
              <a:off x="5678489" y="3868738"/>
              <a:ext cx="11113" cy="9525"/>
            </a:xfrm>
            <a:custGeom>
              <a:avLst/>
              <a:gdLst>
                <a:gd name="T0" fmla="*/ 56 w 119"/>
                <a:gd name="T1" fmla="*/ 17 h 109"/>
                <a:gd name="T2" fmla="*/ 24 w 119"/>
                <a:gd name="T3" fmla="*/ 34 h 109"/>
                <a:gd name="T4" fmla="*/ 20 w 119"/>
                <a:gd name="T5" fmla="*/ 63 h 109"/>
                <a:gd name="T6" fmla="*/ 36 w 119"/>
                <a:gd name="T7" fmla="*/ 86 h 109"/>
                <a:gd name="T8" fmla="*/ 88 w 119"/>
                <a:gd name="T9" fmla="*/ 74 h 109"/>
                <a:gd name="T10" fmla="*/ 77 w 119"/>
                <a:gd name="T11" fmla="*/ 22 h 109"/>
                <a:gd name="T12" fmla="*/ 56 w 119"/>
                <a:gd name="T13" fmla="*/ 17 h 109"/>
                <a:gd name="T14" fmla="*/ 56 w 119"/>
                <a:gd name="T15" fmla="*/ 109 h 109"/>
                <a:gd name="T16" fmla="*/ 27 w 119"/>
                <a:gd name="T17" fmla="*/ 101 h 109"/>
                <a:gd name="T18" fmla="*/ 3 w 119"/>
                <a:gd name="T19" fmla="*/ 66 h 109"/>
                <a:gd name="T20" fmla="*/ 10 w 119"/>
                <a:gd name="T21" fmla="*/ 25 h 109"/>
                <a:gd name="T22" fmla="*/ 56 w 119"/>
                <a:gd name="T23" fmla="*/ 0 h 109"/>
                <a:gd name="T24" fmla="*/ 86 w 119"/>
                <a:gd name="T25" fmla="*/ 8 h 109"/>
                <a:gd name="T26" fmla="*/ 102 w 119"/>
                <a:gd name="T27" fmla="*/ 83 h 109"/>
                <a:gd name="T28" fmla="*/ 56 w 119"/>
                <a:gd name="T2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09">
                  <a:moveTo>
                    <a:pt x="56" y="17"/>
                  </a:moveTo>
                  <a:cubicBezTo>
                    <a:pt x="43" y="17"/>
                    <a:pt x="32" y="23"/>
                    <a:pt x="24" y="34"/>
                  </a:cubicBezTo>
                  <a:cubicBezTo>
                    <a:pt x="19" y="43"/>
                    <a:pt x="17" y="53"/>
                    <a:pt x="20" y="63"/>
                  </a:cubicBezTo>
                  <a:cubicBezTo>
                    <a:pt x="22" y="72"/>
                    <a:pt x="28" y="81"/>
                    <a:pt x="36" y="86"/>
                  </a:cubicBezTo>
                  <a:cubicBezTo>
                    <a:pt x="54" y="97"/>
                    <a:pt x="78" y="92"/>
                    <a:pt x="88" y="74"/>
                  </a:cubicBezTo>
                  <a:cubicBezTo>
                    <a:pt x="99" y="57"/>
                    <a:pt x="94" y="33"/>
                    <a:pt x="77" y="22"/>
                  </a:cubicBezTo>
                  <a:cubicBezTo>
                    <a:pt x="70" y="19"/>
                    <a:pt x="64" y="17"/>
                    <a:pt x="56" y="17"/>
                  </a:cubicBezTo>
                  <a:close/>
                  <a:moveTo>
                    <a:pt x="56" y="109"/>
                  </a:moveTo>
                  <a:cubicBezTo>
                    <a:pt x="46" y="109"/>
                    <a:pt x="36" y="106"/>
                    <a:pt x="27" y="101"/>
                  </a:cubicBezTo>
                  <a:cubicBezTo>
                    <a:pt x="15" y="93"/>
                    <a:pt x="6" y="81"/>
                    <a:pt x="3" y="66"/>
                  </a:cubicBezTo>
                  <a:cubicBezTo>
                    <a:pt x="0" y="52"/>
                    <a:pt x="3" y="38"/>
                    <a:pt x="10" y="25"/>
                  </a:cubicBezTo>
                  <a:cubicBezTo>
                    <a:pt x="20" y="9"/>
                    <a:pt x="38" y="0"/>
                    <a:pt x="56" y="0"/>
                  </a:cubicBezTo>
                  <a:cubicBezTo>
                    <a:pt x="67" y="0"/>
                    <a:pt x="77" y="3"/>
                    <a:pt x="86" y="8"/>
                  </a:cubicBezTo>
                  <a:cubicBezTo>
                    <a:pt x="111" y="24"/>
                    <a:pt x="119" y="58"/>
                    <a:pt x="102" y="83"/>
                  </a:cubicBezTo>
                  <a:cubicBezTo>
                    <a:pt x="92" y="99"/>
                    <a:pt x="75" y="109"/>
                    <a:pt x="56"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1754">
              <a:extLst>
                <a:ext uri="{FF2B5EF4-FFF2-40B4-BE49-F238E27FC236}">
                  <a16:creationId xmlns:a16="http://schemas.microsoft.com/office/drawing/2014/main" xmlns="" id="{6E8E9ECA-DEEC-42B4-B954-1BC14C1BF9F6}"/>
                </a:ext>
              </a:extLst>
            </p:cNvPr>
            <p:cNvSpPr>
              <a:spLocks noEditPoints="1"/>
            </p:cNvSpPr>
            <p:nvPr/>
          </p:nvSpPr>
          <p:spPr bwMode="auto">
            <a:xfrm>
              <a:off x="5678489" y="3867151"/>
              <a:ext cx="11113" cy="12700"/>
            </a:xfrm>
            <a:custGeom>
              <a:avLst/>
              <a:gdLst>
                <a:gd name="T0" fmla="*/ 40 w 135"/>
                <a:gd name="T1" fmla="*/ 50 h 135"/>
                <a:gd name="T2" fmla="*/ 50 w 135"/>
                <a:gd name="T3" fmla="*/ 95 h 135"/>
                <a:gd name="T4" fmla="*/ 95 w 135"/>
                <a:gd name="T5" fmla="*/ 85 h 135"/>
                <a:gd name="T6" fmla="*/ 85 w 135"/>
                <a:gd name="T7" fmla="*/ 39 h 135"/>
                <a:gd name="T8" fmla="*/ 40 w 135"/>
                <a:gd name="T9" fmla="*/ 50 h 135"/>
                <a:gd name="T10" fmla="*/ 118 w 135"/>
                <a:gd name="T11" fmla="*/ 99 h 135"/>
                <a:gd name="T12" fmla="*/ 36 w 135"/>
                <a:gd name="T13" fmla="*/ 117 h 135"/>
                <a:gd name="T14" fmla="*/ 17 w 135"/>
                <a:gd name="T15" fmla="*/ 36 h 135"/>
                <a:gd name="T16" fmla="*/ 99 w 135"/>
                <a:gd name="T17" fmla="*/ 17 h 135"/>
                <a:gd name="T18" fmla="*/ 118 w 135"/>
                <a:gd name="T19" fmla="*/ 9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5">
                  <a:moveTo>
                    <a:pt x="40" y="50"/>
                  </a:moveTo>
                  <a:cubicBezTo>
                    <a:pt x="30" y="65"/>
                    <a:pt x="35" y="85"/>
                    <a:pt x="50" y="95"/>
                  </a:cubicBezTo>
                  <a:cubicBezTo>
                    <a:pt x="65" y="105"/>
                    <a:pt x="86" y="100"/>
                    <a:pt x="95" y="85"/>
                  </a:cubicBezTo>
                  <a:cubicBezTo>
                    <a:pt x="105" y="70"/>
                    <a:pt x="100" y="49"/>
                    <a:pt x="85" y="39"/>
                  </a:cubicBezTo>
                  <a:cubicBezTo>
                    <a:pt x="70" y="30"/>
                    <a:pt x="49" y="34"/>
                    <a:pt x="40" y="50"/>
                  </a:cubicBezTo>
                  <a:close/>
                  <a:moveTo>
                    <a:pt x="118" y="99"/>
                  </a:moveTo>
                  <a:cubicBezTo>
                    <a:pt x="100" y="127"/>
                    <a:pt x="64" y="135"/>
                    <a:pt x="36" y="117"/>
                  </a:cubicBezTo>
                  <a:cubicBezTo>
                    <a:pt x="8" y="100"/>
                    <a:pt x="0" y="63"/>
                    <a:pt x="17" y="36"/>
                  </a:cubicBezTo>
                  <a:cubicBezTo>
                    <a:pt x="35" y="8"/>
                    <a:pt x="71" y="0"/>
                    <a:pt x="99" y="17"/>
                  </a:cubicBezTo>
                  <a:cubicBezTo>
                    <a:pt x="127" y="35"/>
                    <a:pt x="135" y="71"/>
                    <a:pt x="11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1755">
              <a:extLst>
                <a:ext uri="{FF2B5EF4-FFF2-40B4-BE49-F238E27FC236}">
                  <a16:creationId xmlns:a16="http://schemas.microsoft.com/office/drawing/2014/main" xmlns="" id="{03D50A56-D262-4585-A567-19789B559459}"/>
                </a:ext>
              </a:extLst>
            </p:cNvPr>
            <p:cNvSpPr>
              <a:spLocks noEditPoints="1"/>
            </p:cNvSpPr>
            <p:nvPr/>
          </p:nvSpPr>
          <p:spPr bwMode="auto">
            <a:xfrm>
              <a:off x="5678489" y="3867151"/>
              <a:ext cx="12700" cy="12700"/>
            </a:xfrm>
            <a:custGeom>
              <a:avLst/>
              <a:gdLst>
                <a:gd name="T0" fmla="*/ 70 w 147"/>
                <a:gd name="T1" fmla="*/ 43 h 135"/>
                <a:gd name="T2" fmla="*/ 49 w 147"/>
                <a:gd name="T3" fmla="*/ 54 h 135"/>
                <a:gd name="T4" fmla="*/ 46 w 147"/>
                <a:gd name="T5" fmla="*/ 73 h 135"/>
                <a:gd name="T6" fmla="*/ 56 w 147"/>
                <a:gd name="T7" fmla="*/ 88 h 135"/>
                <a:gd name="T8" fmla="*/ 90 w 147"/>
                <a:gd name="T9" fmla="*/ 80 h 135"/>
                <a:gd name="T10" fmla="*/ 94 w 147"/>
                <a:gd name="T11" fmla="*/ 62 h 135"/>
                <a:gd name="T12" fmla="*/ 83 w 147"/>
                <a:gd name="T13" fmla="*/ 46 h 135"/>
                <a:gd name="T14" fmla="*/ 70 w 147"/>
                <a:gd name="T15" fmla="*/ 43 h 135"/>
                <a:gd name="T16" fmla="*/ 69 w 147"/>
                <a:gd name="T17" fmla="*/ 109 h 135"/>
                <a:gd name="T18" fmla="*/ 69 w 147"/>
                <a:gd name="T19" fmla="*/ 109 h 135"/>
                <a:gd name="T20" fmla="*/ 48 w 147"/>
                <a:gd name="T21" fmla="*/ 102 h 135"/>
                <a:gd name="T22" fmla="*/ 29 w 147"/>
                <a:gd name="T23" fmla="*/ 76 h 135"/>
                <a:gd name="T24" fmla="*/ 35 w 147"/>
                <a:gd name="T25" fmla="*/ 45 h 135"/>
                <a:gd name="T26" fmla="*/ 92 w 147"/>
                <a:gd name="T27" fmla="*/ 32 h 135"/>
                <a:gd name="T28" fmla="*/ 110 w 147"/>
                <a:gd name="T29" fmla="*/ 58 h 135"/>
                <a:gd name="T30" fmla="*/ 105 w 147"/>
                <a:gd name="T31" fmla="*/ 89 h 135"/>
                <a:gd name="T32" fmla="*/ 69 w 147"/>
                <a:gd name="T33" fmla="*/ 109 h 135"/>
                <a:gd name="T34" fmla="*/ 70 w 147"/>
                <a:gd name="T35" fmla="*/ 16 h 135"/>
                <a:gd name="T36" fmla="*/ 26 w 147"/>
                <a:gd name="T37" fmla="*/ 40 h 135"/>
                <a:gd name="T38" fmla="*/ 20 w 147"/>
                <a:gd name="T39" fmla="*/ 78 h 135"/>
                <a:gd name="T40" fmla="*/ 43 w 147"/>
                <a:gd name="T41" fmla="*/ 110 h 135"/>
                <a:gd name="T42" fmla="*/ 69 w 147"/>
                <a:gd name="T43" fmla="*/ 118 h 135"/>
                <a:gd name="T44" fmla="*/ 113 w 147"/>
                <a:gd name="T45" fmla="*/ 94 h 135"/>
                <a:gd name="T46" fmla="*/ 97 w 147"/>
                <a:gd name="T47" fmla="*/ 24 h 135"/>
                <a:gd name="T48" fmla="*/ 70 w 147"/>
                <a:gd name="T49" fmla="*/ 16 h 135"/>
                <a:gd name="T50" fmla="*/ 69 w 147"/>
                <a:gd name="T51" fmla="*/ 135 h 135"/>
                <a:gd name="T52" fmla="*/ 34 w 147"/>
                <a:gd name="T53" fmla="*/ 124 h 135"/>
                <a:gd name="T54" fmla="*/ 4 w 147"/>
                <a:gd name="T55" fmla="*/ 82 h 135"/>
                <a:gd name="T56" fmla="*/ 12 w 147"/>
                <a:gd name="T57" fmla="*/ 31 h 135"/>
                <a:gd name="T58" fmla="*/ 70 w 147"/>
                <a:gd name="T59" fmla="*/ 0 h 135"/>
                <a:gd name="T60" fmla="*/ 106 w 147"/>
                <a:gd name="T61" fmla="*/ 10 h 135"/>
                <a:gd name="T62" fmla="*/ 127 w 147"/>
                <a:gd name="T63" fmla="*/ 103 h 135"/>
                <a:gd name="T64" fmla="*/ 69 w 147"/>
                <a:gd name="T6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135">
                  <a:moveTo>
                    <a:pt x="70" y="43"/>
                  </a:moveTo>
                  <a:cubicBezTo>
                    <a:pt x="61" y="43"/>
                    <a:pt x="53" y="47"/>
                    <a:pt x="49" y="54"/>
                  </a:cubicBezTo>
                  <a:cubicBezTo>
                    <a:pt x="45" y="60"/>
                    <a:pt x="44" y="66"/>
                    <a:pt x="46" y="73"/>
                  </a:cubicBezTo>
                  <a:cubicBezTo>
                    <a:pt x="47" y="79"/>
                    <a:pt x="51" y="85"/>
                    <a:pt x="56" y="88"/>
                  </a:cubicBezTo>
                  <a:cubicBezTo>
                    <a:pt x="68" y="95"/>
                    <a:pt x="84" y="91"/>
                    <a:pt x="90" y="80"/>
                  </a:cubicBezTo>
                  <a:cubicBezTo>
                    <a:pt x="94" y="75"/>
                    <a:pt x="95" y="68"/>
                    <a:pt x="94" y="62"/>
                  </a:cubicBezTo>
                  <a:cubicBezTo>
                    <a:pt x="92" y="55"/>
                    <a:pt x="88" y="50"/>
                    <a:pt x="83" y="46"/>
                  </a:cubicBezTo>
                  <a:cubicBezTo>
                    <a:pt x="79" y="44"/>
                    <a:pt x="74" y="43"/>
                    <a:pt x="70" y="43"/>
                  </a:cubicBezTo>
                  <a:close/>
                  <a:moveTo>
                    <a:pt x="69" y="109"/>
                  </a:moveTo>
                  <a:lnTo>
                    <a:pt x="69" y="109"/>
                  </a:lnTo>
                  <a:cubicBezTo>
                    <a:pt x="62" y="109"/>
                    <a:pt x="54" y="106"/>
                    <a:pt x="48" y="102"/>
                  </a:cubicBezTo>
                  <a:cubicBezTo>
                    <a:pt x="38" y="96"/>
                    <a:pt x="32" y="87"/>
                    <a:pt x="29" y="76"/>
                  </a:cubicBezTo>
                  <a:cubicBezTo>
                    <a:pt x="27" y="66"/>
                    <a:pt x="29" y="55"/>
                    <a:pt x="35" y="45"/>
                  </a:cubicBezTo>
                  <a:cubicBezTo>
                    <a:pt x="46" y="27"/>
                    <a:pt x="73" y="21"/>
                    <a:pt x="92" y="32"/>
                  </a:cubicBezTo>
                  <a:cubicBezTo>
                    <a:pt x="101" y="38"/>
                    <a:pt x="107" y="47"/>
                    <a:pt x="110" y="58"/>
                  </a:cubicBezTo>
                  <a:cubicBezTo>
                    <a:pt x="112" y="69"/>
                    <a:pt x="110" y="80"/>
                    <a:pt x="105" y="89"/>
                  </a:cubicBezTo>
                  <a:cubicBezTo>
                    <a:pt x="97" y="101"/>
                    <a:pt x="84" y="109"/>
                    <a:pt x="69" y="109"/>
                  </a:cubicBezTo>
                  <a:close/>
                  <a:moveTo>
                    <a:pt x="70" y="16"/>
                  </a:moveTo>
                  <a:cubicBezTo>
                    <a:pt x="52" y="16"/>
                    <a:pt x="36" y="25"/>
                    <a:pt x="26" y="40"/>
                  </a:cubicBezTo>
                  <a:cubicBezTo>
                    <a:pt x="19" y="52"/>
                    <a:pt x="17" y="65"/>
                    <a:pt x="20" y="78"/>
                  </a:cubicBezTo>
                  <a:cubicBezTo>
                    <a:pt x="23" y="92"/>
                    <a:pt x="31" y="103"/>
                    <a:pt x="43" y="110"/>
                  </a:cubicBezTo>
                  <a:cubicBezTo>
                    <a:pt x="50" y="116"/>
                    <a:pt x="60" y="118"/>
                    <a:pt x="69" y="118"/>
                  </a:cubicBezTo>
                  <a:cubicBezTo>
                    <a:pt x="87" y="118"/>
                    <a:pt x="103" y="109"/>
                    <a:pt x="113" y="94"/>
                  </a:cubicBezTo>
                  <a:cubicBezTo>
                    <a:pt x="128" y="71"/>
                    <a:pt x="120" y="39"/>
                    <a:pt x="97" y="24"/>
                  </a:cubicBezTo>
                  <a:cubicBezTo>
                    <a:pt x="89" y="19"/>
                    <a:pt x="79" y="16"/>
                    <a:pt x="70" y="16"/>
                  </a:cubicBezTo>
                  <a:close/>
                  <a:moveTo>
                    <a:pt x="69" y="135"/>
                  </a:moveTo>
                  <a:cubicBezTo>
                    <a:pt x="57" y="135"/>
                    <a:pt x="44" y="131"/>
                    <a:pt x="34" y="124"/>
                  </a:cubicBezTo>
                  <a:cubicBezTo>
                    <a:pt x="18" y="115"/>
                    <a:pt x="8" y="100"/>
                    <a:pt x="4" y="82"/>
                  </a:cubicBezTo>
                  <a:cubicBezTo>
                    <a:pt x="0" y="65"/>
                    <a:pt x="3" y="46"/>
                    <a:pt x="12" y="31"/>
                  </a:cubicBezTo>
                  <a:cubicBezTo>
                    <a:pt x="25" y="11"/>
                    <a:pt x="46" y="0"/>
                    <a:pt x="70" y="0"/>
                  </a:cubicBezTo>
                  <a:cubicBezTo>
                    <a:pt x="82" y="0"/>
                    <a:pt x="95" y="3"/>
                    <a:pt x="106" y="10"/>
                  </a:cubicBezTo>
                  <a:cubicBezTo>
                    <a:pt x="137" y="30"/>
                    <a:pt x="147" y="72"/>
                    <a:pt x="127" y="103"/>
                  </a:cubicBezTo>
                  <a:cubicBezTo>
                    <a:pt x="114" y="123"/>
                    <a:pt x="93" y="135"/>
                    <a:pt x="69"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2135">
              <a:extLst>
                <a:ext uri="{FF2B5EF4-FFF2-40B4-BE49-F238E27FC236}">
                  <a16:creationId xmlns:a16="http://schemas.microsoft.com/office/drawing/2014/main" xmlns="" id="{9E116C7A-E0F8-42DC-A083-D2FF1B556AAD}"/>
                </a:ext>
              </a:extLst>
            </p:cNvPr>
            <p:cNvSpPr>
              <a:spLocks/>
            </p:cNvSpPr>
            <p:nvPr/>
          </p:nvSpPr>
          <p:spPr bwMode="auto">
            <a:xfrm>
              <a:off x="5807076" y="4184650"/>
              <a:ext cx="42863" cy="30163"/>
            </a:xfrm>
            <a:custGeom>
              <a:avLst/>
              <a:gdLst>
                <a:gd name="T0" fmla="*/ 167 w 475"/>
                <a:gd name="T1" fmla="*/ 333 h 333"/>
                <a:gd name="T2" fmla="*/ 56 w 475"/>
                <a:gd name="T3" fmla="*/ 317 h 333"/>
                <a:gd name="T4" fmla="*/ 10 w 475"/>
                <a:gd name="T5" fmla="*/ 235 h 333"/>
                <a:gd name="T6" fmla="*/ 92 w 475"/>
                <a:gd name="T7" fmla="*/ 189 h 333"/>
                <a:gd name="T8" fmla="*/ 262 w 475"/>
                <a:gd name="T9" fmla="*/ 176 h 333"/>
                <a:gd name="T10" fmla="*/ 337 w 475"/>
                <a:gd name="T11" fmla="*/ 59 h 333"/>
                <a:gd name="T12" fmla="*/ 416 w 475"/>
                <a:gd name="T13" fmla="*/ 8 h 333"/>
                <a:gd name="T14" fmla="*/ 468 w 475"/>
                <a:gd name="T15" fmla="*/ 87 h 333"/>
                <a:gd name="T16" fmla="*/ 331 w 475"/>
                <a:gd name="T17" fmla="*/ 290 h 333"/>
                <a:gd name="T18" fmla="*/ 167 w 475"/>
                <a:gd name="T1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5" h="333">
                  <a:moveTo>
                    <a:pt x="167" y="333"/>
                  </a:moveTo>
                  <a:cubicBezTo>
                    <a:pt x="132" y="333"/>
                    <a:pt x="94" y="328"/>
                    <a:pt x="56" y="317"/>
                  </a:cubicBezTo>
                  <a:cubicBezTo>
                    <a:pt x="21" y="308"/>
                    <a:pt x="0" y="271"/>
                    <a:pt x="10" y="235"/>
                  </a:cubicBezTo>
                  <a:cubicBezTo>
                    <a:pt x="20" y="200"/>
                    <a:pt x="56" y="179"/>
                    <a:pt x="92" y="189"/>
                  </a:cubicBezTo>
                  <a:cubicBezTo>
                    <a:pt x="158" y="207"/>
                    <a:pt x="218" y="202"/>
                    <a:pt x="262" y="176"/>
                  </a:cubicBezTo>
                  <a:cubicBezTo>
                    <a:pt x="300" y="152"/>
                    <a:pt x="326" y="113"/>
                    <a:pt x="337" y="59"/>
                  </a:cubicBezTo>
                  <a:cubicBezTo>
                    <a:pt x="345" y="23"/>
                    <a:pt x="380" y="0"/>
                    <a:pt x="416" y="8"/>
                  </a:cubicBezTo>
                  <a:cubicBezTo>
                    <a:pt x="453" y="16"/>
                    <a:pt x="475" y="51"/>
                    <a:pt x="468" y="87"/>
                  </a:cubicBezTo>
                  <a:cubicBezTo>
                    <a:pt x="448" y="177"/>
                    <a:pt x="401" y="247"/>
                    <a:pt x="331" y="290"/>
                  </a:cubicBezTo>
                  <a:cubicBezTo>
                    <a:pt x="284" y="318"/>
                    <a:pt x="228" y="333"/>
                    <a:pt x="167" y="3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2136">
              <a:extLst>
                <a:ext uri="{FF2B5EF4-FFF2-40B4-BE49-F238E27FC236}">
                  <a16:creationId xmlns:a16="http://schemas.microsoft.com/office/drawing/2014/main" xmlns="" id="{62C4DCEF-8895-4AE3-A216-BC84CFCB43AB}"/>
                </a:ext>
              </a:extLst>
            </p:cNvPr>
            <p:cNvSpPr>
              <a:spLocks/>
            </p:cNvSpPr>
            <p:nvPr/>
          </p:nvSpPr>
          <p:spPr bwMode="auto">
            <a:xfrm>
              <a:off x="5840414" y="4167188"/>
              <a:ext cx="14288" cy="12700"/>
            </a:xfrm>
            <a:custGeom>
              <a:avLst/>
              <a:gdLst>
                <a:gd name="T0" fmla="*/ 73 w 152"/>
                <a:gd name="T1" fmla="*/ 141 h 141"/>
                <a:gd name="T2" fmla="*/ 8 w 152"/>
                <a:gd name="T3" fmla="*/ 89 h 141"/>
                <a:gd name="T4" fmla="*/ 59 w 152"/>
                <a:gd name="T5" fmla="*/ 9 h 141"/>
                <a:gd name="T6" fmla="*/ 64 w 152"/>
                <a:gd name="T7" fmla="*/ 8 h 141"/>
                <a:gd name="T8" fmla="*/ 144 w 152"/>
                <a:gd name="T9" fmla="*/ 59 h 141"/>
                <a:gd name="T10" fmla="*/ 93 w 152"/>
                <a:gd name="T11" fmla="*/ 139 h 141"/>
                <a:gd name="T12" fmla="*/ 88 w 152"/>
                <a:gd name="T13" fmla="*/ 140 h 141"/>
                <a:gd name="T14" fmla="*/ 73 w 152"/>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41">
                  <a:moveTo>
                    <a:pt x="73" y="141"/>
                  </a:moveTo>
                  <a:cubicBezTo>
                    <a:pt x="43" y="141"/>
                    <a:pt x="15" y="120"/>
                    <a:pt x="8" y="89"/>
                  </a:cubicBezTo>
                  <a:cubicBezTo>
                    <a:pt x="0" y="53"/>
                    <a:pt x="23" y="17"/>
                    <a:pt x="59" y="9"/>
                  </a:cubicBezTo>
                  <a:lnTo>
                    <a:pt x="64" y="8"/>
                  </a:lnTo>
                  <a:cubicBezTo>
                    <a:pt x="100" y="0"/>
                    <a:pt x="136" y="23"/>
                    <a:pt x="144" y="59"/>
                  </a:cubicBezTo>
                  <a:cubicBezTo>
                    <a:pt x="152" y="95"/>
                    <a:pt x="129" y="131"/>
                    <a:pt x="93" y="139"/>
                  </a:cubicBezTo>
                  <a:lnTo>
                    <a:pt x="88" y="140"/>
                  </a:lnTo>
                  <a:cubicBezTo>
                    <a:pt x="83" y="141"/>
                    <a:pt x="78" y="141"/>
                    <a:pt x="73"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2137">
              <a:extLst>
                <a:ext uri="{FF2B5EF4-FFF2-40B4-BE49-F238E27FC236}">
                  <a16:creationId xmlns:a16="http://schemas.microsoft.com/office/drawing/2014/main" xmlns="" id="{9836B098-E378-40C7-B2A9-A7FA1DD43A6A}"/>
                </a:ext>
              </a:extLst>
            </p:cNvPr>
            <p:cNvSpPr>
              <a:spLocks/>
            </p:cNvSpPr>
            <p:nvPr/>
          </p:nvSpPr>
          <p:spPr bwMode="auto">
            <a:xfrm>
              <a:off x="5880101" y="3844925"/>
              <a:ext cx="22225" cy="34925"/>
            </a:xfrm>
            <a:custGeom>
              <a:avLst/>
              <a:gdLst>
                <a:gd name="T0" fmla="*/ 131 w 243"/>
                <a:gd name="T1" fmla="*/ 383 h 383"/>
                <a:gd name="T2" fmla="*/ 104 w 243"/>
                <a:gd name="T3" fmla="*/ 378 h 383"/>
                <a:gd name="T4" fmla="*/ 69 w 243"/>
                <a:gd name="T5" fmla="*/ 290 h 383"/>
                <a:gd name="T6" fmla="*/ 31 w 243"/>
                <a:gd name="T7" fmla="*/ 125 h 383"/>
                <a:gd name="T8" fmla="*/ 24 w 243"/>
                <a:gd name="T9" fmla="*/ 31 h 383"/>
                <a:gd name="T10" fmla="*/ 118 w 243"/>
                <a:gd name="T11" fmla="*/ 24 h 383"/>
                <a:gd name="T12" fmla="*/ 192 w 243"/>
                <a:gd name="T13" fmla="*/ 343 h 383"/>
                <a:gd name="T14" fmla="*/ 131 w 243"/>
                <a:gd name="T15" fmla="*/ 383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83">
                  <a:moveTo>
                    <a:pt x="131" y="383"/>
                  </a:moveTo>
                  <a:cubicBezTo>
                    <a:pt x="122" y="383"/>
                    <a:pt x="113" y="382"/>
                    <a:pt x="104" y="378"/>
                  </a:cubicBezTo>
                  <a:cubicBezTo>
                    <a:pt x="70" y="363"/>
                    <a:pt x="55" y="324"/>
                    <a:pt x="69" y="290"/>
                  </a:cubicBezTo>
                  <a:cubicBezTo>
                    <a:pt x="89" y="246"/>
                    <a:pt x="98" y="182"/>
                    <a:pt x="31" y="125"/>
                  </a:cubicBezTo>
                  <a:cubicBezTo>
                    <a:pt x="3" y="101"/>
                    <a:pt x="0" y="59"/>
                    <a:pt x="24" y="31"/>
                  </a:cubicBezTo>
                  <a:cubicBezTo>
                    <a:pt x="48" y="4"/>
                    <a:pt x="90" y="0"/>
                    <a:pt x="118" y="24"/>
                  </a:cubicBezTo>
                  <a:cubicBezTo>
                    <a:pt x="215" y="108"/>
                    <a:pt x="243" y="227"/>
                    <a:pt x="192" y="343"/>
                  </a:cubicBezTo>
                  <a:cubicBezTo>
                    <a:pt x="181" y="368"/>
                    <a:pt x="156" y="383"/>
                    <a:pt x="131" y="3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2138">
              <a:extLst>
                <a:ext uri="{FF2B5EF4-FFF2-40B4-BE49-F238E27FC236}">
                  <a16:creationId xmlns:a16="http://schemas.microsoft.com/office/drawing/2014/main" xmlns="" id="{E94CEC70-7A02-4F42-BCD9-65C42301B734}"/>
                </a:ext>
              </a:extLst>
            </p:cNvPr>
            <p:cNvSpPr>
              <a:spLocks/>
            </p:cNvSpPr>
            <p:nvPr/>
          </p:nvSpPr>
          <p:spPr bwMode="auto">
            <a:xfrm>
              <a:off x="5867401" y="3833813"/>
              <a:ext cx="12700" cy="12700"/>
            </a:xfrm>
            <a:custGeom>
              <a:avLst/>
              <a:gdLst>
                <a:gd name="T0" fmla="*/ 73 w 148"/>
                <a:gd name="T1" fmla="*/ 144 h 144"/>
                <a:gd name="T2" fmla="*/ 58 w 148"/>
                <a:gd name="T3" fmla="*/ 143 h 144"/>
                <a:gd name="T4" fmla="*/ 8 w 148"/>
                <a:gd name="T5" fmla="*/ 62 h 144"/>
                <a:gd name="T6" fmla="*/ 10 w 148"/>
                <a:gd name="T7" fmla="*/ 57 h 144"/>
                <a:gd name="T8" fmla="*/ 90 w 148"/>
                <a:gd name="T9" fmla="*/ 8 h 144"/>
                <a:gd name="T10" fmla="*/ 139 w 148"/>
                <a:gd name="T11" fmla="*/ 89 h 144"/>
                <a:gd name="T12" fmla="*/ 138 w 148"/>
                <a:gd name="T13" fmla="*/ 93 h 144"/>
                <a:gd name="T14" fmla="*/ 73 w 148"/>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44">
                  <a:moveTo>
                    <a:pt x="73" y="144"/>
                  </a:moveTo>
                  <a:cubicBezTo>
                    <a:pt x="68" y="144"/>
                    <a:pt x="63" y="144"/>
                    <a:pt x="58" y="143"/>
                  </a:cubicBezTo>
                  <a:cubicBezTo>
                    <a:pt x="22" y="134"/>
                    <a:pt x="0" y="98"/>
                    <a:pt x="8" y="62"/>
                  </a:cubicBezTo>
                  <a:lnTo>
                    <a:pt x="10" y="57"/>
                  </a:lnTo>
                  <a:cubicBezTo>
                    <a:pt x="18" y="22"/>
                    <a:pt x="54" y="0"/>
                    <a:pt x="90" y="8"/>
                  </a:cubicBezTo>
                  <a:cubicBezTo>
                    <a:pt x="126" y="17"/>
                    <a:pt x="148" y="53"/>
                    <a:pt x="139" y="89"/>
                  </a:cubicBezTo>
                  <a:lnTo>
                    <a:pt x="138" y="93"/>
                  </a:lnTo>
                  <a:cubicBezTo>
                    <a:pt x="131" y="124"/>
                    <a:pt x="103" y="144"/>
                    <a:pt x="73"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2139">
              <a:extLst>
                <a:ext uri="{FF2B5EF4-FFF2-40B4-BE49-F238E27FC236}">
                  <a16:creationId xmlns:a16="http://schemas.microsoft.com/office/drawing/2014/main" xmlns="" id="{8A38E452-DE4F-4A5B-A4B5-E25C9C1771E9}"/>
                </a:ext>
              </a:extLst>
            </p:cNvPr>
            <p:cNvSpPr>
              <a:spLocks/>
            </p:cNvSpPr>
            <p:nvPr/>
          </p:nvSpPr>
          <p:spPr bwMode="auto">
            <a:xfrm>
              <a:off x="5662614" y="3775075"/>
              <a:ext cx="47625" cy="33338"/>
            </a:xfrm>
            <a:custGeom>
              <a:avLst/>
              <a:gdLst>
                <a:gd name="T0" fmla="*/ 456 w 529"/>
                <a:gd name="T1" fmla="*/ 377 h 377"/>
                <a:gd name="T2" fmla="*/ 391 w 529"/>
                <a:gd name="T3" fmla="*/ 324 h 377"/>
                <a:gd name="T4" fmla="*/ 283 w 529"/>
                <a:gd name="T5" fmla="*/ 170 h 377"/>
                <a:gd name="T6" fmla="*/ 98 w 529"/>
                <a:gd name="T7" fmla="*/ 163 h 377"/>
                <a:gd name="T8" fmla="*/ 13 w 529"/>
                <a:gd name="T9" fmla="*/ 124 h 377"/>
                <a:gd name="T10" fmla="*/ 52 w 529"/>
                <a:gd name="T11" fmla="*/ 38 h 377"/>
                <a:gd name="T12" fmla="*/ 347 w 529"/>
                <a:gd name="T13" fmla="*/ 53 h 377"/>
                <a:gd name="T14" fmla="*/ 521 w 529"/>
                <a:gd name="T15" fmla="*/ 296 h 377"/>
                <a:gd name="T16" fmla="*/ 470 w 529"/>
                <a:gd name="T17" fmla="*/ 375 h 377"/>
                <a:gd name="T18" fmla="*/ 456 w 529"/>
                <a:gd name="T19" fmla="*/ 3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377">
                  <a:moveTo>
                    <a:pt x="456" y="377"/>
                  </a:moveTo>
                  <a:cubicBezTo>
                    <a:pt x="425" y="377"/>
                    <a:pt x="398" y="355"/>
                    <a:pt x="391" y="324"/>
                  </a:cubicBezTo>
                  <a:cubicBezTo>
                    <a:pt x="376" y="254"/>
                    <a:pt x="337" y="200"/>
                    <a:pt x="283" y="170"/>
                  </a:cubicBezTo>
                  <a:cubicBezTo>
                    <a:pt x="230" y="141"/>
                    <a:pt x="164" y="139"/>
                    <a:pt x="98" y="163"/>
                  </a:cubicBezTo>
                  <a:cubicBezTo>
                    <a:pt x="64" y="176"/>
                    <a:pt x="25" y="158"/>
                    <a:pt x="13" y="124"/>
                  </a:cubicBezTo>
                  <a:cubicBezTo>
                    <a:pt x="0" y="89"/>
                    <a:pt x="17" y="51"/>
                    <a:pt x="52" y="38"/>
                  </a:cubicBezTo>
                  <a:cubicBezTo>
                    <a:pt x="154" y="0"/>
                    <a:pt x="259" y="5"/>
                    <a:pt x="347" y="53"/>
                  </a:cubicBezTo>
                  <a:cubicBezTo>
                    <a:pt x="436" y="101"/>
                    <a:pt x="498" y="188"/>
                    <a:pt x="521" y="296"/>
                  </a:cubicBezTo>
                  <a:cubicBezTo>
                    <a:pt x="529" y="331"/>
                    <a:pt x="507" y="367"/>
                    <a:pt x="470" y="375"/>
                  </a:cubicBezTo>
                  <a:cubicBezTo>
                    <a:pt x="466" y="376"/>
                    <a:pt x="461" y="377"/>
                    <a:pt x="456" y="3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2140">
              <a:extLst>
                <a:ext uri="{FF2B5EF4-FFF2-40B4-BE49-F238E27FC236}">
                  <a16:creationId xmlns:a16="http://schemas.microsoft.com/office/drawing/2014/main" xmlns="" id="{523A367A-1B91-42D4-A38C-7AD6EB635914}"/>
                </a:ext>
              </a:extLst>
            </p:cNvPr>
            <p:cNvSpPr>
              <a:spLocks/>
            </p:cNvSpPr>
            <p:nvPr/>
          </p:nvSpPr>
          <p:spPr bwMode="auto">
            <a:xfrm>
              <a:off x="5643564" y="3783013"/>
              <a:ext cx="12700" cy="12700"/>
            </a:xfrm>
            <a:custGeom>
              <a:avLst/>
              <a:gdLst>
                <a:gd name="T0" fmla="*/ 77 w 151"/>
                <a:gd name="T1" fmla="*/ 144 h 144"/>
                <a:gd name="T2" fmla="*/ 30 w 151"/>
                <a:gd name="T3" fmla="*/ 124 h 144"/>
                <a:gd name="T4" fmla="*/ 25 w 151"/>
                <a:gd name="T5" fmla="*/ 120 h 144"/>
                <a:gd name="T6" fmla="*/ 26 w 151"/>
                <a:gd name="T7" fmla="*/ 26 h 144"/>
                <a:gd name="T8" fmla="*/ 120 w 151"/>
                <a:gd name="T9" fmla="*/ 26 h 144"/>
                <a:gd name="T10" fmla="*/ 125 w 151"/>
                <a:gd name="T11" fmla="*/ 31 h 144"/>
                <a:gd name="T12" fmla="*/ 124 w 151"/>
                <a:gd name="T13" fmla="*/ 125 h 144"/>
                <a:gd name="T14" fmla="*/ 77 w 151"/>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44">
                  <a:moveTo>
                    <a:pt x="77" y="144"/>
                  </a:moveTo>
                  <a:cubicBezTo>
                    <a:pt x="60" y="144"/>
                    <a:pt x="43" y="137"/>
                    <a:pt x="30" y="124"/>
                  </a:cubicBezTo>
                  <a:lnTo>
                    <a:pt x="25" y="120"/>
                  </a:lnTo>
                  <a:cubicBezTo>
                    <a:pt x="0" y="94"/>
                    <a:pt x="0" y="51"/>
                    <a:pt x="26" y="26"/>
                  </a:cubicBezTo>
                  <a:cubicBezTo>
                    <a:pt x="53" y="0"/>
                    <a:pt x="95" y="0"/>
                    <a:pt x="120" y="26"/>
                  </a:cubicBezTo>
                  <a:lnTo>
                    <a:pt x="125" y="31"/>
                  </a:lnTo>
                  <a:cubicBezTo>
                    <a:pt x="151" y="57"/>
                    <a:pt x="150" y="99"/>
                    <a:pt x="124" y="125"/>
                  </a:cubicBezTo>
                  <a:cubicBezTo>
                    <a:pt x="111" y="138"/>
                    <a:pt x="94" y="144"/>
                    <a:pt x="77"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2172">
              <a:extLst>
                <a:ext uri="{FF2B5EF4-FFF2-40B4-BE49-F238E27FC236}">
                  <a16:creationId xmlns:a16="http://schemas.microsoft.com/office/drawing/2014/main" xmlns="" id="{ABE40306-665C-4F04-8A30-8F7EB04FC438}"/>
                </a:ext>
              </a:extLst>
            </p:cNvPr>
            <p:cNvSpPr>
              <a:spLocks/>
            </p:cNvSpPr>
            <p:nvPr/>
          </p:nvSpPr>
          <p:spPr bwMode="auto">
            <a:xfrm>
              <a:off x="5588001" y="4090988"/>
              <a:ext cx="52388" cy="100013"/>
            </a:xfrm>
            <a:custGeom>
              <a:avLst/>
              <a:gdLst>
                <a:gd name="T0" fmla="*/ 504 w 579"/>
                <a:gd name="T1" fmla="*/ 1109 h 1109"/>
                <a:gd name="T2" fmla="*/ 443 w 579"/>
                <a:gd name="T3" fmla="*/ 1069 h 1109"/>
                <a:gd name="T4" fmla="*/ 15 w 579"/>
                <a:gd name="T5" fmla="*/ 103 h 1109"/>
                <a:gd name="T6" fmla="*/ 49 w 579"/>
                <a:gd name="T7" fmla="*/ 15 h 1109"/>
                <a:gd name="T8" fmla="*/ 137 w 579"/>
                <a:gd name="T9" fmla="*/ 49 h 1109"/>
                <a:gd name="T10" fmla="*/ 565 w 579"/>
                <a:gd name="T11" fmla="*/ 1015 h 1109"/>
                <a:gd name="T12" fmla="*/ 531 w 579"/>
                <a:gd name="T13" fmla="*/ 1103 h 1109"/>
                <a:gd name="T14" fmla="*/ 504 w 579"/>
                <a:gd name="T15" fmla="*/ 1109 h 1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109">
                  <a:moveTo>
                    <a:pt x="504" y="1109"/>
                  </a:moveTo>
                  <a:cubicBezTo>
                    <a:pt x="478" y="1109"/>
                    <a:pt x="454" y="1094"/>
                    <a:pt x="443" y="1069"/>
                  </a:cubicBezTo>
                  <a:lnTo>
                    <a:pt x="15" y="103"/>
                  </a:lnTo>
                  <a:cubicBezTo>
                    <a:pt x="0" y="70"/>
                    <a:pt x="15" y="30"/>
                    <a:pt x="49" y="15"/>
                  </a:cubicBezTo>
                  <a:cubicBezTo>
                    <a:pt x="83" y="0"/>
                    <a:pt x="122" y="15"/>
                    <a:pt x="137" y="49"/>
                  </a:cubicBezTo>
                  <a:lnTo>
                    <a:pt x="565" y="1015"/>
                  </a:lnTo>
                  <a:cubicBezTo>
                    <a:pt x="579" y="1049"/>
                    <a:pt x="564" y="1088"/>
                    <a:pt x="531" y="1103"/>
                  </a:cubicBezTo>
                  <a:cubicBezTo>
                    <a:pt x="522" y="1107"/>
                    <a:pt x="513" y="1109"/>
                    <a:pt x="504" y="1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2173">
              <a:extLst>
                <a:ext uri="{FF2B5EF4-FFF2-40B4-BE49-F238E27FC236}">
                  <a16:creationId xmlns:a16="http://schemas.microsoft.com/office/drawing/2014/main" xmlns="" id="{E2467DF7-6178-4B18-BB9A-30C8EAD87342}"/>
                </a:ext>
              </a:extLst>
            </p:cNvPr>
            <p:cNvSpPr>
              <a:spLocks/>
            </p:cNvSpPr>
            <p:nvPr/>
          </p:nvSpPr>
          <p:spPr bwMode="auto">
            <a:xfrm>
              <a:off x="5580064" y="4071938"/>
              <a:ext cx="12700" cy="11113"/>
            </a:xfrm>
            <a:custGeom>
              <a:avLst/>
              <a:gdLst>
                <a:gd name="T0" fmla="*/ 67 w 134"/>
                <a:gd name="T1" fmla="*/ 133 h 133"/>
                <a:gd name="T2" fmla="*/ 20 w 134"/>
                <a:gd name="T3" fmla="*/ 113 h 133"/>
                <a:gd name="T4" fmla="*/ 0 w 134"/>
                <a:gd name="T5" fmla="*/ 66 h 133"/>
                <a:gd name="T6" fmla="*/ 20 w 134"/>
                <a:gd name="T7" fmla="*/ 19 h 133"/>
                <a:gd name="T8" fmla="*/ 67 w 134"/>
                <a:gd name="T9" fmla="*/ 0 h 133"/>
                <a:gd name="T10" fmla="*/ 114 w 134"/>
                <a:gd name="T11" fmla="*/ 19 h 133"/>
                <a:gd name="T12" fmla="*/ 134 w 134"/>
                <a:gd name="T13" fmla="*/ 66 h 133"/>
                <a:gd name="T14" fmla="*/ 114 w 134"/>
                <a:gd name="T15" fmla="*/ 113 h 133"/>
                <a:gd name="T16" fmla="*/ 67 w 134"/>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3">
                  <a:moveTo>
                    <a:pt x="67" y="133"/>
                  </a:moveTo>
                  <a:cubicBezTo>
                    <a:pt x="49" y="133"/>
                    <a:pt x="32" y="126"/>
                    <a:pt x="20" y="113"/>
                  </a:cubicBezTo>
                  <a:cubicBezTo>
                    <a:pt x="7" y="101"/>
                    <a:pt x="0" y="84"/>
                    <a:pt x="0" y="66"/>
                  </a:cubicBezTo>
                  <a:cubicBezTo>
                    <a:pt x="0" y="49"/>
                    <a:pt x="7" y="31"/>
                    <a:pt x="20" y="19"/>
                  </a:cubicBezTo>
                  <a:cubicBezTo>
                    <a:pt x="32" y="7"/>
                    <a:pt x="49" y="0"/>
                    <a:pt x="67" y="0"/>
                  </a:cubicBezTo>
                  <a:cubicBezTo>
                    <a:pt x="84" y="0"/>
                    <a:pt x="102" y="7"/>
                    <a:pt x="114" y="19"/>
                  </a:cubicBezTo>
                  <a:cubicBezTo>
                    <a:pt x="126" y="31"/>
                    <a:pt x="134" y="49"/>
                    <a:pt x="134" y="66"/>
                  </a:cubicBezTo>
                  <a:cubicBezTo>
                    <a:pt x="134" y="84"/>
                    <a:pt x="126" y="101"/>
                    <a:pt x="114" y="113"/>
                  </a:cubicBezTo>
                  <a:cubicBezTo>
                    <a:pt x="102" y="126"/>
                    <a:pt x="84" y="133"/>
                    <a:pt x="6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2366">
              <a:extLst>
                <a:ext uri="{FF2B5EF4-FFF2-40B4-BE49-F238E27FC236}">
                  <a16:creationId xmlns:a16="http://schemas.microsoft.com/office/drawing/2014/main" xmlns="" id="{4D13C042-B473-45E6-9F4F-FE7C277D3718}"/>
                </a:ext>
              </a:extLst>
            </p:cNvPr>
            <p:cNvSpPr>
              <a:spLocks/>
            </p:cNvSpPr>
            <p:nvPr/>
          </p:nvSpPr>
          <p:spPr bwMode="auto">
            <a:xfrm>
              <a:off x="5791201" y="4156075"/>
              <a:ext cx="25400" cy="17463"/>
            </a:xfrm>
            <a:custGeom>
              <a:avLst/>
              <a:gdLst>
                <a:gd name="T0" fmla="*/ 141 w 277"/>
                <a:gd name="T1" fmla="*/ 192 h 192"/>
                <a:gd name="T2" fmla="*/ 122 w 277"/>
                <a:gd name="T3" fmla="*/ 191 h 192"/>
                <a:gd name="T4" fmla="*/ 12 w 277"/>
                <a:gd name="T5" fmla="*/ 97 h 192"/>
                <a:gd name="T6" fmla="*/ 53 w 277"/>
                <a:gd name="T7" fmla="*/ 12 h 192"/>
                <a:gd name="T8" fmla="*/ 138 w 277"/>
                <a:gd name="T9" fmla="*/ 53 h 192"/>
                <a:gd name="T10" fmla="*/ 141 w 277"/>
                <a:gd name="T11" fmla="*/ 58 h 192"/>
                <a:gd name="T12" fmla="*/ 148 w 277"/>
                <a:gd name="T13" fmla="*/ 51 h 192"/>
                <a:gd name="T14" fmla="*/ 242 w 277"/>
                <a:gd name="T15" fmla="*/ 37 h 192"/>
                <a:gd name="T16" fmla="*/ 255 w 277"/>
                <a:gd name="T17" fmla="*/ 130 h 192"/>
                <a:gd name="T18" fmla="*/ 141 w 277"/>
                <a:gd name="T19"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192">
                  <a:moveTo>
                    <a:pt x="141" y="192"/>
                  </a:moveTo>
                  <a:cubicBezTo>
                    <a:pt x="134" y="192"/>
                    <a:pt x="128" y="192"/>
                    <a:pt x="122" y="191"/>
                  </a:cubicBezTo>
                  <a:cubicBezTo>
                    <a:pt x="72" y="183"/>
                    <a:pt x="30" y="148"/>
                    <a:pt x="12" y="97"/>
                  </a:cubicBezTo>
                  <a:cubicBezTo>
                    <a:pt x="0" y="63"/>
                    <a:pt x="18" y="25"/>
                    <a:pt x="53" y="12"/>
                  </a:cubicBezTo>
                  <a:cubicBezTo>
                    <a:pt x="87" y="0"/>
                    <a:pt x="126" y="18"/>
                    <a:pt x="138" y="53"/>
                  </a:cubicBezTo>
                  <a:cubicBezTo>
                    <a:pt x="139" y="56"/>
                    <a:pt x="140" y="57"/>
                    <a:pt x="141" y="58"/>
                  </a:cubicBezTo>
                  <a:cubicBezTo>
                    <a:pt x="143" y="57"/>
                    <a:pt x="145" y="55"/>
                    <a:pt x="148" y="51"/>
                  </a:cubicBezTo>
                  <a:cubicBezTo>
                    <a:pt x="170" y="21"/>
                    <a:pt x="212" y="15"/>
                    <a:pt x="242" y="37"/>
                  </a:cubicBezTo>
                  <a:cubicBezTo>
                    <a:pt x="271" y="59"/>
                    <a:pt x="277" y="101"/>
                    <a:pt x="255" y="130"/>
                  </a:cubicBezTo>
                  <a:cubicBezTo>
                    <a:pt x="226" y="170"/>
                    <a:pt x="184" y="192"/>
                    <a:pt x="141" y="1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0" name="TextBox 129">
            <a:extLst>
              <a:ext uri="{FF2B5EF4-FFF2-40B4-BE49-F238E27FC236}">
                <a16:creationId xmlns:a16="http://schemas.microsoft.com/office/drawing/2014/main" xmlns="" id="{1EE94ECF-212A-4267-B394-E2B0ECE3C77B}"/>
              </a:ext>
            </a:extLst>
          </p:cNvPr>
          <p:cNvSpPr txBox="1"/>
          <p:nvPr/>
        </p:nvSpPr>
        <p:spPr>
          <a:xfrm>
            <a:off x="8560903" y="1895061"/>
            <a:ext cx="3127514" cy="584775"/>
          </a:xfrm>
          <a:prstGeom prst="rect">
            <a:avLst/>
          </a:prstGeom>
          <a:noFill/>
        </p:spPr>
        <p:txBody>
          <a:bodyPr wrap="square" rtlCol="0">
            <a:spAutoFit/>
          </a:bodyPr>
          <a:lstStyle/>
          <a:p>
            <a:pPr marL="285750" indent="-285750">
              <a:buFont typeface="Wingdings" panose="05000000000000000000" pitchFamily="2" charset="2"/>
              <a:buChar char="§"/>
            </a:pPr>
            <a:r>
              <a:rPr lang="fr-FR" sz="1600" dirty="0" smtClean="0"/>
              <a:t>Améliorer la </a:t>
            </a:r>
            <a:r>
              <a:rPr lang="fr-FR" sz="1600" dirty="0"/>
              <a:t>fonction de chef de projet</a:t>
            </a:r>
            <a:endParaRPr lang="fr-CA" sz="1600" dirty="0"/>
          </a:p>
        </p:txBody>
      </p:sp>
      <p:sp>
        <p:nvSpPr>
          <p:cNvPr id="131" name="Rectangle 130">
            <a:extLst>
              <a:ext uri="{FF2B5EF4-FFF2-40B4-BE49-F238E27FC236}">
                <a16:creationId xmlns:a16="http://schemas.microsoft.com/office/drawing/2014/main" xmlns="" id="{80CB7283-4700-4DBB-A7C3-6DAB7E8E9C54}"/>
              </a:ext>
            </a:extLst>
          </p:cNvPr>
          <p:cNvSpPr/>
          <p:nvPr/>
        </p:nvSpPr>
        <p:spPr>
          <a:xfrm>
            <a:off x="9148779" y="1415534"/>
            <a:ext cx="252638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solidFill>
                  <a:srgbClr val="2DA2BF"/>
                </a:solidFill>
                <a:latin typeface="Calibri"/>
              </a:rPr>
              <a:t>Mandat</a:t>
            </a:r>
            <a:endParaRPr kumimoji="0" lang="fr-FR" sz="1800" b="1" i="0" u="none" strike="noStrike" kern="1200" cap="none" spc="0" normalizeH="0" baseline="0" noProof="0" dirty="0">
              <a:ln>
                <a:noFill/>
              </a:ln>
              <a:solidFill>
                <a:srgbClr val="2DA2BF"/>
              </a:solidFill>
              <a:effectLst/>
              <a:uLnTx/>
              <a:uFillTx/>
              <a:latin typeface="Calibri"/>
              <a:ea typeface="+mn-ea"/>
              <a:cs typeface="+mn-cs"/>
            </a:endParaRPr>
          </a:p>
        </p:txBody>
      </p:sp>
      <p:cxnSp>
        <p:nvCxnSpPr>
          <p:cNvPr id="132" name="Straight Connector 131">
            <a:extLst>
              <a:ext uri="{FF2B5EF4-FFF2-40B4-BE49-F238E27FC236}">
                <a16:creationId xmlns:a16="http://schemas.microsoft.com/office/drawing/2014/main" xmlns="" id="{29681831-8CFB-44D6-8E21-3B83925BDE4C}"/>
              </a:ext>
            </a:extLst>
          </p:cNvPr>
          <p:cNvCxnSpPr/>
          <p:nvPr/>
        </p:nvCxnSpPr>
        <p:spPr>
          <a:xfrm>
            <a:off x="8560903" y="1839964"/>
            <a:ext cx="3127514" cy="0"/>
          </a:xfrm>
          <a:prstGeom prst="line">
            <a:avLst/>
          </a:prstGeom>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xmlns="" id="{BD9AB27E-BC7D-42F0-8794-3C8128B21D3E}"/>
              </a:ext>
            </a:extLst>
          </p:cNvPr>
          <p:cNvSpPr txBox="1"/>
          <p:nvPr/>
        </p:nvSpPr>
        <p:spPr>
          <a:xfrm>
            <a:off x="6610821" y="3388477"/>
            <a:ext cx="1561159" cy="24622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dirty="0" smtClean="0">
                <a:solidFill>
                  <a:srgbClr val="2DA2BF"/>
                </a:solidFill>
                <a:latin typeface="Calibri"/>
              </a:rPr>
              <a:t>Mandat</a:t>
            </a:r>
            <a:endParaRPr kumimoji="0" lang="fr-FR" sz="1600" b="1" i="0" u="none" strike="noStrike" kern="1200" cap="none" spc="0" normalizeH="0" baseline="0" noProof="0" dirty="0">
              <a:ln>
                <a:noFill/>
              </a:ln>
              <a:solidFill>
                <a:srgbClr val="2DA2BF"/>
              </a:solidFill>
              <a:effectLst/>
              <a:uLnTx/>
              <a:uFillTx/>
              <a:latin typeface="Calibri"/>
              <a:ea typeface="+mn-ea"/>
              <a:cs typeface="+mn-cs"/>
            </a:endParaRPr>
          </a:p>
        </p:txBody>
      </p:sp>
      <p:sp>
        <p:nvSpPr>
          <p:cNvPr id="142" name="TextBox 141">
            <a:extLst>
              <a:ext uri="{FF2B5EF4-FFF2-40B4-BE49-F238E27FC236}">
                <a16:creationId xmlns:a16="http://schemas.microsoft.com/office/drawing/2014/main" xmlns="" id="{935124B4-D163-4061-95FC-01E97F05ED7B}"/>
              </a:ext>
            </a:extLst>
          </p:cNvPr>
          <p:cNvSpPr txBox="1"/>
          <p:nvPr/>
        </p:nvSpPr>
        <p:spPr>
          <a:xfrm>
            <a:off x="8560903" y="4538869"/>
            <a:ext cx="3127514" cy="2062103"/>
          </a:xfrm>
          <a:prstGeom prst="rect">
            <a:avLst/>
          </a:prstGeom>
          <a:noFill/>
        </p:spPr>
        <p:txBody>
          <a:bodyPr wrap="square" rtlCol="0">
            <a:spAutoFit/>
          </a:bodyPr>
          <a:lstStyle/>
          <a:p>
            <a:pPr marL="285750" lvl="0" indent="-285750">
              <a:buFont typeface="Wingdings" panose="05000000000000000000" pitchFamily="2" charset="2"/>
              <a:buChar char="§"/>
            </a:pPr>
            <a:r>
              <a:rPr lang="fr-FR" sz="1600" b="1" dirty="0">
                <a:solidFill>
                  <a:srgbClr val="C00000"/>
                </a:solidFill>
              </a:rPr>
              <a:t>Intégration et réseautage </a:t>
            </a:r>
            <a:endParaRPr lang="fr-FR" sz="1600" b="1" dirty="0" smtClean="0">
              <a:solidFill>
                <a:srgbClr val="C00000"/>
              </a:solidFill>
            </a:endParaRPr>
          </a:p>
          <a:p>
            <a:pPr marL="285750" indent="-285750">
              <a:buFont typeface="Wingdings" panose="05000000000000000000" pitchFamily="2" charset="2"/>
              <a:buChar char="§"/>
            </a:pPr>
            <a:r>
              <a:rPr lang="fr-FR" sz="1600" b="1" dirty="0">
                <a:solidFill>
                  <a:srgbClr val="C00000"/>
                </a:solidFill>
              </a:rPr>
              <a:t>Se tenir au courant des autres réalités projets (gérances</a:t>
            </a:r>
            <a:r>
              <a:rPr lang="fr-FR" sz="1600" b="1" dirty="0" smtClean="0">
                <a:solidFill>
                  <a:srgbClr val="C00000"/>
                </a:solidFill>
              </a:rPr>
              <a:t>)</a:t>
            </a:r>
            <a:endParaRPr lang="fr-FR" sz="1600" b="1" dirty="0">
              <a:solidFill>
                <a:srgbClr val="C00000"/>
              </a:solidFill>
            </a:endParaRPr>
          </a:p>
          <a:p>
            <a:pPr marL="285750" lvl="0" indent="-285750">
              <a:buFont typeface="Wingdings" panose="05000000000000000000" pitchFamily="2" charset="2"/>
              <a:buChar char="§"/>
            </a:pPr>
            <a:r>
              <a:rPr lang="fr-FR" sz="1600" dirty="0" smtClean="0"/>
              <a:t>Résolution </a:t>
            </a:r>
            <a:r>
              <a:rPr lang="fr-FR" sz="1600" dirty="0"/>
              <a:t>de problématiques plus </a:t>
            </a:r>
            <a:r>
              <a:rPr lang="fr-FR" sz="1600" dirty="0" smtClean="0"/>
              <a:t>rapide</a:t>
            </a:r>
          </a:p>
          <a:p>
            <a:pPr marL="285750" indent="-285750">
              <a:buFont typeface="Wingdings" panose="05000000000000000000" pitchFamily="2" charset="2"/>
              <a:buChar char="§"/>
            </a:pPr>
            <a:r>
              <a:rPr lang="fr-FR" sz="1600" dirty="0"/>
              <a:t>Acquisition de </a:t>
            </a:r>
            <a:r>
              <a:rPr lang="fr-FR" sz="1600" dirty="0" smtClean="0"/>
              <a:t>connaissances</a:t>
            </a:r>
            <a:endParaRPr lang="fr-FR" sz="1600" dirty="0"/>
          </a:p>
          <a:p>
            <a:pPr marL="285750" indent="-285750">
              <a:buFont typeface="Wingdings" panose="05000000000000000000" pitchFamily="2" charset="2"/>
              <a:buChar char="§"/>
            </a:pPr>
            <a:r>
              <a:rPr lang="fr-FR" sz="1600" dirty="0" smtClean="0"/>
              <a:t>Meilleure </a:t>
            </a:r>
            <a:r>
              <a:rPr lang="fr-FR" sz="1600" dirty="0"/>
              <a:t>collaboration à travers l’organisation</a:t>
            </a:r>
            <a:endParaRPr lang="fr-CA" sz="1600" dirty="0"/>
          </a:p>
        </p:txBody>
      </p:sp>
      <p:sp>
        <p:nvSpPr>
          <p:cNvPr id="143" name="Rectangle 142">
            <a:extLst>
              <a:ext uri="{FF2B5EF4-FFF2-40B4-BE49-F238E27FC236}">
                <a16:creationId xmlns:a16="http://schemas.microsoft.com/office/drawing/2014/main" xmlns="" id="{02737DF4-864C-48AC-AFE0-5F5D36431444}"/>
              </a:ext>
            </a:extLst>
          </p:cNvPr>
          <p:cNvSpPr/>
          <p:nvPr/>
        </p:nvSpPr>
        <p:spPr>
          <a:xfrm>
            <a:off x="9148779" y="4059342"/>
            <a:ext cx="253963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solidFill>
                  <a:srgbClr val="DA1F28"/>
                </a:solidFill>
                <a:latin typeface="Calibri"/>
              </a:rPr>
              <a:t>Retombées</a:t>
            </a:r>
            <a:endParaRPr kumimoji="0" lang="fr-FR" sz="1800" b="1" i="0" u="none" strike="noStrike" kern="1200" cap="none" spc="0" normalizeH="0" baseline="0" noProof="0" dirty="0">
              <a:ln>
                <a:noFill/>
              </a:ln>
              <a:solidFill>
                <a:srgbClr val="DA1F28"/>
              </a:solidFill>
              <a:effectLst/>
              <a:uLnTx/>
              <a:uFillTx/>
              <a:latin typeface="Calibri"/>
              <a:ea typeface="+mn-ea"/>
              <a:cs typeface="+mn-cs"/>
            </a:endParaRPr>
          </a:p>
        </p:txBody>
      </p:sp>
      <p:cxnSp>
        <p:nvCxnSpPr>
          <p:cNvPr id="144" name="Straight Connector 143">
            <a:extLst>
              <a:ext uri="{FF2B5EF4-FFF2-40B4-BE49-F238E27FC236}">
                <a16:creationId xmlns:a16="http://schemas.microsoft.com/office/drawing/2014/main" xmlns="" id="{0A132108-19A6-4AB1-8CD7-69AD22B7EDC8}"/>
              </a:ext>
            </a:extLst>
          </p:cNvPr>
          <p:cNvCxnSpPr/>
          <p:nvPr/>
        </p:nvCxnSpPr>
        <p:spPr>
          <a:xfrm>
            <a:off x="8560903" y="4483772"/>
            <a:ext cx="31275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5" name="Career" descr="{&quot;Key&quot;:&quot;POWER_USER_SHAPE_ICON&quot;,&quot;Value&quot;:&quot;POWER_USER_SHAPE_ICON_STYLE_1&quot;}">
            <a:extLst>
              <a:ext uri="{FF2B5EF4-FFF2-40B4-BE49-F238E27FC236}">
                <a16:creationId xmlns:a16="http://schemas.microsoft.com/office/drawing/2014/main" xmlns="" id="{BEA83286-F975-4543-9A3A-D65003852F6F}"/>
              </a:ext>
            </a:extLst>
          </p:cNvPr>
          <p:cNvGrpSpPr>
            <a:grpSpLocks noChangeAspect="1"/>
          </p:cNvGrpSpPr>
          <p:nvPr/>
        </p:nvGrpSpPr>
        <p:grpSpPr>
          <a:xfrm>
            <a:off x="8730275" y="4117468"/>
            <a:ext cx="329115" cy="319338"/>
            <a:chOff x="7407276" y="2493963"/>
            <a:chExt cx="641350" cy="622300"/>
          </a:xfrm>
          <a:noFill/>
        </p:grpSpPr>
        <p:sp>
          <p:nvSpPr>
            <p:cNvPr id="146" name="Freeform 2247">
              <a:extLst>
                <a:ext uri="{FF2B5EF4-FFF2-40B4-BE49-F238E27FC236}">
                  <a16:creationId xmlns:a16="http://schemas.microsoft.com/office/drawing/2014/main" xmlns="" id="{7A1F98C9-310A-4A1F-B5D7-0BDC5AF1C1F3}"/>
                </a:ext>
              </a:extLst>
            </p:cNvPr>
            <p:cNvSpPr>
              <a:spLocks/>
            </p:cNvSpPr>
            <p:nvPr/>
          </p:nvSpPr>
          <p:spPr bwMode="auto">
            <a:xfrm>
              <a:off x="7407276" y="2493963"/>
              <a:ext cx="641350" cy="622300"/>
            </a:xfrm>
            <a:custGeom>
              <a:avLst/>
              <a:gdLst>
                <a:gd name="T0" fmla="*/ 0 w 575"/>
                <a:gd name="T1" fmla="*/ 558 h 558"/>
                <a:gd name="T2" fmla="*/ 194 w 575"/>
                <a:gd name="T3" fmla="*/ 558 h 558"/>
                <a:gd name="T4" fmla="*/ 194 w 575"/>
                <a:gd name="T5" fmla="*/ 489 h 558"/>
                <a:gd name="T6" fmla="*/ 388 w 575"/>
                <a:gd name="T7" fmla="*/ 489 h 558"/>
                <a:gd name="T8" fmla="*/ 388 w 575"/>
                <a:gd name="T9" fmla="*/ 421 h 558"/>
                <a:gd name="T10" fmla="*/ 575 w 575"/>
                <a:gd name="T11" fmla="*/ 421 h 558"/>
                <a:gd name="T12" fmla="*/ 575 w 575"/>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575" h="558">
                  <a:moveTo>
                    <a:pt x="0" y="558"/>
                  </a:moveTo>
                  <a:lnTo>
                    <a:pt x="194" y="558"/>
                  </a:lnTo>
                  <a:lnTo>
                    <a:pt x="194" y="489"/>
                  </a:lnTo>
                  <a:lnTo>
                    <a:pt x="388" y="489"/>
                  </a:lnTo>
                  <a:lnTo>
                    <a:pt x="388" y="421"/>
                  </a:lnTo>
                  <a:lnTo>
                    <a:pt x="575" y="421"/>
                  </a:lnTo>
                  <a:lnTo>
                    <a:pt x="575" y="0"/>
                  </a:lnTo>
                </a:path>
              </a:pathLst>
            </a:custGeom>
            <a:grp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Oval 2248">
              <a:extLst>
                <a:ext uri="{FF2B5EF4-FFF2-40B4-BE49-F238E27FC236}">
                  <a16:creationId xmlns:a16="http://schemas.microsoft.com/office/drawing/2014/main" xmlns="" id="{AA92C3A0-10E8-4891-B969-7C4A7DB29B6F}"/>
                </a:ext>
              </a:extLst>
            </p:cNvPr>
            <p:cNvSpPr>
              <a:spLocks noChangeArrowheads="1"/>
            </p:cNvSpPr>
            <p:nvPr/>
          </p:nvSpPr>
          <p:spPr bwMode="auto">
            <a:xfrm>
              <a:off x="7612063" y="2493963"/>
              <a:ext cx="95250" cy="95250"/>
            </a:xfrm>
            <a:prstGeom prst="ellipse">
              <a:avLst/>
            </a:prstGeom>
            <a:grp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Oval 2249">
              <a:extLst>
                <a:ext uri="{FF2B5EF4-FFF2-40B4-BE49-F238E27FC236}">
                  <a16:creationId xmlns:a16="http://schemas.microsoft.com/office/drawing/2014/main" xmlns="" id="{6EFD1BFA-B033-4919-92DA-DA29899FE27A}"/>
                </a:ext>
              </a:extLst>
            </p:cNvPr>
            <p:cNvSpPr>
              <a:spLocks noChangeArrowheads="1"/>
            </p:cNvSpPr>
            <p:nvPr/>
          </p:nvSpPr>
          <p:spPr bwMode="auto">
            <a:xfrm>
              <a:off x="7612063" y="2493963"/>
              <a:ext cx="95250" cy="95250"/>
            </a:xfrm>
            <a:prstGeom prst="ellipse">
              <a:avLst/>
            </a:prstGeom>
            <a:grp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Oval 2250">
              <a:extLst>
                <a:ext uri="{FF2B5EF4-FFF2-40B4-BE49-F238E27FC236}">
                  <a16:creationId xmlns:a16="http://schemas.microsoft.com/office/drawing/2014/main" xmlns="" id="{1DCEA7BD-3A4A-443E-B734-39DC8299D2A0}"/>
                </a:ext>
              </a:extLst>
            </p:cNvPr>
            <p:cNvSpPr>
              <a:spLocks noChangeArrowheads="1"/>
            </p:cNvSpPr>
            <p:nvPr/>
          </p:nvSpPr>
          <p:spPr bwMode="auto">
            <a:xfrm>
              <a:off x="7612063" y="2493963"/>
              <a:ext cx="95250" cy="95250"/>
            </a:xfrm>
            <a:prstGeom prst="ellipse">
              <a:avLst/>
            </a:prstGeom>
            <a:grp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2251">
              <a:extLst>
                <a:ext uri="{FF2B5EF4-FFF2-40B4-BE49-F238E27FC236}">
                  <a16:creationId xmlns:a16="http://schemas.microsoft.com/office/drawing/2014/main" xmlns="" id="{E40D3561-143C-40DB-AF63-9864FA1F2198}"/>
                </a:ext>
              </a:extLst>
            </p:cNvPr>
            <p:cNvSpPr>
              <a:spLocks/>
            </p:cNvSpPr>
            <p:nvPr/>
          </p:nvSpPr>
          <p:spPr bwMode="auto">
            <a:xfrm>
              <a:off x="7426326" y="2619375"/>
              <a:ext cx="419100" cy="447675"/>
            </a:xfrm>
            <a:custGeom>
              <a:avLst/>
              <a:gdLst>
                <a:gd name="T0" fmla="*/ 150 w 377"/>
                <a:gd name="T1" fmla="*/ 236 h 402"/>
                <a:gd name="T2" fmla="*/ 96 w 377"/>
                <a:gd name="T3" fmla="*/ 383 h 402"/>
                <a:gd name="T4" fmla="*/ 65 w 377"/>
                <a:gd name="T5" fmla="*/ 397 h 402"/>
                <a:gd name="T6" fmla="*/ 50 w 377"/>
                <a:gd name="T7" fmla="*/ 366 h 402"/>
                <a:gd name="T8" fmla="*/ 142 w 377"/>
                <a:gd name="T9" fmla="*/ 49 h 402"/>
                <a:gd name="T10" fmla="*/ 92 w 377"/>
                <a:gd name="T11" fmla="*/ 49 h 402"/>
                <a:gd name="T12" fmla="*/ 49 w 377"/>
                <a:gd name="T13" fmla="*/ 124 h 402"/>
                <a:gd name="T14" fmla="*/ 28 w 377"/>
                <a:gd name="T15" fmla="*/ 137 h 402"/>
                <a:gd name="T16" fmla="*/ 16 w 377"/>
                <a:gd name="T17" fmla="*/ 134 h 402"/>
                <a:gd name="T18" fmla="*/ 7 w 377"/>
                <a:gd name="T19" fmla="*/ 100 h 402"/>
                <a:gd name="T20" fmla="*/ 56 w 377"/>
                <a:gd name="T21" fmla="*/ 13 h 402"/>
                <a:gd name="T22" fmla="*/ 78 w 377"/>
                <a:gd name="T23" fmla="*/ 0 h 402"/>
                <a:gd name="T24" fmla="*/ 188 w 377"/>
                <a:gd name="T25" fmla="*/ 0 h 402"/>
                <a:gd name="T26" fmla="*/ 233 w 377"/>
                <a:gd name="T27" fmla="*/ 22 h 402"/>
                <a:gd name="T28" fmla="*/ 282 w 377"/>
                <a:gd name="T29" fmla="*/ 87 h 402"/>
                <a:gd name="T30" fmla="*/ 347 w 377"/>
                <a:gd name="T31" fmla="*/ 73 h 402"/>
                <a:gd name="T32" fmla="*/ 377 w 377"/>
                <a:gd name="T33" fmla="*/ 96 h 402"/>
                <a:gd name="T34" fmla="*/ 356 w 377"/>
                <a:gd name="T35" fmla="*/ 121 h 402"/>
                <a:gd name="T36" fmla="*/ 277 w 377"/>
                <a:gd name="T37" fmla="*/ 138 h 402"/>
                <a:gd name="T38" fmla="*/ 272 w 377"/>
                <a:gd name="T39" fmla="*/ 139 h 402"/>
                <a:gd name="T40" fmla="*/ 252 w 377"/>
                <a:gd name="T41" fmla="*/ 129 h 402"/>
                <a:gd name="T42" fmla="*/ 212 w 377"/>
                <a:gd name="T43" fmla="*/ 76 h 402"/>
                <a:gd name="T44" fmla="*/ 175 w 377"/>
                <a:gd name="T45" fmla="*/ 181 h 402"/>
                <a:gd name="T46" fmla="*/ 258 w 377"/>
                <a:gd name="T47" fmla="*/ 186 h 402"/>
                <a:gd name="T48" fmla="*/ 267 w 377"/>
                <a:gd name="T49" fmla="*/ 197 h 402"/>
                <a:gd name="T50" fmla="*/ 297 w 377"/>
                <a:gd name="T51" fmla="*/ 299 h 402"/>
                <a:gd name="T52" fmla="*/ 282 w 377"/>
                <a:gd name="T53" fmla="*/ 330 h 402"/>
                <a:gd name="T54" fmla="*/ 274 w 377"/>
                <a:gd name="T55" fmla="*/ 332 h 402"/>
                <a:gd name="T56" fmla="*/ 251 w 377"/>
                <a:gd name="T57" fmla="*/ 315 h 402"/>
                <a:gd name="T58" fmla="*/ 221 w 377"/>
                <a:gd name="T59" fmla="*/ 238 h 402"/>
                <a:gd name="T60" fmla="*/ 150 w 377"/>
                <a:gd name="T61" fmla="*/ 23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7" h="402">
                  <a:moveTo>
                    <a:pt x="150" y="236"/>
                  </a:moveTo>
                  <a:lnTo>
                    <a:pt x="96" y="383"/>
                  </a:lnTo>
                  <a:cubicBezTo>
                    <a:pt x="91" y="396"/>
                    <a:pt x="77" y="402"/>
                    <a:pt x="65" y="397"/>
                  </a:cubicBezTo>
                  <a:cubicBezTo>
                    <a:pt x="52" y="393"/>
                    <a:pt x="46" y="378"/>
                    <a:pt x="50" y="366"/>
                  </a:cubicBezTo>
                  <a:lnTo>
                    <a:pt x="142" y="49"/>
                  </a:lnTo>
                  <a:lnTo>
                    <a:pt x="92" y="49"/>
                  </a:lnTo>
                  <a:lnTo>
                    <a:pt x="49" y="124"/>
                  </a:lnTo>
                  <a:cubicBezTo>
                    <a:pt x="45" y="132"/>
                    <a:pt x="37" y="137"/>
                    <a:pt x="28" y="137"/>
                  </a:cubicBezTo>
                  <a:cubicBezTo>
                    <a:pt x="24" y="137"/>
                    <a:pt x="20" y="136"/>
                    <a:pt x="16" y="134"/>
                  </a:cubicBezTo>
                  <a:cubicBezTo>
                    <a:pt x="4" y="127"/>
                    <a:pt x="0" y="112"/>
                    <a:pt x="7" y="100"/>
                  </a:cubicBezTo>
                  <a:lnTo>
                    <a:pt x="56" y="13"/>
                  </a:lnTo>
                  <a:cubicBezTo>
                    <a:pt x="61" y="5"/>
                    <a:pt x="69" y="0"/>
                    <a:pt x="78" y="0"/>
                  </a:cubicBezTo>
                  <a:lnTo>
                    <a:pt x="188" y="0"/>
                  </a:lnTo>
                  <a:cubicBezTo>
                    <a:pt x="206" y="0"/>
                    <a:pt x="222" y="9"/>
                    <a:pt x="233" y="22"/>
                  </a:cubicBezTo>
                  <a:lnTo>
                    <a:pt x="282" y="87"/>
                  </a:lnTo>
                  <a:lnTo>
                    <a:pt x="347" y="73"/>
                  </a:lnTo>
                  <a:cubicBezTo>
                    <a:pt x="361" y="70"/>
                    <a:pt x="376" y="80"/>
                    <a:pt x="377" y="96"/>
                  </a:cubicBezTo>
                  <a:cubicBezTo>
                    <a:pt x="377" y="108"/>
                    <a:pt x="368" y="118"/>
                    <a:pt x="356" y="121"/>
                  </a:cubicBezTo>
                  <a:lnTo>
                    <a:pt x="277" y="138"/>
                  </a:lnTo>
                  <a:cubicBezTo>
                    <a:pt x="275" y="138"/>
                    <a:pt x="273" y="139"/>
                    <a:pt x="272" y="139"/>
                  </a:cubicBezTo>
                  <a:cubicBezTo>
                    <a:pt x="264" y="139"/>
                    <a:pt x="257" y="135"/>
                    <a:pt x="252" y="129"/>
                  </a:cubicBezTo>
                  <a:lnTo>
                    <a:pt x="212" y="76"/>
                  </a:lnTo>
                  <a:lnTo>
                    <a:pt x="175" y="181"/>
                  </a:lnTo>
                  <a:lnTo>
                    <a:pt x="258" y="186"/>
                  </a:lnTo>
                  <a:cubicBezTo>
                    <a:pt x="262" y="188"/>
                    <a:pt x="266" y="191"/>
                    <a:pt x="267" y="197"/>
                  </a:cubicBezTo>
                  <a:lnTo>
                    <a:pt x="297" y="299"/>
                  </a:lnTo>
                  <a:cubicBezTo>
                    <a:pt x="301" y="312"/>
                    <a:pt x="295" y="326"/>
                    <a:pt x="282" y="330"/>
                  </a:cubicBezTo>
                  <a:cubicBezTo>
                    <a:pt x="279" y="331"/>
                    <a:pt x="277" y="332"/>
                    <a:pt x="274" y="332"/>
                  </a:cubicBezTo>
                  <a:cubicBezTo>
                    <a:pt x="264" y="332"/>
                    <a:pt x="254" y="325"/>
                    <a:pt x="251" y="315"/>
                  </a:cubicBezTo>
                  <a:lnTo>
                    <a:pt x="221" y="238"/>
                  </a:lnTo>
                  <a:lnTo>
                    <a:pt x="150" y="236"/>
                  </a:lnTo>
                  <a:close/>
                </a:path>
              </a:pathLst>
            </a:custGeom>
            <a:grp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2252">
              <a:extLst>
                <a:ext uri="{FF2B5EF4-FFF2-40B4-BE49-F238E27FC236}">
                  <a16:creationId xmlns:a16="http://schemas.microsoft.com/office/drawing/2014/main" xmlns="" id="{55D41251-8FAF-47A0-BF9B-1AA677C20679}"/>
                </a:ext>
              </a:extLst>
            </p:cNvPr>
            <p:cNvSpPr>
              <a:spLocks/>
            </p:cNvSpPr>
            <p:nvPr/>
          </p:nvSpPr>
          <p:spPr bwMode="auto">
            <a:xfrm>
              <a:off x="7850188" y="2493963"/>
              <a:ext cx="198438" cy="117475"/>
            </a:xfrm>
            <a:custGeom>
              <a:avLst/>
              <a:gdLst>
                <a:gd name="T0" fmla="*/ 0 w 177"/>
                <a:gd name="T1" fmla="*/ 53 h 106"/>
                <a:gd name="T2" fmla="*/ 177 w 177"/>
                <a:gd name="T3" fmla="*/ 0 h 106"/>
                <a:gd name="T4" fmla="*/ 177 w 177"/>
                <a:gd name="T5" fmla="*/ 106 h 106"/>
                <a:gd name="T6" fmla="*/ 0 w 177"/>
                <a:gd name="T7" fmla="*/ 53 h 106"/>
              </a:gdLst>
              <a:ahLst/>
              <a:cxnLst>
                <a:cxn ang="0">
                  <a:pos x="T0" y="T1"/>
                </a:cxn>
                <a:cxn ang="0">
                  <a:pos x="T2" y="T3"/>
                </a:cxn>
                <a:cxn ang="0">
                  <a:pos x="T4" y="T5"/>
                </a:cxn>
                <a:cxn ang="0">
                  <a:pos x="T6" y="T7"/>
                </a:cxn>
              </a:cxnLst>
              <a:rect l="0" t="0" r="r" b="b"/>
              <a:pathLst>
                <a:path w="177" h="106">
                  <a:moveTo>
                    <a:pt x="0" y="53"/>
                  </a:moveTo>
                  <a:lnTo>
                    <a:pt x="177" y="0"/>
                  </a:lnTo>
                  <a:lnTo>
                    <a:pt x="177" y="106"/>
                  </a:lnTo>
                  <a:lnTo>
                    <a:pt x="0" y="53"/>
                  </a:lnTo>
                  <a:close/>
                </a:path>
              </a:pathLst>
            </a:custGeom>
            <a:grp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3" name="TextBox 152">
            <a:extLst>
              <a:ext uri="{FF2B5EF4-FFF2-40B4-BE49-F238E27FC236}">
                <a16:creationId xmlns:a16="http://schemas.microsoft.com/office/drawing/2014/main" xmlns="" id="{CCCBEF07-78A4-45A7-8FC4-6D31CDCF8B90}"/>
              </a:ext>
            </a:extLst>
          </p:cNvPr>
          <p:cNvSpPr txBox="1"/>
          <p:nvPr/>
        </p:nvSpPr>
        <p:spPr>
          <a:xfrm>
            <a:off x="3943821" y="3640269"/>
            <a:ext cx="1561159" cy="24622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dirty="0" smtClean="0">
                <a:solidFill>
                  <a:srgbClr val="EB641B"/>
                </a:solidFill>
                <a:latin typeface="Calibri"/>
              </a:rPr>
              <a:t>Visibilité</a:t>
            </a:r>
            <a:endParaRPr kumimoji="0" lang="fr-FR" sz="1600" b="1" i="0" u="none" strike="noStrike" kern="1200" cap="none" spc="0" normalizeH="0" baseline="0" noProof="0" dirty="0">
              <a:ln>
                <a:noFill/>
              </a:ln>
              <a:solidFill>
                <a:srgbClr val="EB641B"/>
              </a:solidFill>
              <a:effectLst/>
              <a:uLnTx/>
              <a:uFillTx/>
              <a:latin typeface="Calibri"/>
              <a:ea typeface="+mn-ea"/>
              <a:cs typeface="+mn-cs"/>
            </a:endParaRPr>
          </a:p>
        </p:txBody>
      </p:sp>
      <p:sp>
        <p:nvSpPr>
          <p:cNvPr id="216" name="TextBox 215">
            <a:extLst>
              <a:ext uri="{FF2B5EF4-FFF2-40B4-BE49-F238E27FC236}">
                <a16:creationId xmlns:a16="http://schemas.microsoft.com/office/drawing/2014/main" xmlns="" id="{9545C0E5-BAA6-43CC-B0FE-78F52E4DFC72}"/>
              </a:ext>
            </a:extLst>
          </p:cNvPr>
          <p:cNvSpPr txBox="1"/>
          <p:nvPr/>
        </p:nvSpPr>
        <p:spPr>
          <a:xfrm>
            <a:off x="602972" y="1953085"/>
            <a:ext cx="3127514" cy="1815882"/>
          </a:xfrm>
          <a:prstGeom prst="rect">
            <a:avLst/>
          </a:prstGeom>
          <a:noFill/>
        </p:spPr>
        <p:txBody>
          <a:bodyPr wrap="square" rtlCol="0">
            <a:spAutoFit/>
          </a:bodyPr>
          <a:lstStyle/>
          <a:p>
            <a:pPr marL="285750" lvl="0" indent="-285750">
              <a:buFont typeface="Wingdings" panose="05000000000000000000" pitchFamily="2" charset="2"/>
              <a:buChar char="§"/>
            </a:pPr>
            <a:r>
              <a:rPr lang="fr-FR" sz="1600" dirty="0"/>
              <a:t>Rassembler les collègues (distance géographique)</a:t>
            </a:r>
          </a:p>
          <a:p>
            <a:pPr marL="285750" lvl="0" indent="-285750">
              <a:buFont typeface="Wingdings" panose="05000000000000000000" pitchFamily="2" charset="2"/>
              <a:buChar char="§"/>
            </a:pPr>
            <a:r>
              <a:rPr lang="fr-FR" sz="1600" dirty="0"/>
              <a:t>Créer un réseau de contacts à l’interne</a:t>
            </a:r>
          </a:p>
          <a:p>
            <a:pPr marL="285750" indent="-285750">
              <a:buFont typeface="Wingdings" panose="05000000000000000000" pitchFamily="2" charset="2"/>
              <a:buChar char="§"/>
            </a:pPr>
            <a:r>
              <a:rPr lang="fr-FR" sz="1600" dirty="0" smtClean="0"/>
              <a:t>Partager </a:t>
            </a:r>
            <a:r>
              <a:rPr lang="fr-FR" sz="1600" dirty="0"/>
              <a:t>l</a:t>
            </a:r>
            <a:r>
              <a:rPr lang="fr-FR" sz="1600" dirty="0" smtClean="0"/>
              <a:t>es </a:t>
            </a:r>
            <a:r>
              <a:rPr lang="fr-FR" sz="1600" dirty="0"/>
              <a:t>connaissances et expériences </a:t>
            </a:r>
            <a:r>
              <a:rPr lang="fr-FR" sz="1600" dirty="0" smtClean="0"/>
              <a:t>inter-gérances </a:t>
            </a:r>
          </a:p>
          <a:p>
            <a:pPr marL="285750" indent="-285750">
              <a:buFont typeface="Wingdings" panose="05000000000000000000" pitchFamily="2" charset="2"/>
              <a:buChar char="§"/>
            </a:pPr>
            <a:r>
              <a:rPr lang="fr-CA" sz="1600" dirty="0" smtClean="0"/>
              <a:t>Se former</a:t>
            </a:r>
            <a:endParaRPr lang="fr-CA" sz="1600" dirty="0"/>
          </a:p>
        </p:txBody>
      </p:sp>
      <p:sp>
        <p:nvSpPr>
          <p:cNvPr id="217" name="Rectangle 216">
            <a:extLst>
              <a:ext uri="{FF2B5EF4-FFF2-40B4-BE49-F238E27FC236}">
                <a16:creationId xmlns:a16="http://schemas.microsoft.com/office/drawing/2014/main" xmlns="" id="{058C21A4-2882-47CD-9B46-31446113B823}"/>
              </a:ext>
            </a:extLst>
          </p:cNvPr>
          <p:cNvSpPr/>
          <p:nvPr/>
        </p:nvSpPr>
        <p:spPr>
          <a:xfrm>
            <a:off x="1190848" y="1473558"/>
            <a:ext cx="252638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solidFill>
                  <a:srgbClr val="464646"/>
                </a:solidFill>
                <a:latin typeface="Calibri"/>
              </a:rPr>
              <a:t>Objectifs visés</a:t>
            </a:r>
            <a:endParaRPr kumimoji="0" lang="fr-FR" sz="1800" b="1" i="0" u="none" strike="noStrike" kern="1200" cap="none" spc="0" normalizeH="0" baseline="0" noProof="0" dirty="0">
              <a:ln>
                <a:noFill/>
              </a:ln>
              <a:solidFill>
                <a:srgbClr val="464646"/>
              </a:solidFill>
              <a:effectLst/>
              <a:uLnTx/>
              <a:uFillTx/>
              <a:latin typeface="Calibri"/>
              <a:ea typeface="+mn-ea"/>
              <a:cs typeface="+mn-cs"/>
            </a:endParaRPr>
          </a:p>
        </p:txBody>
      </p:sp>
      <p:cxnSp>
        <p:nvCxnSpPr>
          <p:cNvPr id="218" name="Straight Connector 217">
            <a:extLst>
              <a:ext uri="{FF2B5EF4-FFF2-40B4-BE49-F238E27FC236}">
                <a16:creationId xmlns:a16="http://schemas.microsoft.com/office/drawing/2014/main" xmlns="" id="{97781D36-F565-4A94-89EE-B0EB1C1A1AB7}"/>
              </a:ext>
            </a:extLst>
          </p:cNvPr>
          <p:cNvCxnSpPr/>
          <p:nvPr/>
        </p:nvCxnSpPr>
        <p:spPr>
          <a:xfrm>
            <a:off x="602972" y="1897988"/>
            <a:ext cx="312751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xmlns="" id="{4912F53B-2498-4797-92C9-471E97F24A2E}"/>
              </a:ext>
            </a:extLst>
          </p:cNvPr>
          <p:cNvSpPr txBox="1"/>
          <p:nvPr/>
        </p:nvSpPr>
        <p:spPr>
          <a:xfrm>
            <a:off x="602972" y="4596893"/>
            <a:ext cx="3127514" cy="830997"/>
          </a:xfrm>
          <a:prstGeom prst="rect">
            <a:avLst/>
          </a:prstGeom>
          <a:noFill/>
        </p:spPr>
        <p:txBody>
          <a:bodyPr wrap="square" rtlCol="0">
            <a:spAutoFit/>
          </a:bodyPr>
          <a:lstStyle/>
          <a:p>
            <a:pPr marL="285750" indent="-285750">
              <a:buFont typeface="Arial" panose="020B0604020202020204" pitchFamily="34" charset="0"/>
              <a:buChar char="•"/>
            </a:pPr>
            <a:r>
              <a:rPr lang="fr-FR" sz="1600" dirty="0"/>
              <a:t>Membres de la communauté de pratique </a:t>
            </a:r>
          </a:p>
          <a:p>
            <a:pPr marL="285750" indent="-285750">
              <a:buFont typeface="Arial" panose="020B0604020202020204" pitchFamily="34" charset="0"/>
              <a:buChar char="•"/>
            </a:pPr>
            <a:r>
              <a:rPr lang="fr-CA" sz="1600" dirty="0"/>
              <a:t>Haute direction</a:t>
            </a:r>
          </a:p>
        </p:txBody>
      </p:sp>
      <p:sp>
        <p:nvSpPr>
          <p:cNvPr id="221" name="Rectangle 220">
            <a:extLst>
              <a:ext uri="{FF2B5EF4-FFF2-40B4-BE49-F238E27FC236}">
                <a16:creationId xmlns:a16="http://schemas.microsoft.com/office/drawing/2014/main" xmlns="" id="{5BABAB4A-F8A6-42EF-989B-78DA5EE3C18A}"/>
              </a:ext>
            </a:extLst>
          </p:cNvPr>
          <p:cNvSpPr/>
          <p:nvPr/>
        </p:nvSpPr>
        <p:spPr>
          <a:xfrm>
            <a:off x="1190848" y="4117366"/>
            <a:ext cx="253963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solidFill>
                  <a:srgbClr val="EB641B"/>
                </a:solidFill>
                <a:latin typeface="Calibri"/>
              </a:rPr>
              <a:t>Visibilité</a:t>
            </a:r>
            <a:endParaRPr kumimoji="0" lang="fr-FR" sz="1800" b="1" i="0" u="none" strike="noStrike" kern="1200" cap="none" spc="0" normalizeH="0" baseline="0" noProof="0" dirty="0">
              <a:ln>
                <a:noFill/>
              </a:ln>
              <a:solidFill>
                <a:srgbClr val="EB641B"/>
              </a:solidFill>
              <a:effectLst/>
              <a:uLnTx/>
              <a:uFillTx/>
              <a:latin typeface="Calibri"/>
              <a:ea typeface="+mn-ea"/>
              <a:cs typeface="+mn-cs"/>
            </a:endParaRPr>
          </a:p>
        </p:txBody>
      </p:sp>
      <p:cxnSp>
        <p:nvCxnSpPr>
          <p:cNvPr id="222" name="Straight Connector 221">
            <a:extLst>
              <a:ext uri="{FF2B5EF4-FFF2-40B4-BE49-F238E27FC236}">
                <a16:creationId xmlns:a16="http://schemas.microsoft.com/office/drawing/2014/main" xmlns="" id="{D08D88A0-6993-4B17-819A-232AC300B529}"/>
              </a:ext>
            </a:extLst>
          </p:cNvPr>
          <p:cNvCxnSpPr/>
          <p:nvPr/>
        </p:nvCxnSpPr>
        <p:spPr>
          <a:xfrm>
            <a:off x="602972" y="4541796"/>
            <a:ext cx="312751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30" name="Car_wheel2" descr="{&quot;Key&quot;:&quot;POWER_USER_SHAPE_ICON&quot;,&quot;Value&quot;:&quot;POWER_USER_SHAPE_ICON_STYLE_1&quot;}">
            <a:extLst>
              <a:ext uri="{FF2B5EF4-FFF2-40B4-BE49-F238E27FC236}">
                <a16:creationId xmlns:a16="http://schemas.microsoft.com/office/drawing/2014/main" xmlns="" id="{8E76DDC8-7C4F-4C5C-9A65-8086C8F6A295}"/>
              </a:ext>
            </a:extLst>
          </p:cNvPr>
          <p:cNvGrpSpPr>
            <a:grpSpLocks noChangeAspect="1"/>
          </p:cNvGrpSpPr>
          <p:nvPr/>
        </p:nvGrpSpPr>
        <p:grpSpPr>
          <a:xfrm>
            <a:off x="677108" y="1422749"/>
            <a:ext cx="407907" cy="407907"/>
            <a:chOff x="4289425" y="384175"/>
            <a:chExt cx="215900" cy="215900"/>
          </a:xfrm>
          <a:solidFill>
            <a:schemeClr val="tx2"/>
          </a:solidFill>
        </p:grpSpPr>
        <p:sp>
          <p:nvSpPr>
            <p:cNvPr id="231" name="Freeform 6">
              <a:extLst>
                <a:ext uri="{FF2B5EF4-FFF2-40B4-BE49-F238E27FC236}">
                  <a16:creationId xmlns:a16="http://schemas.microsoft.com/office/drawing/2014/main" xmlns="" id="{18DDB428-7099-4BD1-ADFE-21DC12528C64}"/>
                </a:ext>
              </a:extLst>
            </p:cNvPr>
            <p:cNvSpPr>
              <a:spLocks noEditPoints="1"/>
            </p:cNvSpPr>
            <p:nvPr/>
          </p:nvSpPr>
          <p:spPr bwMode="auto">
            <a:xfrm>
              <a:off x="4289425" y="384175"/>
              <a:ext cx="215900" cy="215900"/>
            </a:xfrm>
            <a:custGeom>
              <a:avLst/>
              <a:gdLst>
                <a:gd name="T0" fmla="*/ 2965 w 5929"/>
                <a:gd name="T1" fmla="*/ 200 h 5929"/>
                <a:gd name="T2" fmla="*/ 200 w 5929"/>
                <a:gd name="T3" fmla="*/ 2964 h 5929"/>
                <a:gd name="T4" fmla="*/ 2965 w 5929"/>
                <a:gd name="T5" fmla="*/ 5729 h 5929"/>
                <a:gd name="T6" fmla="*/ 5729 w 5929"/>
                <a:gd name="T7" fmla="*/ 2964 h 5929"/>
                <a:gd name="T8" fmla="*/ 2965 w 5929"/>
                <a:gd name="T9" fmla="*/ 200 h 5929"/>
                <a:gd name="T10" fmla="*/ 2965 w 5929"/>
                <a:gd name="T11" fmla="*/ 5929 h 5929"/>
                <a:gd name="T12" fmla="*/ 0 w 5929"/>
                <a:gd name="T13" fmla="*/ 2964 h 5929"/>
                <a:gd name="T14" fmla="*/ 2965 w 5929"/>
                <a:gd name="T15" fmla="*/ 0 h 5929"/>
                <a:gd name="T16" fmla="*/ 5929 w 5929"/>
                <a:gd name="T17" fmla="*/ 2964 h 5929"/>
                <a:gd name="T18" fmla="*/ 2965 w 5929"/>
                <a:gd name="T19" fmla="*/ 5929 h 5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29" h="5929">
                  <a:moveTo>
                    <a:pt x="2965" y="200"/>
                  </a:moveTo>
                  <a:cubicBezTo>
                    <a:pt x="1441" y="200"/>
                    <a:pt x="200" y="1440"/>
                    <a:pt x="200" y="2964"/>
                  </a:cubicBezTo>
                  <a:cubicBezTo>
                    <a:pt x="200" y="4489"/>
                    <a:pt x="1441" y="5729"/>
                    <a:pt x="2965" y="5729"/>
                  </a:cubicBezTo>
                  <a:cubicBezTo>
                    <a:pt x="4489" y="5729"/>
                    <a:pt x="5729" y="4489"/>
                    <a:pt x="5729" y="2964"/>
                  </a:cubicBezTo>
                  <a:cubicBezTo>
                    <a:pt x="5729" y="1440"/>
                    <a:pt x="4489" y="200"/>
                    <a:pt x="2965" y="200"/>
                  </a:cubicBezTo>
                  <a:close/>
                  <a:moveTo>
                    <a:pt x="2965" y="5929"/>
                  </a:moveTo>
                  <a:cubicBezTo>
                    <a:pt x="1330" y="5929"/>
                    <a:pt x="0" y="4599"/>
                    <a:pt x="0" y="2964"/>
                  </a:cubicBezTo>
                  <a:cubicBezTo>
                    <a:pt x="0" y="1330"/>
                    <a:pt x="1330" y="0"/>
                    <a:pt x="2965" y="0"/>
                  </a:cubicBezTo>
                  <a:cubicBezTo>
                    <a:pt x="4599" y="0"/>
                    <a:pt x="5929" y="1330"/>
                    <a:pt x="5929" y="2964"/>
                  </a:cubicBezTo>
                  <a:cubicBezTo>
                    <a:pt x="5929" y="4599"/>
                    <a:pt x="4599" y="5929"/>
                    <a:pt x="2965" y="5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7">
              <a:extLst>
                <a:ext uri="{FF2B5EF4-FFF2-40B4-BE49-F238E27FC236}">
                  <a16:creationId xmlns:a16="http://schemas.microsoft.com/office/drawing/2014/main" xmlns="" id="{0AC55B6E-E82D-4729-A68F-99CD20506CF1}"/>
                </a:ext>
              </a:extLst>
            </p:cNvPr>
            <p:cNvSpPr>
              <a:spLocks/>
            </p:cNvSpPr>
            <p:nvPr/>
          </p:nvSpPr>
          <p:spPr bwMode="auto">
            <a:xfrm>
              <a:off x="4473575" y="468313"/>
              <a:ext cx="7938" cy="9525"/>
            </a:xfrm>
            <a:custGeom>
              <a:avLst/>
              <a:gdLst>
                <a:gd name="T0" fmla="*/ 124 w 235"/>
                <a:gd name="T1" fmla="*/ 251 h 251"/>
                <a:gd name="T2" fmla="*/ 27 w 235"/>
                <a:gd name="T3" fmla="*/ 175 h 251"/>
                <a:gd name="T4" fmla="*/ 26 w 235"/>
                <a:gd name="T5" fmla="*/ 170 h 251"/>
                <a:gd name="T6" fmla="*/ 15 w 235"/>
                <a:gd name="T7" fmla="*/ 139 h 251"/>
                <a:gd name="T8" fmla="*/ 84 w 235"/>
                <a:gd name="T9" fmla="*/ 15 h 251"/>
                <a:gd name="T10" fmla="*/ 208 w 235"/>
                <a:gd name="T11" fmla="*/ 84 h 251"/>
                <a:gd name="T12" fmla="*/ 209 w 235"/>
                <a:gd name="T13" fmla="*/ 88 h 251"/>
                <a:gd name="T14" fmla="*/ 222 w 235"/>
                <a:gd name="T15" fmla="*/ 128 h 251"/>
                <a:gd name="T16" fmla="*/ 148 w 235"/>
                <a:gd name="T17" fmla="*/ 249 h 251"/>
                <a:gd name="T18" fmla="*/ 124 w 235"/>
                <a:gd name="T1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51">
                  <a:moveTo>
                    <a:pt x="124" y="251"/>
                  </a:moveTo>
                  <a:cubicBezTo>
                    <a:pt x="79" y="251"/>
                    <a:pt x="38" y="221"/>
                    <a:pt x="27" y="175"/>
                  </a:cubicBezTo>
                  <a:cubicBezTo>
                    <a:pt x="27" y="174"/>
                    <a:pt x="26" y="171"/>
                    <a:pt x="26" y="170"/>
                  </a:cubicBezTo>
                  <a:cubicBezTo>
                    <a:pt x="22" y="162"/>
                    <a:pt x="19" y="152"/>
                    <a:pt x="15" y="139"/>
                  </a:cubicBezTo>
                  <a:cubicBezTo>
                    <a:pt x="0" y="86"/>
                    <a:pt x="31" y="30"/>
                    <a:pt x="84" y="15"/>
                  </a:cubicBezTo>
                  <a:cubicBezTo>
                    <a:pt x="137" y="0"/>
                    <a:pt x="192" y="30"/>
                    <a:pt x="208" y="84"/>
                  </a:cubicBezTo>
                  <a:cubicBezTo>
                    <a:pt x="208" y="85"/>
                    <a:pt x="208" y="87"/>
                    <a:pt x="209" y="88"/>
                  </a:cubicBezTo>
                  <a:cubicBezTo>
                    <a:pt x="215" y="100"/>
                    <a:pt x="218" y="112"/>
                    <a:pt x="222" y="128"/>
                  </a:cubicBezTo>
                  <a:cubicBezTo>
                    <a:pt x="235" y="182"/>
                    <a:pt x="202" y="236"/>
                    <a:pt x="148" y="249"/>
                  </a:cubicBezTo>
                  <a:cubicBezTo>
                    <a:pt x="140" y="251"/>
                    <a:pt x="132" y="251"/>
                    <a:pt x="124" y="2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8">
              <a:extLst>
                <a:ext uri="{FF2B5EF4-FFF2-40B4-BE49-F238E27FC236}">
                  <a16:creationId xmlns:a16="http://schemas.microsoft.com/office/drawing/2014/main" xmlns="" id="{D2371805-AA4C-4FA3-8803-12005FFDB4CA}"/>
                </a:ext>
              </a:extLst>
            </p:cNvPr>
            <p:cNvSpPr>
              <a:spLocks/>
            </p:cNvSpPr>
            <p:nvPr/>
          </p:nvSpPr>
          <p:spPr bwMode="auto">
            <a:xfrm>
              <a:off x="4322763" y="406400"/>
              <a:ext cx="155575" cy="58738"/>
            </a:xfrm>
            <a:custGeom>
              <a:avLst/>
              <a:gdLst>
                <a:gd name="T0" fmla="*/ 4166 w 4280"/>
                <a:gd name="T1" fmla="*/ 1623 h 1623"/>
                <a:gd name="T2" fmla="*/ 4073 w 4280"/>
                <a:gd name="T3" fmla="*/ 1561 h 1623"/>
                <a:gd name="T4" fmla="*/ 2060 w 4280"/>
                <a:gd name="T5" fmla="*/ 200 h 1623"/>
                <a:gd name="T6" fmla="*/ 200 w 4280"/>
                <a:gd name="T7" fmla="*/ 1254 h 1623"/>
                <a:gd name="T8" fmla="*/ 62 w 4280"/>
                <a:gd name="T9" fmla="*/ 1287 h 1623"/>
                <a:gd name="T10" fmla="*/ 28 w 4280"/>
                <a:gd name="T11" fmla="*/ 1150 h 1623"/>
                <a:gd name="T12" fmla="*/ 876 w 4280"/>
                <a:gd name="T13" fmla="*/ 316 h 1623"/>
                <a:gd name="T14" fmla="*/ 2060 w 4280"/>
                <a:gd name="T15" fmla="*/ 0 h 1623"/>
                <a:gd name="T16" fmla="*/ 3402 w 4280"/>
                <a:gd name="T17" fmla="*/ 416 h 1623"/>
                <a:gd name="T18" fmla="*/ 4259 w 4280"/>
                <a:gd name="T19" fmla="*/ 1486 h 1623"/>
                <a:gd name="T20" fmla="*/ 4203 w 4280"/>
                <a:gd name="T21" fmla="*/ 1617 h 1623"/>
                <a:gd name="T22" fmla="*/ 4166 w 4280"/>
                <a:gd name="T23" fmla="*/ 1623 h 1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80" h="1623">
                  <a:moveTo>
                    <a:pt x="4166" y="1623"/>
                  </a:moveTo>
                  <a:cubicBezTo>
                    <a:pt x="4127" y="1623"/>
                    <a:pt x="4089" y="1600"/>
                    <a:pt x="4073" y="1561"/>
                  </a:cubicBezTo>
                  <a:cubicBezTo>
                    <a:pt x="3741" y="734"/>
                    <a:pt x="2951" y="200"/>
                    <a:pt x="2060" y="200"/>
                  </a:cubicBezTo>
                  <a:cubicBezTo>
                    <a:pt x="1291" y="200"/>
                    <a:pt x="596" y="594"/>
                    <a:pt x="200" y="1254"/>
                  </a:cubicBezTo>
                  <a:cubicBezTo>
                    <a:pt x="171" y="1300"/>
                    <a:pt x="110" y="1316"/>
                    <a:pt x="62" y="1287"/>
                  </a:cubicBezTo>
                  <a:cubicBezTo>
                    <a:pt x="15" y="1259"/>
                    <a:pt x="0" y="1197"/>
                    <a:pt x="28" y="1150"/>
                  </a:cubicBezTo>
                  <a:cubicBezTo>
                    <a:pt x="235" y="806"/>
                    <a:pt x="528" y="517"/>
                    <a:pt x="876" y="316"/>
                  </a:cubicBezTo>
                  <a:cubicBezTo>
                    <a:pt x="1234" y="110"/>
                    <a:pt x="1644" y="0"/>
                    <a:pt x="2060" y="0"/>
                  </a:cubicBezTo>
                  <a:cubicBezTo>
                    <a:pt x="2542" y="0"/>
                    <a:pt x="3006" y="143"/>
                    <a:pt x="3402" y="416"/>
                  </a:cubicBezTo>
                  <a:cubicBezTo>
                    <a:pt x="3788" y="683"/>
                    <a:pt x="4085" y="1052"/>
                    <a:pt x="4259" y="1486"/>
                  </a:cubicBezTo>
                  <a:cubicBezTo>
                    <a:pt x="4280" y="1537"/>
                    <a:pt x="4255" y="1596"/>
                    <a:pt x="4203" y="1617"/>
                  </a:cubicBezTo>
                  <a:cubicBezTo>
                    <a:pt x="4191" y="1621"/>
                    <a:pt x="4179" y="1623"/>
                    <a:pt x="4166" y="16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9">
              <a:extLst>
                <a:ext uri="{FF2B5EF4-FFF2-40B4-BE49-F238E27FC236}">
                  <a16:creationId xmlns:a16="http://schemas.microsoft.com/office/drawing/2014/main" xmlns="" id="{9117029D-CE60-49B9-953E-82E468AAA3A6}"/>
                </a:ext>
              </a:extLst>
            </p:cNvPr>
            <p:cNvSpPr>
              <a:spLocks/>
            </p:cNvSpPr>
            <p:nvPr/>
          </p:nvSpPr>
          <p:spPr bwMode="auto">
            <a:xfrm>
              <a:off x="4313238" y="466725"/>
              <a:ext cx="7938" cy="9525"/>
            </a:xfrm>
            <a:custGeom>
              <a:avLst/>
              <a:gdLst>
                <a:gd name="T0" fmla="*/ 108 w 229"/>
                <a:gd name="T1" fmla="*/ 275 h 275"/>
                <a:gd name="T2" fmla="*/ 91 w 229"/>
                <a:gd name="T3" fmla="*/ 273 h 275"/>
                <a:gd name="T4" fmla="*/ 9 w 229"/>
                <a:gd name="T5" fmla="*/ 157 h 275"/>
                <a:gd name="T6" fmla="*/ 11 w 229"/>
                <a:gd name="T7" fmla="*/ 143 h 275"/>
                <a:gd name="T8" fmla="*/ 22 w 229"/>
                <a:gd name="T9" fmla="*/ 85 h 275"/>
                <a:gd name="T10" fmla="*/ 144 w 229"/>
                <a:gd name="T11" fmla="*/ 14 h 275"/>
                <a:gd name="T12" fmla="*/ 215 w 229"/>
                <a:gd name="T13" fmla="*/ 137 h 275"/>
                <a:gd name="T14" fmla="*/ 211 w 229"/>
                <a:gd name="T15" fmla="*/ 150 h 275"/>
                <a:gd name="T16" fmla="*/ 206 w 229"/>
                <a:gd name="T17" fmla="*/ 192 h 275"/>
                <a:gd name="T18" fmla="*/ 108 w 229"/>
                <a:gd name="T1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275">
                  <a:moveTo>
                    <a:pt x="108" y="275"/>
                  </a:moveTo>
                  <a:cubicBezTo>
                    <a:pt x="102" y="275"/>
                    <a:pt x="96" y="274"/>
                    <a:pt x="91" y="273"/>
                  </a:cubicBezTo>
                  <a:cubicBezTo>
                    <a:pt x="36" y="264"/>
                    <a:pt x="0" y="212"/>
                    <a:pt x="9" y="157"/>
                  </a:cubicBezTo>
                  <a:cubicBezTo>
                    <a:pt x="10" y="152"/>
                    <a:pt x="11" y="147"/>
                    <a:pt x="11" y="143"/>
                  </a:cubicBezTo>
                  <a:cubicBezTo>
                    <a:pt x="11" y="125"/>
                    <a:pt x="16" y="106"/>
                    <a:pt x="22" y="85"/>
                  </a:cubicBezTo>
                  <a:cubicBezTo>
                    <a:pt x="36" y="31"/>
                    <a:pt x="91" y="0"/>
                    <a:pt x="144" y="14"/>
                  </a:cubicBezTo>
                  <a:cubicBezTo>
                    <a:pt x="198" y="29"/>
                    <a:pt x="229" y="84"/>
                    <a:pt x="215" y="137"/>
                  </a:cubicBezTo>
                  <a:cubicBezTo>
                    <a:pt x="213" y="142"/>
                    <a:pt x="212" y="147"/>
                    <a:pt x="211" y="150"/>
                  </a:cubicBezTo>
                  <a:cubicBezTo>
                    <a:pt x="211" y="164"/>
                    <a:pt x="208" y="178"/>
                    <a:pt x="206" y="192"/>
                  </a:cubicBezTo>
                  <a:cubicBezTo>
                    <a:pt x="198" y="240"/>
                    <a:pt x="155" y="275"/>
                    <a:pt x="108"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10">
              <a:extLst>
                <a:ext uri="{FF2B5EF4-FFF2-40B4-BE49-F238E27FC236}">
                  <a16:creationId xmlns:a16="http://schemas.microsoft.com/office/drawing/2014/main" xmlns="" id="{ABEFDF41-6F8B-43CF-B52F-9E0C6A54BD1F}"/>
                </a:ext>
              </a:extLst>
            </p:cNvPr>
            <p:cNvSpPr>
              <a:spLocks/>
            </p:cNvSpPr>
            <p:nvPr/>
          </p:nvSpPr>
          <p:spPr bwMode="auto">
            <a:xfrm>
              <a:off x="4311650" y="479425"/>
              <a:ext cx="68263" cy="96838"/>
            </a:xfrm>
            <a:custGeom>
              <a:avLst/>
              <a:gdLst>
                <a:gd name="T0" fmla="*/ 1764 w 1875"/>
                <a:gd name="T1" fmla="*/ 2644 h 2644"/>
                <a:gd name="T2" fmla="*/ 1734 w 1875"/>
                <a:gd name="T3" fmla="*/ 2640 h 2644"/>
                <a:gd name="T4" fmla="*/ 504 w 1875"/>
                <a:gd name="T5" fmla="*/ 1787 h 2644"/>
                <a:gd name="T6" fmla="*/ 0 w 1875"/>
                <a:gd name="T7" fmla="*/ 354 h 2644"/>
                <a:gd name="T8" fmla="*/ 17 w 1875"/>
                <a:gd name="T9" fmla="*/ 108 h 2644"/>
                <a:gd name="T10" fmla="*/ 19 w 1875"/>
                <a:gd name="T11" fmla="*/ 94 h 2644"/>
                <a:gd name="T12" fmla="*/ 130 w 1875"/>
                <a:gd name="T13" fmla="*/ 6 h 2644"/>
                <a:gd name="T14" fmla="*/ 218 w 1875"/>
                <a:gd name="T15" fmla="*/ 117 h 2644"/>
                <a:gd name="T16" fmla="*/ 216 w 1875"/>
                <a:gd name="T17" fmla="*/ 132 h 2644"/>
                <a:gd name="T18" fmla="*/ 200 w 1875"/>
                <a:gd name="T19" fmla="*/ 354 h 2644"/>
                <a:gd name="T20" fmla="*/ 1793 w 1875"/>
                <a:gd name="T21" fmla="*/ 2449 h 2644"/>
                <a:gd name="T22" fmla="*/ 1859 w 1875"/>
                <a:gd name="T23" fmla="*/ 2573 h 2644"/>
                <a:gd name="T24" fmla="*/ 1764 w 1875"/>
                <a:gd name="T25" fmla="*/ 2644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5" h="2644">
                  <a:moveTo>
                    <a:pt x="1764" y="2644"/>
                  </a:moveTo>
                  <a:cubicBezTo>
                    <a:pt x="1754" y="2644"/>
                    <a:pt x="1744" y="2642"/>
                    <a:pt x="1734" y="2640"/>
                  </a:cubicBezTo>
                  <a:cubicBezTo>
                    <a:pt x="1256" y="2494"/>
                    <a:pt x="819" y="2192"/>
                    <a:pt x="504" y="1787"/>
                  </a:cubicBezTo>
                  <a:cubicBezTo>
                    <a:pt x="174" y="1365"/>
                    <a:pt x="0" y="869"/>
                    <a:pt x="0" y="354"/>
                  </a:cubicBezTo>
                  <a:cubicBezTo>
                    <a:pt x="0" y="256"/>
                    <a:pt x="6" y="204"/>
                    <a:pt x="17" y="108"/>
                  </a:cubicBezTo>
                  <a:lnTo>
                    <a:pt x="19" y="94"/>
                  </a:lnTo>
                  <a:cubicBezTo>
                    <a:pt x="25" y="39"/>
                    <a:pt x="75" y="0"/>
                    <a:pt x="130" y="6"/>
                  </a:cubicBezTo>
                  <a:cubicBezTo>
                    <a:pt x="185" y="13"/>
                    <a:pt x="224" y="62"/>
                    <a:pt x="218" y="117"/>
                  </a:cubicBezTo>
                  <a:lnTo>
                    <a:pt x="216" y="132"/>
                  </a:lnTo>
                  <a:cubicBezTo>
                    <a:pt x="205" y="224"/>
                    <a:pt x="200" y="267"/>
                    <a:pt x="200" y="354"/>
                  </a:cubicBezTo>
                  <a:cubicBezTo>
                    <a:pt x="200" y="1286"/>
                    <a:pt x="870" y="2167"/>
                    <a:pt x="1793" y="2449"/>
                  </a:cubicBezTo>
                  <a:cubicBezTo>
                    <a:pt x="1845" y="2465"/>
                    <a:pt x="1875" y="2521"/>
                    <a:pt x="1859" y="2573"/>
                  </a:cubicBezTo>
                  <a:cubicBezTo>
                    <a:pt x="1846" y="2616"/>
                    <a:pt x="1806" y="2644"/>
                    <a:pt x="1764" y="26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11">
              <a:extLst>
                <a:ext uri="{FF2B5EF4-FFF2-40B4-BE49-F238E27FC236}">
                  <a16:creationId xmlns:a16="http://schemas.microsoft.com/office/drawing/2014/main" xmlns="" id="{56C8E5EA-AA2A-4803-9404-3B3541DB438E}"/>
                </a:ext>
              </a:extLst>
            </p:cNvPr>
            <p:cNvSpPr>
              <a:spLocks/>
            </p:cNvSpPr>
            <p:nvPr/>
          </p:nvSpPr>
          <p:spPr bwMode="auto">
            <a:xfrm>
              <a:off x="4392613" y="571500"/>
              <a:ext cx="7938" cy="6350"/>
            </a:xfrm>
            <a:custGeom>
              <a:avLst/>
              <a:gdLst>
                <a:gd name="T0" fmla="*/ 114 w 214"/>
                <a:gd name="T1" fmla="*/ 202 h 202"/>
                <a:gd name="T2" fmla="*/ 113 w 214"/>
                <a:gd name="T3" fmla="*/ 202 h 202"/>
                <a:gd name="T4" fmla="*/ 98 w 214"/>
                <a:gd name="T5" fmla="*/ 201 h 202"/>
                <a:gd name="T6" fmla="*/ 2 w 214"/>
                <a:gd name="T7" fmla="*/ 98 h 202"/>
                <a:gd name="T8" fmla="*/ 104 w 214"/>
                <a:gd name="T9" fmla="*/ 1 h 202"/>
                <a:gd name="T10" fmla="*/ 116 w 214"/>
                <a:gd name="T11" fmla="*/ 2 h 202"/>
                <a:gd name="T12" fmla="*/ 214 w 214"/>
                <a:gd name="T13" fmla="*/ 102 h 202"/>
                <a:gd name="T14" fmla="*/ 114 w 214"/>
                <a:gd name="T15" fmla="*/ 202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02">
                  <a:moveTo>
                    <a:pt x="114" y="202"/>
                  </a:moveTo>
                  <a:lnTo>
                    <a:pt x="113" y="202"/>
                  </a:lnTo>
                  <a:cubicBezTo>
                    <a:pt x="108" y="202"/>
                    <a:pt x="103" y="202"/>
                    <a:pt x="98" y="201"/>
                  </a:cubicBezTo>
                  <a:cubicBezTo>
                    <a:pt x="43" y="199"/>
                    <a:pt x="0" y="153"/>
                    <a:pt x="2" y="98"/>
                  </a:cubicBezTo>
                  <a:cubicBezTo>
                    <a:pt x="3" y="43"/>
                    <a:pt x="50" y="0"/>
                    <a:pt x="104" y="1"/>
                  </a:cubicBezTo>
                  <a:cubicBezTo>
                    <a:pt x="108" y="2"/>
                    <a:pt x="112" y="2"/>
                    <a:pt x="116" y="2"/>
                  </a:cubicBezTo>
                  <a:cubicBezTo>
                    <a:pt x="170" y="3"/>
                    <a:pt x="214" y="47"/>
                    <a:pt x="214" y="102"/>
                  </a:cubicBezTo>
                  <a:cubicBezTo>
                    <a:pt x="213" y="157"/>
                    <a:pt x="169" y="202"/>
                    <a:pt x="114"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12">
              <a:extLst>
                <a:ext uri="{FF2B5EF4-FFF2-40B4-BE49-F238E27FC236}">
                  <a16:creationId xmlns:a16="http://schemas.microsoft.com/office/drawing/2014/main" xmlns="" id="{E028EA35-9F01-4FDA-A2A3-8BAA32F90873}"/>
                </a:ext>
              </a:extLst>
            </p:cNvPr>
            <p:cNvSpPr>
              <a:spLocks/>
            </p:cNvSpPr>
            <p:nvPr/>
          </p:nvSpPr>
          <p:spPr bwMode="auto">
            <a:xfrm>
              <a:off x="4403725" y="488950"/>
              <a:ext cx="79375" cy="88900"/>
            </a:xfrm>
            <a:custGeom>
              <a:avLst/>
              <a:gdLst>
                <a:gd name="T0" fmla="*/ 105 w 2185"/>
                <a:gd name="T1" fmla="*/ 2428 h 2428"/>
                <a:gd name="T2" fmla="*/ 6 w 2185"/>
                <a:gd name="T3" fmla="*/ 2339 h 2428"/>
                <a:gd name="T4" fmla="*/ 95 w 2185"/>
                <a:gd name="T5" fmla="*/ 2229 h 2428"/>
                <a:gd name="T6" fmla="*/ 1985 w 2185"/>
                <a:gd name="T7" fmla="*/ 100 h 2428"/>
                <a:gd name="T8" fmla="*/ 2086 w 2185"/>
                <a:gd name="T9" fmla="*/ 1 h 2428"/>
                <a:gd name="T10" fmla="*/ 2185 w 2185"/>
                <a:gd name="T11" fmla="*/ 102 h 2428"/>
                <a:gd name="T12" fmla="*/ 1587 w 2185"/>
                <a:gd name="T13" fmla="*/ 1668 h 2428"/>
                <a:gd name="T14" fmla="*/ 116 w 2185"/>
                <a:gd name="T15" fmla="*/ 2428 h 2428"/>
                <a:gd name="T16" fmla="*/ 105 w 2185"/>
                <a:gd name="T17" fmla="*/ 2428 h 2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5" h="2428">
                  <a:moveTo>
                    <a:pt x="105" y="2428"/>
                  </a:moveTo>
                  <a:cubicBezTo>
                    <a:pt x="55" y="2428"/>
                    <a:pt x="12" y="2390"/>
                    <a:pt x="6" y="2339"/>
                  </a:cubicBezTo>
                  <a:cubicBezTo>
                    <a:pt x="0" y="2284"/>
                    <a:pt x="39" y="2235"/>
                    <a:pt x="95" y="2229"/>
                  </a:cubicBezTo>
                  <a:cubicBezTo>
                    <a:pt x="1176" y="2109"/>
                    <a:pt x="1971" y="1214"/>
                    <a:pt x="1985" y="100"/>
                  </a:cubicBezTo>
                  <a:cubicBezTo>
                    <a:pt x="1985" y="44"/>
                    <a:pt x="2030" y="0"/>
                    <a:pt x="2086" y="1"/>
                  </a:cubicBezTo>
                  <a:cubicBezTo>
                    <a:pt x="2141" y="1"/>
                    <a:pt x="2185" y="46"/>
                    <a:pt x="2185" y="102"/>
                  </a:cubicBezTo>
                  <a:cubicBezTo>
                    <a:pt x="2178" y="685"/>
                    <a:pt x="1965" y="1241"/>
                    <a:pt x="1587" y="1668"/>
                  </a:cubicBezTo>
                  <a:cubicBezTo>
                    <a:pt x="1207" y="2095"/>
                    <a:pt x="685" y="2365"/>
                    <a:pt x="116" y="2428"/>
                  </a:cubicBezTo>
                  <a:lnTo>
                    <a:pt x="105" y="24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13">
              <a:extLst>
                <a:ext uri="{FF2B5EF4-FFF2-40B4-BE49-F238E27FC236}">
                  <a16:creationId xmlns:a16="http://schemas.microsoft.com/office/drawing/2014/main" xmlns="" id="{7B224BD9-4340-496D-9777-BBF834D7F027}"/>
                </a:ext>
              </a:extLst>
            </p:cNvPr>
            <p:cNvSpPr>
              <a:spLocks noEditPoints="1"/>
            </p:cNvSpPr>
            <p:nvPr/>
          </p:nvSpPr>
          <p:spPr bwMode="auto">
            <a:xfrm>
              <a:off x="4364038" y="460375"/>
              <a:ext cx="66675" cy="66675"/>
            </a:xfrm>
            <a:custGeom>
              <a:avLst/>
              <a:gdLst>
                <a:gd name="T0" fmla="*/ 922 w 1845"/>
                <a:gd name="T1" fmla="*/ 199 h 1845"/>
                <a:gd name="T2" fmla="*/ 200 w 1845"/>
                <a:gd name="T3" fmla="*/ 923 h 1845"/>
                <a:gd name="T4" fmla="*/ 922 w 1845"/>
                <a:gd name="T5" fmla="*/ 1645 h 1845"/>
                <a:gd name="T6" fmla="*/ 1645 w 1845"/>
                <a:gd name="T7" fmla="*/ 923 h 1845"/>
                <a:gd name="T8" fmla="*/ 922 w 1845"/>
                <a:gd name="T9" fmla="*/ 199 h 1845"/>
                <a:gd name="T10" fmla="*/ 922 w 1845"/>
                <a:gd name="T11" fmla="*/ 1845 h 1845"/>
                <a:gd name="T12" fmla="*/ 0 w 1845"/>
                <a:gd name="T13" fmla="*/ 923 h 1845"/>
                <a:gd name="T14" fmla="*/ 922 w 1845"/>
                <a:gd name="T15" fmla="*/ 0 h 1845"/>
                <a:gd name="T16" fmla="*/ 1845 w 1845"/>
                <a:gd name="T17" fmla="*/ 923 h 1845"/>
                <a:gd name="T18" fmla="*/ 922 w 1845"/>
                <a:gd name="T19" fmla="*/ 1845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5" h="1845">
                  <a:moveTo>
                    <a:pt x="922" y="199"/>
                  </a:moveTo>
                  <a:cubicBezTo>
                    <a:pt x="524" y="199"/>
                    <a:pt x="200" y="524"/>
                    <a:pt x="200" y="923"/>
                  </a:cubicBezTo>
                  <a:cubicBezTo>
                    <a:pt x="200" y="1321"/>
                    <a:pt x="524" y="1645"/>
                    <a:pt x="922" y="1645"/>
                  </a:cubicBezTo>
                  <a:cubicBezTo>
                    <a:pt x="1321" y="1645"/>
                    <a:pt x="1645" y="1321"/>
                    <a:pt x="1645" y="923"/>
                  </a:cubicBezTo>
                  <a:cubicBezTo>
                    <a:pt x="1645" y="524"/>
                    <a:pt x="1321" y="199"/>
                    <a:pt x="922" y="199"/>
                  </a:cubicBezTo>
                  <a:close/>
                  <a:moveTo>
                    <a:pt x="922" y="1845"/>
                  </a:moveTo>
                  <a:cubicBezTo>
                    <a:pt x="414" y="1845"/>
                    <a:pt x="0" y="1431"/>
                    <a:pt x="0" y="923"/>
                  </a:cubicBezTo>
                  <a:cubicBezTo>
                    <a:pt x="0" y="414"/>
                    <a:pt x="414" y="0"/>
                    <a:pt x="922" y="0"/>
                  </a:cubicBezTo>
                  <a:cubicBezTo>
                    <a:pt x="1431" y="0"/>
                    <a:pt x="1845" y="414"/>
                    <a:pt x="1845" y="923"/>
                  </a:cubicBezTo>
                  <a:cubicBezTo>
                    <a:pt x="1845" y="1431"/>
                    <a:pt x="1431" y="1845"/>
                    <a:pt x="922" y="18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14">
              <a:extLst>
                <a:ext uri="{FF2B5EF4-FFF2-40B4-BE49-F238E27FC236}">
                  <a16:creationId xmlns:a16="http://schemas.microsoft.com/office/drawing/2014/main" xmlns="" id="{4D19A709-07E6-44A4-A1DD-ACEEA742602C}"/>
                </a:ext>
              </a:extLst>
            </p:cNvPr>
            <p:cNvSpPr>
              <a:spLocks/>
            </p:cNvSpPr>
            <p:nvPr/>
          </p:nvSpPr>
          <p:spPr bwMode="auto">
            <a:xfrm>
              <a:off x="4340225" y="463550"/>
              <a:ext cx="38100" cy="11113"/>
            </a:xfrm>
            <a:custGeom>
              <a:avLst/>
              <a:gdLst>
                <a:gd name="T0" fmla="*/ 945 w 1049"/>
                <a:gd name="T1" fmla="*/ 270 h 270"/>
                <a:gd name="T2" fmla="*/ 937 w 1049"/>
                <a:gd name="T3" fmla="*/ 270 h 270"/>
                <a:gd name="T4" fmla="*/ 96 w 1049"/>
                <a:gd name="T5" fmla="*/ 204 h 270"/>
                <a:gd name="T6" fmla="*/ 4 w 1049"/>
                <a:gd name="T7" fmla="*/ 96 h 270"/>
                <a:gd name="T8" fmla="*/ 111 w 1049"/>
                <a:gd name="T9" fmla="*/ 4 h 270"/>
                <a:gd name="T10" fmla="*/ 953 w 1049"/>
                <a:gd name="T11" fmla="*/ 70 h 270"/>
                <a:gd name="T12" fmla="*/ 1045 w 1049"/>
                <a:gd name="T13" fmla="*/ 178 h 270"/>
                <a:gd name="T14" fmla="*/ 945 w 1049"/>
                <a:gd name="T15" fmla="*/ 27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270">
                  <a:moveTo>
                    <a:pt x="945" y="270"/>
                  </a:moveTo>
                  <a:lnTo>
                    <a:pt x="937" y="270"/>
                  </a:lnTo>
                  <a:lnTo>
                    <a:pt x="96" y="204"/>
                  </a:lnTo>
                  <a:cubicBezTo>
                    <a:pt x="40" y="199"/>
                    <a:pt x="0" y="151"/>
                    <a:pt x="4" y="96"/>
                  </a:cubicBezTo>
                  <a:cubicBezTo>
                    <a:pt x="8" y="41"/>
                    <a:pt x="56" y="0"/>
                    <a:pt x="111" y="4"/>
                  </a:cubicBezTo>
                  <a:lnTo>
                    <a:pt x="953" y="70"/>
                  </a:lnTo>
                  <a:cubicBezTo>
                    <a:pt x="1008" y="74"/>
                    <a:pt x="1049" y="123"/>
                    <a:pt x="1045" y="178"/>
                  </a:cubicBezTo>
                  <a:cubicBezTo>
                    <a:pt x="1040" y="231"/>
                    <a:pt x="997" y="270"/>
                    <a:pt x="945" y="2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15">
              <a:extLst>
                <a:ext uri="{FF2B5EF4-FFF2-40B4-BE49-F238E27FC236}">
                  <a16:creationId xmlns:a16="http://schemas.microsoft.com/office/drawing/2014/main" xmlns="" id="{2BBBA060-C340-45EB-BBF2-3B2783B6EEF7}"/>
                </a:ext>
              </a:extLst>
            </p:cNvPr>
            <p:cNvSpPr>
              <a:spLocks/>
            </p:cNvSpPr>
            <p:nvPr/>
          </p:nvSpPr>
          <p:spPr bwMode="auto">
            <a:xfrm>
              <a:off x="4335463" y="482600"/>
              <a:ext cx="34925" cy="19050"/>
            </a:xfrm>
            <a:custGeom>
              <a:avLst/>
              <a:gdLst>
                <a:gd name="T0" fmla="*/ 852 w 965"/>
                <a:gd name="T1" fmla="*/ 522 h 522"/>
                <a:gd name="T2" fmla="*/ 813 w 965"/>
                <a:gd name="T3" fmla="*/ 514 h 522"/>
                <a:gd name="T4" fmla="*/ 76 w 965"/>
                <a:gd name="T5" fmla="*/ 206 h 522"/>
                <a:gd name="T6" fmla="*/ 22 w 965"/>
                <a:gd name="T7" fmla="*/ 75 h 522"/>
                <a:gd name="T8" fmla="*/ 153 w 965"/>
                <a:gd name="T9" fmla="*/ 21 h 522"/>
                <a:gd name="T10" fmla="*/ 890 w 965"/>
                <a:gd name="T11" fmla="*/ 330 h 522"/>
                <a:gd name="T12" fmla="*/ 944 w 965"/>
                <a:gd name="T13" fmla="*/ 461 h 522"/>
                <a:gd name="T14" fmla="*/ 852 w 965"/>
                <a:gd name="T15" fmla="*/ 522 h 5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5" h="522">
                  <a:moveTo>
                    <a:pt x="852" y="522"/>
                  </a:moveTo>
                  <a:cubicBezTo>
                    <a:pt x="839" y="522"/>
                    <a:pt x="826" y="520"/>
                    <a:pt x="813" y="514"/>
                  </a:cubicBezTo>
                  <a:lnTo>
                    <a:pt x="76" y="206"/>
                  </a:lnTo>
                  <a:cubicBezTo>
                    <a:pt x="25" y="185"/>
                    <a:pt x="0" y="125"/>
                    <a:pt x="22" y="75"/>
                  </a:cubicBezTo>
                  <a:cubicBezTo>
                    <a:pt x="43" y="23"/>
                    <a:pt x="102" y="0"/>
                    <a:pt x="153" y="21"/>
                  </a:cubicBezTo>
                  <a:lnTo>
                    <a:pt x="890" y="330"/>
                  </a:lnTo>
                  <a:cubicBezTo>
                    <a:pt x="941" y="351"/>
                    <a:pt x="965" y="410"/>
                    <a:pt x="944" y="461"/>
                  </a:cubicBezTo>
                  <a:cubicBezTo>
                    <a:pt x="928" y="499"/>
                    <a:pt x="891" y="522"/>
                    <a:pt x="852" y="5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16">
              <a:extLst>
                <a:ext uri="{FF2B5EF4-FFF2-40B4-BE49-F238E27FC236}">
                  <a16:creationId xmlns:a16="http://schemas.microsoft.com/office/drawing/2014/main" xmlns="" id="{E488C7DA-79D7-44C3-B4A3-C858E14BCEE7}"/>
                </a:ext>
              </a:extLst>
            </p:cNvPr>
            <p:cNvSpPr>
              <a:spLocks/>
            </p:cNvSpPr>
            <p:nvPr/>
          </p:nvSpPr>
          <p:spPr bwMode="auto">
            <a:xfrm>
              <a:off x="4416425" y="465138"/>
              <a:ext cx="39688" cy="9525"/>
            </a:xfrm>
            <a:custGeom>
              <a:avLst/>
              <a:gdLst>
                <a:gd name="T0" fmla="*/ 104 w 1069"/>
                <a:gd name="T1" fmla="*/ 270 h 270"/>
                <a:gd name="T2" fmla="*/ 5 w 1069"/>
                <a:gd name="T3" fmla="*/ 178 h 270"/>
                <a:gd name="T4" fmla="*/ 97 w 1069"/>
                <a:gd name="T5" fmla="*/ 70 h 270"/>
                <a:gd name="T6" fmla="*/ 957 w 1069"/>
                <a:gd name="T7" fmla="*/ 4 h 270"/>
                <a:gd name="T8" fmla="*/ 1064 w 1069"/>
                <a:gd name="T9" fmla="*/ 96 h 270"/>
                <a:gd name="T10" fmla="*/ 972 w 1069"/>
                <a:gd name="T11" fmla="*/ 204 h 270"/>
                <a:gd name="T12" fmla="*/ 112 w 1069"/>
                <a:gd name="T13" fmla="*/ 269 h 270"/>
                <a:gd name="T14" fmla="*/ 104 w 1069"/>
                <a:gd name="T15" fmla="*/ 27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9" h="270">
                  <a:moveTo>
                    <a:pt x="104" y="270"/>
                  </a:moveTo>
                  <a:cubicBezTo>
                    <a:pt x="52" y="270"/>
                    <a:pt x="9" y="231"/>
                    <a:pt x="5" y="178"/>
                  </a:cubicBezTo>
                  <a:cubicBezTo>
                    <a:pt x="0" y="123"/>
                    <a:pt x="42" y="74"/>
                    <a:pt x="97" y="70"/>
                  </a:cubicBezTo>
                  <a:lnTo>
                    <a:pt x="957" y="4"/>
                  </a:lnTo>
                  <a:cubicBezTo>
                    <a:pt x="1012" y="0"/>
                    <a:pt x="1060" y="41"/>
                    <a:pt x="1064" y="96"/>
                  </a:cubicBezTo>
                  <a:cubicBezTo>
                    <a:pt x="1069" y="151"/>
                    <a:pt x="1027" y="199"/>
                    <a:pt x="972" y="204"/>
                  </a:cubicBezTo>
                  <a:lnTo>
                    <a:pt x="112" y="269"/>
                  </a:lnTo>
                  <a:cubicBezTo>
                    <a:pt x="109" y="270"/>
                    <a:pt x="107" y="270"/>
                    <a:pt x="104" y="2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17">
              <a:extLst>
                <a:ext uri="{FF2B5EF4-FFF2-40B4-BE49-F238E27FC236}">
                  <a16:creationId xmlns:a16="http://schemas.microsoft.com/office/drawing/2014/main" xmlns="" id="{19568E51-B103-4F9D-B369-197FA9285CF4}"/>
                </a:ext>
              </a:extLst>
            </p:cNvPr>
            <p:cNvSpPr>
              <a:spLocks/>
            </p:cNvSpPr>
            <p:nvPr/>
          </p:nvSpPr>
          <p:spPr bwMode="auto">
            <a:xfrm>
              <a:off x="4424363" y="484188"/>
              <a:ext cx="34925" cy="19050"/>
            </a:xfrm>
            <a:custGeom>
              <a:avLst/>
              <a:gdLst>
                <a:gd name="T0" fmla="*/ 114 w 946"/>
                <a:gd name="T1" fmla="*/ 523 h 523"/>
                <a:gd name="T2" fmla="*/ 22 w 946"/>
                <a:gd name="T3" fmla="*/ 462 h 523"/>
                <a:gd name="T4" fmla="*/ 74 w 946"/>
                <a:gd name="T5" fmla="*/ 331 h 523"/>
                <a:gd name="T6" fmla="*/ 792 w 946"/>
                <a:gd name="T7" fmla="*/ 22 h 523"/>
                <a:gd name="T8" fmla="*/ 924 w 946"/>
                <a:gd name="T9" fmla="*/ 75 h 523"/>
                <a:gd name="T10" fmla="*/ 872 w 946"/>
                <a:gd name="T11" fmla="*/ 206 h 523"/>
                <a:gd name="T12" fmla="*/ 153 w 946"/>
                <a:gd name="T13" fmla="*/ 515 h 523"/>
                <a:gd name="T14" fmla="*/ 114 w 946"/>
                <a:gd name="T15" fmla="*/ 523 h 5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6" h="523">
                  <a:moveTo>
                    <a:pt x="114" y="523"/>
                  </a:moveTo>
                  <a:cubicBezTo>
                    <a:pt x="75" y="523"/>
                    <a:pt x="38" y="500"/>
                    <a:pt x="22" y="462"/>
                  </a:cubicBezTo>
                  <a:cubicBezTo>
                    <a:pt x="0" y="412"/>
                    <a:pt x="23" y="353"/>
                    <a:pt x="74" y="331"/>
                  </a:cubicBezTo>
                  <a:lnTo>
                    <a:pt x="792" y="22"/>
                  </a:lnTo>
                  <a:cubicBezTo>
                    <a:pt x="843" y="0"/>
                    <a:pt x="902" y="24"/>
                    <a:pt x="924" y="75"/>
                  </a:cubicBezTo>
                  <a:cubicBezTo>
                    <a:pt x="946" y="125"/>
                    <a:pt x="922" y="184"/>
                    <a:pt x="872" y="206"/>
                  </a:cubicBezTo>
                  <a:lnTo>
                    <a:pt x="153" y="515"/>
                  </a:lnTo>
                  <a:cubicBezTo>
                    <a:pt x="140" y="520"/>
                    <a:pt x="127" y="523"/>
                    <a:pt x="114" y="5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18">
              <a:extLst>
                <a:ext uri="{FF2B5EF4-FFF2-40B4-BE49-F238E27FC236}">
                  <a16:creationId xmlns:a16="http://schemas.microsoft.com/office/drawing/2014/main" xmlns="" id="{6011FE8E-10A5-402D-BB66-DB83CB419232}"/>
                </a:ext>
              </a:extLst>
            </p:cNvPr>
            <p:cNvSpPr>
              <a:spLocks/>
            </p:cNvSpPr>
            <p:nvPr/>
          </p:nvSpPr>
          <p:spPr bwMode="auto">
            <a:xfrm>
              <a:off x="4402138" y="519113"/>
              <a:ext cx="12700" cy="38100"/>
            </a:xfrm>
            <a:custGeom>
              <a:avLst/>
              <a:gdLst>
                <a:gd name="T0" fmla="*/ 107 w 346"/>
                <a:gd name="T1" fmla="*/ 1043 h 1043"/>
                <a:gd name="T2" fmla="*/ 92 w 346"/>
                <a:gd name="T3" fmla="*/ 1042 h 1043"/>
                <a:gd name="T4" fmla="*/ 8 w 346"/>
                <a:gd name="T5" fmla="*/ 927 h 1043"/>
                <a:gd name="T6" fmla="*/ 140 w 346"/>
                <a:gd name="T7" fmla="*/ 92 h 1043"/>
                <a:gd name="T8" fmla="*/ 254 w 346"/>
                <a:gd name="T9" fmla="*/ 9 h 1043"/>
                <a:gd name="T10" fmla="*/ 337 w 346"/>
                <a:gd name="T11" fmla="*/ 123 h 1043"/>
                <a:gd name="T12" fmla="*/ 206 w 346"/>
                <a:gd name="T13" fmla="*/ 958 h 1043"/>
                <a:gd name="T14" fmla="*/ 107 w 346"/>
                <a:gd name="T15" fmla="*/ 1043 h 10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 h="1043">
                  <a:moveTo>
                    <a:pt x="107" y="1043"/>
                  </a:moveTo>
                  <a:cubicBezTo>
                    <a:pt x="102" y="1043"/>
                    <a:pt x="97" y="1043"/>
                    <a:pt x="92" y="1042"/>
                  </a:cubicBezTo>
                  <a:cubicBezTo>
                    <a:pt x="37" y="1033"/>
                    <a:pt x="0" y="982"/>
                    <a:pt x="8" y="927"/>
                  </a:cubicBezTo>
                  <a:lnTo>
                    <a:pt x="140" y="92"/>
                  </a:lnTo>
                  <a:cubicBezTo>
                    <a:pt x="148" y="37"/>
                    <a:pt x="199" y="0"/>
                    <a:pt x="254" y="9"/>
                  </a:cubicBezTo>
                  <a:cubicBezTo>
                    <a:pt x="308" y="17"/>
                    <a:pt x="346" y="68"/>
                    <a:pt x="337" y="123"/>
                  </a:cubicBezTo>
                  <a:lnTo>
                    <a:pt x="206" y="958"/>
                  </a:lnTo>
                  <a:cubicBezTo>
                    <a:pt x="198" y="1007"/>
                    <a:pt x="156" y="1043"/>
                    <a:pt x="107" y="10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19">
              <a:extLst>
                <a:ext uri="{FF2B5EF4-FFF2-40B4-BE49-F238E27FC236}">
                  <a16:creationId xmlns:a16="http://schemas.microsoft.com/office/drawing/2014/main" xmlns="" id="{68EA9032-1A72-44B8-827D-D6C1F683AE52}"/>
                </a:ext>
              </a:extLst>
            </p:cNvPr>
            <p:cNvSpPr>
              <a:spLocks/>
            </p:cNvSpPr>
            <p:nvPr/>
          </p:nvSpPr>
          <p:spPr bwMode="auto">
            <a:xfrm>
              <a:off x="4378325" y="520700"/>
              <a:ext cx="12700" cy="36513"/>
            </a:xfrm>
            <a:custGeom>
              <a:avLst/>
              <a:gdLst>
                <a:gd name="T0" fmla="*/ 234 w 342"/>
                <a:gd name="T1" fmla="*/ 1010 h 1010"/>
                <a:gd name="T2" fmla="*/ 136 w 342"/>
                <a:gd name="T3" fmla="*/ 926 h 1010"/>
                <a:gd name="T4" fmla="*/ 8 w 342"/>
                <a:gd name="T5" fmla="*/ 122 h 1010"/>
                <a:gd name="T6" fmla="*/ 91 w 342"/>
                <a:gd name="T7" fmla="*/ 8 h 1010"/>
                <a:gd name="T8" fmla="*/ 206 w 342"/>
                <a:gd name="T9" fmla="*/ 91 h 1010"/>
                <a:gd name="T10" fmla="*/ 333 w 342"/>
                <a:gd name="T11" fmla="*/ 893 h 1010"/>
                <a:gd name="T12" fmla="*/ 250 w 342"/>
                <a:gd name="T13" fmla="*/ 1008 h 1010"/>
                <a:gd name="T14" fmla="*/ 234 w 342"/>
                <a:gd name="T15" fmla="*/ 1010 h 10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1010">
                  <a:moveTo>
                    <a:pt x="234" y="1010"/>
                  </a:moveTo>
                  <a:cubicBezTo>
                    <a:pt x="186" y="1010"/>
                    <a:pt x="144" y="975"/>
                    <a:pt x="136" y="926"/>
                  </a:cubicBezTo>
                  <a:lnTo>
                    <a:pt x="8" y="122"/>
                  </a:lnTo>
                  <a:cubicBezTo>
                    <a:pt x="0" y="68"/>
                    <a:pt x="37" y="17"/>
                    <a:pt x="91" y="8"/>
                  </a:cubicBezTo>
                  <a:cubicBezTo>
                    <a:pt x="146" y="0"/>
                    <a:pt x="197" y="37"/>
                    <a:pt x="206" y="91"/>
                  </a:cubicBezTo>
                  <a:lnTo>
                    <a:pt x="333" y="893"/>
                  </a:lnTo>
                  <a:cubicBezTo>
                    <a:pt x="342" y="948"/>
                    <a:pt x="305" y="999"/>
                    <a:pt x="250" y="1008"/>
                  </a:cubicBezTo>
                  <a:cubicBezTo>
                    <a:pt x="245" y="1009"/>
                    <a:pt x="240" y="1010"/>
                    <a:pt x="234" y="10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20">
              <a:extLst>
                <a:ext uri="{FF2B5EF4-FFF2-40B4-BE49-F238E27FC236}">
                  <a16:creationId xmlns:a16="http://schemas.microsoft.com/office/drawing/2014/main" xmlns="" id="{D86BEFD9-98C5-4E26-B511-A4D68EF9036C}"/>
                </a:ext>
              </a:extLst>
            </p:cNvPr>
            <p:cNvSpPr>
              <a:spLocks/>
            </p:cNvSpPr>
            <p:nvPr/>
          </p:nvSpPr>
          <p:spPr bwMode="auto">
            <a:xfrm>
              <a:off x="4371975" y="554038"/>
              <a:ext cx="47625" cy="20638"/>
            </a:xfrm>
            <a:custGeom>
              <a:avLst/>
              <a:gdLst>
                <a:gd name="T0" fmla="*/ 1179 w 1292"/>
                <a:gd name="T1" fmla="*/ 586 h 593"/>
                <a:gd name="T2" fmla="*/ 1086 w 1292"/>
                <a:gd name="T3" fmla="*/ 523 h 593"/>
                <a:gd name="T4" fmla="*/ 965 w 1292"/>
                <a:gd name="T5" fmla="*/ 218 h 593"/>
                <a:gd name="T6" fmla="*/ 364 w 1292"/>
                <a:gd name="T7" fmla="*/ 203 h 593"/>
                <a:gd name="T8" fmla="*/ 203 w 1292"/>
                <a:gd name="T9" fmla="*/ 524 h 593"/>
                <a:gd name="T10" fmla="*/ 69 w 1292"/>
                <a:gd name="T11" fmla="*/ 569 h 593"/>
                <a:gd name="T12" fmla="*/ 24 w 1292"/>
                <a:gd name="T13" fmla="*/ 435 h 593"/>
                <a:gd name="T14" fmla="*/ 214 w 1292"/>
                <a:gd name="T15" fmla="*/ 57 h 593"/>
                <a:gd name="T16" fmla="*/ 306 w 1292"/>
                <a:gd name="T17" fmla="*/ 1 h 593"/>
                <a:gd name="T18" fmla="*/ 1036 w 1292"/>
                <a:gd name="T19" fmla="*/ 21 h 593"/>
                <a:gd name="T20" fmla="*/ 1126 w 1292"/>
                <a:gd name="T21" fmla="*/ 83 h 593"/>
                <a:gd name="T22" fmla="*/ 1272 w 1292"/>
                <a:gd name="T23" fmla="*/ 449 h 593"/>
                <a:gd name="T24" fmla="*/ 1216 w 1292"/>
                <a:gd name="T25" fmla="*/ 578 h 593"/>
                <a:gd name="T26" fmla="*/ 1179 w 1292"/>
                <a:gd name="T27" fmla="*/ 58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2" h="593">
                  <a:moveTo>
                    <a:pt x="1179" y="586"/>
                  </a:moveTo>
                  <a:cubicBezTo>
                    <a:pt x="1139" y="586"/>
                    <a:pt x="1102" y="561"/>
                    <a:pt x="1086" y="523"/>
                  </a:cubicBezTo>
                  <a:lnTo>
                    <a:pt x="965" y="218"/>
                  </a:lnTo>
                  <a:lnTo>
                    <a:pt x="364" y="203"/>
                  </a:lnTo>
                  <a:lnTo>
                    <a:pt x="203" y="524"/>
                  </a:lnTo>
                  <a:cubicBezTo>
                    <a:pt x="178" y="573"/>
                    <a:pt x="119" y="593"/>
                    <a:pt x="69" y="569"/>
                  </a:cubicBezTo>
                  <a:cubicBezTo>
                    <a:pt x="20" y="544"/>
                    <a:pt x="0" y="484"/>
                    <a:pt x="24" y="435"/>
                  </a:cubicBezTo>
                  <a:lnTo>
                    <a:pt x="214" y="57"/>
                  </a:lnTo>
                  <a:cubicBezTo>
                    <a:pt x="231" y="22"/>
                    <a:pt x="267" y="0"/>
                    <a:pt x="306" y="1"/>
                  </a:cubicBezTo>
                  <a:lnTo>
                    <a:pt x="1036" y="21"/>
                  </a:lnTo>
                  <a:cubicBezTo>
                    <a:pt x="1076" y="22"/>
                    <a:pt x="1112" y="46"/>
                    <a:pt x="1126" y="83"/>
                  </a:cubicBezTo>
                  <a:lnTo>
                    <a:pt x="1272" y="449"/>
                  </a:lnTo>
                  <a:cubicBezTo>
                    <a:pt x="1292" y="500"/>
                    <a:pt x="1267" y="558"/>
                    <a:pt x="1216" y="578"/>
                  </a:cubicBezTo>
                  <a:cubicBezTo>
                    <a:pt x="1204" y="584"/>
                    <a:pt x="1191" y="586"/>
                    <a:pt x="1179" y="5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21">
              <a:extLst>
                <a:ext uri="{FF2B5EF4-FFF2-40B4-BE49-F238E27FC236}">
                  <a16:creationId xmlns:a16="http://schemas.microsoft.com/office/drawing/2014/main" xmlns="" id="{236BA65A-3B54-4FE4-A548-B9596ED6FDEA}"/>
                </a:ext>
              </a:extLst>
            </p:cNvPr>
            <p:cNvSpPr>
              <a:spLocks/>
            </p:cNvSpPr>
            <p:nvPr/>
          </p:nvSpPr>
          <p:spPr bwMode="auto">
            <a:xfrm>
              <a:off x="4451350" y="452438"/>
              <a:ext cx="31750" cy="44450"/>
            </a:xfrm>
            <a:custGeom>
              <a:avLst/>
              <a:gdLst>
                <a:gd name="T0" fmla="*/ 803 w 911"/>
                <a:gd name="T1" fmla="*/ 1251 h 1251"/>
                <a:gd name="T2" fmla="*/ 785 w 911"/>
                <a:gd name="T3" fmla="*/ 1249 h 1251"/>
                <a:gd name="T4" fmla="*/ 241 w 911"/>
                <a:gd name="T5" fmla="*/ 1153 h 1251"/>
                <a:gd name="T6" fmla="*/ 160 w 911"/>
                <a:gd name="T7" fmla="*/ 1075 h 1251"/>
                <a:gd name="T8" fmla="*/ 9 w 911"/>
                <a:gd name="T9" fmla="*/ 361 h 1251"/>
                <a:gd name="T10" fmla="*/ 49 w 911"/>
                <a:gd name="T11" fmla="*/ 258 h 1251"/>
                <a:gd name="T12" fmla="*/ 370 w 911"/>
                <a:gd name="T13" fmla="*/ 31 h 1251"/>
                <a:gd name="T14" fmla="*/ 510 w 911"/>
                <a:gd name="T15" fmla="*/ 56 h 1251"/>
                <a:gd name="T16" fmla="*/ 486 w 911"/>
                <a:gd name="T17" fmla="*/ 195 h 1251"/>
                <a:gd name="T18" fmla="*/ 218 w 911"/>
                <a:gd name="T19" fmla="*/ 384 h 1251"/>
                <a:gd name="T20" fmla="*/ 342 w 911"/>
                <a:gd name="T21" fmla="*/ 968 h 1251"/>
                <a:gd name="T22" fmla="*/ 820 w 911"/>
                <a:gd name="T23" fmla="*/ 1053 h 1251"/>
                <a:gd name="T24" fmla="*/ 901 w 911"/>
                <a:gd name="T25" fmla="*/ 1168 h 1251"/>
                <a:gd name="T26" fmla="*/ 803 w 911"/>
                <a:gd name="T27" fmla="*/ 125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1" h="1251">
                  <a:moveTo>
                    <a:pt x="803" y="1251"/>
                  </a:moveTo>
                  <a:cubicBezTo>
                    <a:pt x="797" y="1251"/>
                    <a:pt x="791" y="1250"/>
                    <a:pt x="785" y="1249"/>
                  </a:cubicBezTo>
                  <a:lnTo>
                    <a:pt x="241" y="1153"/>
                  </a:lnTo>
                  <a:cubicBezTo>
                    <a:pt x="201" y="1147"/>
                    <a:pt x="169" y="1115"/>
                    <a:pt x="160" y="1075"/>
                  </a:cubicBezTo>
                  <a:lnTo>
                    <a:pt x="9" y="361"/>
                  </a:lnTo>
                  <a:cubicBezTo>
                    <a:pt x="0" y="322"/>
                    <a:pt x="16" y="282"/>
                    <a:pt x="49" y="258"/>
                  </a:cubicBezTo>
                  <a:lnTo>
                    <a:pt x="370" y="31"/>
                  </a:lnTo>
                  <a:cubicBezTo>
                    <a:pt x="416" y="0"/>
                    <a:pt x="478" y="11"/>
                    <a:pt x="510" y="56"/>
                  </a:cubicBezTo>
                  <a:cubicBezTo>
                    <a:pt x="542" y="101"/>
                    <a:pt x="531" y="163"/>
                    <a:pt x="486" y="195"/>
                  </a:cubicBezTo>
                  <a:lnTo>
                    <a:pt x="218" y="384"/>
                  </a:lnTo>
                  <a:lnTo>
                    <a:pt x="342" y="968"/>
                  </a:lnTo>
                  <a:lnTo>
                    <a:pt x="820" y="1053"/>
                  </a:lnTo>
                  <a:cubicBezTo>
                    <a:pt x="874" y="1062"/>
                    <a:pt x="911" y="1114"/>
                    <a:pt x="901" y="1168"/>
                  </a:cubicBezTo>
                  <a:cubicBezTo>
                    <a:pt x="892" y="1217"/>
                    <a:pt x="850" y="1251"/>
                    <a:pt x="803" y="12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22">
              <a:extLst>
                <a:ext uri="{FF2B5EF4-FFF2-40B4-BE49-F238E27FC236}">
                  <a16:creationId xmlns:a16="http://schemas.microsoft.com/office/drawing/2014/main" xmlns="" id="{8DDE5B3E-2D54-4A2A-807F-3788A66FF199}"/>
                </a:ext>
              </a:extLst>
            </p:cNvPr>
            <p:cNvSpPr>
              <a:spLocks/>
            </p:cNvSpPr>
            <p:nvPr/>
          </p:nvSpPr>
          <p:spPr bwMode="auto">
            <a:xfrm>
              <a:off x="4314825" y="447675"/>
              <a:ext cx="30163" cy="47625"/>
            </a:xfrm>
            <a:custGeom>
              <a:avLst/>
              <a:gdLst>
                <a:gd name="T0" fmla="*/ 108 w 827"/>
                <a:gd name="T1" fmla="*/ 1299 h 1299"/>
                <a:gd name="T2" fmla="*/ 9 w 827"/>
                <a:gd name="T3" fmla="*/ 1216 h 1299"/>
                <a:gd name="T4" fmla="*/ 91 w 827"/>
                <a:gd name="T5" fmla="*/ 1101 h 1299"/>
                <a:gd name="T6" fmla="*/ 445 w 827"/>
                <a:gd name="T7" fmla="*/ 1041 h 1299"/>
                <a:gd name="T8" fmla="*/ 604 w 827"/>
                <a:gd name="T9" fmla="*/ 464 h 1299"/>
                <a:gd name="T10" fmla="*/ 235 w 827"/>
                <a:gd name="T11" fmla="*/ 195 h 1299"/>
                <a:gd name="T12" fmla="*/ 213 w 827"/>
                <a:gd name="T13" fmla="*/ 54 h 1299"/>
                <a:gd name="T14" fmla="*/ 353 w 827"/>
                <a:gd name="T15" fmla="*/ 33 h 1299"/>
                <a:gd name="T16" fmla="*/ 778 w 827"/>
                <a:gd name="T17" fmla="*/ 344 h 1299"/>
                <a:gd name="T18" fmla="*/ 816 w 827"/>
                <a:gd name="T19" fmla="*/ 451 h 1299"/>
                <a:gd name="T20" fmla="*/ 621 w 827"/>
                <a:gd name="T21" fmla="*/ 1155 h 1299"/>
                <a:gd name="T22" fmla="*/ 542 w 827"/>
                <a:gd name="T23" fmla="*/ 1226 h 1299"/>
                <a:gd name="T24" fmla="*/ 124 w 827"/>
                <a:gd name="T25" fmla="*/ 1298 h 1299"/>
                <a:gd name="T26" fmla="*/ 108 w 827"/>
                <a:gd name="T27" fmla="*/ 1299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7" h="1299">
                  <a:moveTo>
                    <a:pt x="108" y="1299"/>
                  </a:moveTo>
                  <a:cubicBezTo>
                    <a:pt x="60" y="1299"/>
                    <a:pt x="17" y="1264"/>
                    <a:pt x="9" y="1216"/>
                  </a:cubicBezTo>
                  <a:cubicBezTo>
                    <a:pt x="0" y="1162"/>
                    <a:pt x="37" y="1110"/>
                    <a:pt x="91" y="1101"/>
                  </a:cubicBezTo>
                  <a:lnTo>
                    <a:pt x="445" y="1041"/>
                  </a:lnTo>
                  <a:lnTo>
                    <a:pt x="604" y="464"/>
                  </a:lnTo>
                  <a:lnTo>
                    <a:pt x="235" y="195"/>
                  </a:lnTo>
                  <a:cubicBezTo>
                    <a:pt x="190" y="162"/>
                    <a:pt x="181" y="99"/>
                    <a:pt x="213" y="54"/>
                  </a:cubicBezTo>
                  <a:cubicBezTo>
                    <a:pt x="246" y="10"/>
                    <a:pt x="308" y="0"/>
                    <a:pt x="353" y="33"/>
                  </a:cubicBezTo>
                  <a:lnTo>
                    <a:pt x="778" y="344"/>
                  </a:lnTo>
                  <a:cubicBezTo>
                    <a:pt x="812" y="367"/>
                    <a:pt x="827" y="411"/>
                    <a:pt x="816" y="451"/>
                  </a:cubicBezTo>
                  <a:lnTo>
                    <a:pt x="621" y="1155"/>
                  </a:lnTo>
                  <a:cubicBezTo>
                    <a:pt x="611" y="1193"/>
                    <a:pt x="580" y="1220"/>
                    <a:pt x="542" y="1226"/>
                  </a:cubicBezTo>
                  <a:lnTo>
                    <a:pt x="124" y="1298"/>
                  </a:lnTo>
                  <a:cubicBezTo>
                    <a:pt x="119" y="1299"/>
                    <a:pt x="113" y="1299"/>
                    <a:pt x="108" y="12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23">
              <a:extLst>
                <a:ext uri="{FF2B5EF4-FFF2-40B4-BE49-F238E27FC236}">
                  <a16:creationId xmlns:a16="http://schemas.microsoft.com/office/drawing/2014/main" xmlns="" id="{2179D8C8-201A-450D-B030-375D46B0ECF6}"/>
                </a:ext>
              </a:extLst>
            </p:cNvPr>
            <p:cNvSpPr>
              <a:spLocks/>
            </p:cNvSpPr>
            <p:nvPr/>
          </p:nvSpPr>
          <p:spPr bwMode="auto">
            <a:xfrm>
              <a:off x="4386263" y="476250"/>
              <a:ext cx="6350" cy="7938"/>
            </a:xfrm>
            <a:custGeom>
              <a:avLst/>
              <a:gdLst>
                <a:gd name="T0" fmla="*/ 103 w 203"/>
                <a:gd name="T1" fmla="*/ 204 h 204"/>
                <a:gd name="T2" fmla="*/ 0 w 203"/>
                <a:gd name="T3" fmla="*/ 101 h 204"/>
                <a:gd name="T4" fmla="*/ 0 w 203"/>
                <a:gd name="T5" fmla="*/ 101 h 204"/>
                <a:gd name="T6" fmla="*/ 0 w 203"/>
                <a:gd name="T7" fmla="*/ 101 h 204"/>
                <a:gd name="T8" fmla="*/ 0 w 203"/>
                <a:gd name="T9" fmla="*/ 101 h 204"/>
                <a:gd name="T10" fmla="*/ 13 w 203"/>
                <a:gd name="T11" fmla="*/ 52 h 204"/>
                <a:gd name="T12" fmla="*/ 43 w 203"/>
                <a:gd name="T13" fmla="*/ 18 h 204"/>
                <a:gd name="T14" fmla="*/ 102 w 203"/>
                <a:gd name="T15" fmla="*/ 0 h 204"/>
                <a:gd name="T16" fmla="*/ 199 w 203"/>
                <a:gd name="T17" fmla="*/ 77 h 204"/>
                <a:gd name="T18" fmla="*/ 203 w 203"/>
                <a:gd name="T19" fmla="*/ 104 h 204"/>
                <a:gd name="T20" fmla="*/ 103 w 203"/>
                <a:gd name="T2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04">
                  <a:moveTo>
                    <a:pt x="103" y="204"/>
                  </a:moveTo>
                  <a:cubicBezTo>
                    <a:pt x="46" y="204"/>
                    <a:pt x="0" y="158"/>
                    <a:pt x="0" y="101"/>
                  </a:cubicBezTo>
                  <a:lnTo>
                    <a:pt x="0" y="101"/>
                  </a:lnTo>
                  <a:lnTo>
                    <a:pt x="0" y="101"/>
                  </a:lnTo>
                  <a:lnTo>
                    <a:pt x="0" y="101"/>
                  </a:lnTo>
                  <a:cubicBezTo>
                    <a:pt x="0" y="83"/>
                    <a:pt x="4" y="66"/>
                    <a:pt x="13" y="52"/>
                  </a:cubicBezTo>
                  <a:cubicBezTo>
                    <a:pt x="20" y="38"/>
                    <a:pt x="30" y="27"/>
                    <a:pt x="43" y="18"/>
                  </a:cubicBezTo>
                  <a:cubicBezTo>
                    <a:pt x="60" y="6"/>
                    <a:pt x="81" y="0"/>
                    <a:pt x="102" y="0"/>
                  </a:cubicBezTo>
                  <a:cubicBezTo>
                    <a:pt x="149" y="0"/>
                    <a:pt x="189" y="33"/>
                    <a:pt x="199" y="77"/>
                  </a:cubicBezTo>
                  <a:cubicBezTo>
                    <a:pt x="202" y="86"/>
                    <a:pt x="203" y="94"/>
                    <a:pt x="203" y="104"/>
                  </a:cubicBezTo>
                  <a:cubicBezTo>
                    <a:pt x="203" y="159"/>
                    <a:pt x="158" y="204"/>
                    <a:pt x="103" y="2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24">
              <a:extLst>
                <a:ext uri="{FF2B5EF4-FFF2-40B4-BE49-F238E27FC236}">
                  <a16:creationId xmlns:a16="http://schemas.microsoft.com/office/drawing/2014/main" xmlns="" id="{3EDCF86B-9BF5-4D09-BF59-344B0B808EB1}"/>
                </a:ext>
              </a:extLst>
            </p:cNvPr>
            <p:cNvSpPr>
              <a:spLocks/>
            </p:cNvSpPr>
            <p:nvPr/>
          </p:nvSpPr>
          <p:spPr bwMode="auto">
            <a:xfrm>
              <a:off x="4397375" y="474663"/>
              <a:ext cx="7938" cy="6350"/>
            </a:xfrm>
            <a:custGeom>
              <a:avLst/>
              <a:gdLst>
                <a:gd name="T0" fmla="*/ 103 w 203"/>
                <a:gd name="T1" fmla="*/ 204 h 204"/>
                <a:gd name="T2" fmla="*/ 31 w 203"/>
                <a:gd name="T3" fmla="*/ 174 h 204"/>
                <a:gd name="T4" fmla="*/ 0 w 203"/>
                <a:gd name="T5" fmla="*/ 101 h 204"/>
                <a:gd name="T6" fmla="*/ 0 w 203"/>
                <a:gd name="T7" fmla="*/ 101 h 204"/>
                <a:gd name="T8" fmla="*/ 0 w 203"/>
                <a:gd name="T9" fmla="*/ 101 h 204"/>
                <a:gd name="T10" fmla="*/ 0 w 203"/>
                <a:gd name="T11" fmla="*/ 101 h 204"/>
                <a:gd name="T12" fmla="*/ 0 w 203"/>
                <a:gd name="T13" fmla="*/ 101 h 204"/>
                <a:gd name="T14" fmla="*/ 0 w 203"/>
                <a:gd name="T15" fmla="*/ 101 h 204"/>
                <a:gd name="T16" fmla="*/ 0 w 203"/>
                <a:gd name="T17" fmla="*/ 100 h 204"/>
                <a:gd name="T18" fmla="*/ 0 w 203"/>
                <a:gd name="T19" fmla="*/ 100 h 204"/>
                <a:gd name="T20" fmla="*/ 0 w 203"/>
                <a:gd name="T21" fmla="*/ 100 h 204"/>
                <a:gd name="T22" fmla="*/ 0 w 203"/>
                <a:gd name="T23" fmla="*/ 100 h 204"/>
                <a:gd name="T24" fmla="*/ 0 w 203"/>
                <a:gd name="T25" fmla="*/ 100 h 204"/>
                <a:gd name="T26" fmla="*/ 0 w 203"/>
                <a:gd name="T27" fmla="*/ 100 h 204"/>
                <a:gd name="T28" fmla="*/ 0 w 203"/>
                <a:gd name="T29" fmla="*/ 100 h 204"/>
                <a:gd name="T30" fmla="*/ 0 w 203"/>
                <a:gd name="T31" fmla="*/ 100 h 204"/>
                <a:gd name="T32" fmla="*/ 0 w 203"/>
                <a:gd name="T33" fmla="*/ 100 h 204"/>
                <a:gd name="T34" fmla="*/ 0 w 203"/>
                <a:gd name="T35" fmla="*/ 100 h 204"/>
                <a:gd name="T36" fmla="*/ 0 w 203"/>
                <a:gd name="T37" fmla="*/ 100 h 204"/>
                <a:gd name="T38" fmla="*/ 0 w 203"/>
                <a:gd name="T39" fmla="*/ 100 h 204"/>
                <a:gd name="T40" fmla="*/ 0 w 203"/>
                <a:gd name="T41" fmla="*/ 100 h 204"/>
                <a:gd name="T42" fmla="*/ 0 w 203"/>
                <a:gd name="T43" fmla="*/ 99 h 204"/>
                <a:gd name="T44" fmla="*/ 0 w 203"/>
                <a:gd name="T45" fmla="*/ 99 h 204"/>
                <a:gd name="T46" fmla="*/ 5 w 203"/>
                <a:gd name="T47" fmla="*/ 71 h 204"/>
                <a:gd name="T48" fmla="*/ 102 w 203"/>
                <a:gd name="T49" fmla="*/ 0 h 204"/>
                <a:gd name="T50" fmla="*/ 200 w 203"/>
                <a:gd name="T51" fmla="*/ 78 h 204"/>
                <a:gd name="T52" fmla="*/ 203 w 203"/>
                <a:gd name="T53" fmla="*/ 104 h 204"/>
                <a:gd name="T54" fmla="*/ 103 w 203"/>
                <a:gd name="T55" fmla="*/ 204 h 204"/>
                <a:gd name="T56" fmla="*/ 103 w 203"/>
                <a:gd name="T5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3" h="204">
                  <a:moveTo>
                    <a:pt x="103" y="204"/>
                  </a:moveTo>
                  <a:cubicBezTo>
                    <a:pt x="76" y="204"/>
                    <a:pt x="50" y="194"/>
                    <a:pt x="31" y="174"/>
                  </a:cubicBezTo>
                  <a:cubicBezTo>
                    <a:pt x="11" y="154"/>
                    <a:pt x="0" y="128"/>
                    <a:pt x="0" y="101"/>
                  </a:cubicBezTo>
                  <a:lnTo>
                    <a:pt x="0" y="101"/>
                  </a:lnTo>
                  <a:lnTo>
                    <a:pt x="0" y="101"/>
                  </a:lnTo>
                  <a:lnTo>
                    <a:pt x="0" y="101"/>
                  </a:lnTo>
                  <a:lnTo>
                    <a:pt x="0" y="101"/>
                  </a:lnTo>
                  <a:lnTo>
                    <a:pt x="0" y="101"/>
                  </a:lnTo>
                  <a:lnTo>
                    <a:pt x="0" y="100"/>
                  </a:lnTo>
                  <a:lnTo>
                    <a:pt x="0" y="100"/>
                  </a:lnTo>
                  <a:lnTo>
                    <a:pt x="0" y="100"/>
                  </a:lnTo>
                  <a:lnTo>
                    <a:pt x="0" y="100"/>
                  </a:lnTo>
                  <a:lnTo>
                    <a:pt x="0" y="100"/>
                  </a:lnTo>
                  <a:lnTo>
                    <a:pt x="0" y="100"/>
                  </a:lnTo>
                  <a:lnTo>
                    <a:pt x="0" y="100"/>
                  </a:lnTo>
                  <a:lnTo>
                    <a:pt x="0" y="100"/>
                  </a:lnTo>
                  <a:lnTo>
                    <a:pt x="0" y="100"/>
                  </a:lnTo>
                  <a:lnTo>
                    <a:pt x="0" y="100"/>
                  </a:lnTo>
                  <a:lnTo>
                    <a:pt x="0" y="100"/>
                  </a:lnTo>
                  <a:lnTo>
                    <a:pt x="0" y="100"/>
                  </a:lnTo>
                  <a:lnTo>
                    <a:pt x="0" y="100"/>
                  </a:lnTo>
                  <a:lnTo>
                    <a:pt x="0" y="99"/>
                  </a:lnTo>
                  <a:lnTo>
                    <a:pt x="0" y="99"/>
                  </a:lnTo>
                  <a:cubicBezTo>
                    <a:pt x="0" y="89"/>
                    <a:pt x="2" y="80"/>
                    <a:pt x="5" y="71"/>
                  </a:cubicBezTo>
                  <a:cubicBezTo>
                    <a:pt x="18" y="30"/>
                    <a:pt x="57" y="0"/>
                    <a:pt x="102" y="0"/>
                  </a:cubicBezTo>
                  <a:cubicBezTo>
                    <a:pt x="150" y="0"/>
                    <a:pt x="190" y="33"/>
                    <a:pt x="200" y="78"/>
                  </a:cubicBezTo>
                  <a:cubicBezTo>
                    <a:pt x="202" y="86"/>
                    <a:pt x="203" y="95"/>
                    <a:pt x="203" y="104"/>
                  </a:cubicBezTo>
                  <a:cubicBezTo>
                    <a:pt x="203" y="159"/>
                    <a:pt x="159" y="204"/>
                    <a:pt x="103" y="204"/>
                  </a:cubicBezTo>
                  <a:lnTo>
                    <a:pt x="103" y="20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25">
              <a:extLst>
                <a:ext uri="{FF2B5EF4-FFF2-40B4-BE49-F238E27FC236}">
                  <a16:creationId xmlns:a16="http://schemas.microsoft.com/office/drawing/2014/main" xmlns="" id="{BE93B54A-7A76-4C5E-AFC8-5AFF23D710F2}"/>
                </a:ext>
              </a:extLst>
            </p:cNvPr>
            <p:cNvSpPr>
              <a:spLocks/>
            </p:cNvSpPr>
            <p:nvPr/>
          </p:nvSpPr>
          <p:spPr bwMode="auto">
            <a:xfrm>
              <a:off x="4406900" y="482600"/>
              <a:ext cx="7938" cy="6350"/>
            </a:xfrm>
            <a:custGeom>
              <a:avLst/>
              <a:gdLst>
                <a:gd name="T0" fmla="*/ 103 w 203"/>
                <a:gd name="T1" fmla="*/ 204 h 204"/>
                <a:gd name="T2" fmla="*/ 0 w 203"/>
                <a:gd name="T3" fmla="*/ 102 h 204"/>
                <a:gd name="T4" fmla="*/ 0 w 203"/>
                <a:gd name="T5" fmla="*/ 101 h 204"/>
                <a:gd name="T6" fmla="*/ 9 w 203"/>
                <a:gd name="T7" fmla="*/ 60 h 204"/>
                <a:gd name="T8" fmla="*/ 29 w 203"/>
                <a:gd name="T9" fmla="*/ 30 h 204"/>
                <a:gd name="T10" fmla="*/ 102 w 203"/>
                <a:gd name="T11" fmla="*/ 0 h 204"/>
                <a:gd name="T12" fmla="*/ 199 w 203"/>
                <a:gd name="T13" fmla="*/ 78 h 204"/>
                <a:gd name="T14" fmla="*/ 203 w 203"/>
                <a:gd name="T15" fmla="*/ 104 h 204"/>
                <a:gd name="T16" fmla="*/ 103 w 203"/>
                <a:gd name="T17" fmla="*/ 204 h 204"/>
                <a:gd name="T18" fmla="*/ 103 w 203"/>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4">
                  <a:moveTo>
                    <a:pt x="103" y="204"/>
                  </a:moveTo>
                  <a:cubicBezTo>
                    <a:pt x="46" y="204"/>
                    <a:pt x="0" y="158"/>
                    <a:pt x="0" y="102"/>
                  </a:cubicBezTo>
                  <a:lnTo>
                    <a:pt x="0" y="101"/>
                  </a:lnTo>
                  <a:cubicBezTo>
                    <a:pt x="0" y="86"/>
                    <a:pt x="3" y="72"/>
                    <a:pt x="9" y="60"/>
                  </a:cubicBezTo>
                  <a:cubicBezTo>
                    <a:pt x="14" y="48"/>
                    <a:pt x="21" y="39"/>
                    <a:pt x="29" y="30"/>
                  </a:cubicBezTo>
                  <a:cubicBezTo>
                    <a:pt x="48" y="11"/>
                    <a:pt x="74" y="0"/>
                    <a:pt x="102" y="0"/>
                  </a:cubicBezTo>
                  <a:cubicBezTo>
                    <a:pt x="150" y="0"/>
                    <a:pt x="189" y="33"/>
                    <a:pt x="199" y="78"/>
                  </a:cubicBezTo>
                  <a:cubicBezTo>
                    <a:pt x="202" y="86"/>
                    <a:pt x="203" y="96"/>
                    <a:pt x="203" y="104"/>
                  </a:cubicBezTo>
                  <a:cubicBezTo>
                    <a:pt x="203" y="159"/>
                    <a:pt x="158" y="204"/>
                    <a:pt x="103" y="204"/>
                  </a:cubicBezTo>
                  <a:lnTo>
                    <a:pt x="103" y="20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26">
              <a:extLst>
                <a:ext uri="{FF2B5EF4-FFF2-40B4-BE49-F238E27FC236}">
                  <a16:creationId xmlns:a16="http://schemas.microsoft.com/office/drawing/2014/main" xmlns="" id="{B4C10D42-C399-4D1D-AA1C-969305213A00}"/>
                </a:ext>
              </a:extLst>
            </p:cNvPr>
            <p:cNvSpPr>
              <a:spLocks/>
            </p:cNvSpPr>
            <p:nvPr/>
          </p:nvSpPr>
          <p:spPr bwMode="auto">
            <a:xfrm>
              <a:off x="4410075" y="495300"/>
              <a:ext cx="6350" cy="6350"/>
            </a:xfrm>
            <a:custGeom>
              <a:avLst/>
              <a:gdLst>
                <a:gd name="T0" fmla="*/ 103 w 203"/>
                <a:gd name="T1" fmla="*/ 204 h 204"/>
                <a:gd name="T2" fmla="*/ 30 w 203"/>
                <a:gd name="T3" fmla="*/ 174 h 204"/>
                <a:gd name="T4" fmla="*/ 0 w 203"/>
                <a:gd name="T5" fmla="*/ 101 h 204"/>
                <a:gd name="T6" fmla="*/ 0 w 203"/>
                <a:gd name="T7" fmla="*/ 101 h 204"/>
                <a:gd name="T8" fmla="*/ 0 w 203"/>
                <a:gd name="T9" fmla="*/ 101 h 204"/>
                <a:gd name="T10" fmla="*/ 0 w 203"/>
                <a:gd name="T11" fmla="*/ 101 h 204"/>
                <a:gd name="T12" fmla="*/ 13 w 203"/>
                <a:gd name="T13" fmla="*/ 53 h 204"/>
                <a:gd name="T14" fmla="*/ 43 w 203"/>
                <a:gd name="T15" fmla="*/ 18 h 204"/>
                <a:gd name="T16" fmla="*/ 102 w 203"/>
                <a:gd name="T17" fmla="*/ 0 h 204"/>
                <a:gd name="T18" fmla="*/ 199 w 203"/>
                <a:gd name="T19" fmla="*/ 78 h 204"/>
                <a:gd name="T20" fmla="*/ 203 w 203"/>
                <a:gd name="T21" fmla="*/ 104 h 204"/>
                <a:gd name="T22" fmla="*/ 103 w 203"/>
                <a:gd name="T23" fmla="*/ 204 h 204"/>
                <a:gd name="T24" fmla="*/ 103 w 203"/>
                <a:gd name="T2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04">
                  <a:moveTo>
                    <a:pt x="103" y="204"/>
                  </a:moveTo>
                  <a:cubicBezTo>
                    <a:pt x="75" y="204"/>
                    <a:pt x="50" y="193"/>
                    <a:pt x="30" y="174"/>
                  </a:cubicBezTo>
                  <a:cubicBezTo>
                    <a:pt x="11" y="155"/>
                    <a:pt x="0" y="129"/>
                    <a:pt x="0" y="101"/>
                  </a:cubicBezTo>
                  <a:lnTo>
                    <a:pt x="0" y="101"/>
                  </a:lnTo>
                  <a:lnTo>
                    <a:pt x="0" y="101"/>
                  </a:lnTo>
                  <a:lnTo>
                    <a:pt x="0" y="101"/>
                  </a:lnTo>
                  <a:cubicBezTo>
                    <a:pt x="0" y="84"/>
                    <a:pt x="4" y="67"/>
                    <a:pt x="13" y="53"/>
                  </a:cubicBezTo>
                  <a:cubicBezTo>
                    <a:pt x="20" y="39"/>
                    <a:pt x="30" y="27"/>
                    <a:pt x="43" y="18"/>
                  </a:cubicBezTo>
                  <a:cubicBezTo>
                    <a:pt x="60" y="7"/>
                    <a:pt x="81" y="0"/>
                    <a:pt x="102" y="0"/>
                  </a:cubicBezTo>
                  <a:cubicBezTo>
                    <a:pt x="150" y="0"/>
                    <a:pt x="190" y="33"/>
                    <a:pt x="199" y="78"/>
                  </a:cubicBezTo>
                  <a:cubicBezTo>
                    <a:pt x="202" y="87"/>
                    <a:pt x="203" y="96"/>
                    <a:pt x="203" y="104"/>
                  </a:cubicBezTo>
                  <a:cubicBezTo>
                    <a:pt x="203" y="160"/>
                    <a:pt x="158" y="204"/>
                    <a:pt x="103" y="204"/>
                  </a:cubicBezTo>
                  <a:lnTo>
                    <a:pt x="103" y="20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27">
              <a:extLst>
                <a:ext uri="{FF2B5EF4-FFF2-40B4-BE49-F238E27FC236}">
                  <a16:creationId xmlns:a16="http://schemas.microsoft.com/office/drawing/2014/main" xmlns="" id="{AA055326-F033-4E38-A0AF-F8ED77A06966}"/>
                </a:ext>
              </a:extLst>
            </p:cNvPr>
            <p:cNvSpPr>
              <a:spLocks/>
            </p:cNvSpPr>
            <p:nvPr/>
          </p:nvSpPr>
          <p:spPr bwMode="auto">
            <a:xfrm>
              <a:off x="4402138" y="503238"/>
              <a:ext cx="6350" cy="7938"/>
            </a:xfrm>
            <a:custGeom>
              <a:avLst/>
              <a:gdLst>
                <a:gd name="T0" fmla="*/ 103 w 203"/>
                <a:gd name="T1" fmla="*/ 205 h 205"/>
                <a:gd name="T2" fmla="*/ 30 w 203"/>
                <a:gd name="T3" fmla="*/ 174 h 205"/>
                <a:gd name="T4" fmla="*/ 0 w 203"/>
                <a:gd name="T5" fmla="*/ 102 h 205"/>
                <a:gd name="T6" fmla="*/ 0 w 203"/>
                <a:gd name="T7" fmla="*/ 102 h 205"/>
                <a:gd name="T8" fmla="*/ 0 w 203"/>
                <a:gd name="T9" fmla="*/ 101 h 205"/>
                <a:gd name="T10" fmla="*/ 0 w 203"/>
                <a:gd name="T11" fmla="*/ 101 h 205"/>
                <a:gd name="T12" fmla="*/ 0 w 203"/>
                <a:gd name="T13" fmla="*/ 101 h 205"/>
                <a:gd name="T14" fmla="*/ 0 w 203"/>
                <a:gd name="T15" fmla="*/ 101 h 205"/>
                <a:gd name="T16" fmla="*/ 0 w 203"/>
                <a:gd name="T17" fmla="*/ 101 h 205"/>
                <a:gd name="T18" fmla="*/ 0 w 203"/>
                <a:gd name="T19" fmla="*/ 101 h 205"/>
                <a:gd name="T20" fmla="*/ 0 w 203"/>
                <a:gd name="T21" fmla="*/ 101 h 205"/>
                <a:gd name="T22" fmla="*/ 0 w 203"/>
                <a:gd name="T23" fmla="*/ 101 h 205"/>
                <a:gd name="T24" fmla="*/ 0 w 203"/>
                <a:gd name="T25" fmla="*/ 101 h 205"/>
                <a:gd name="T26" fmla="*/ 0 w 203"/>
                <a:gd name="T27" fmla="*/ 101 h 205"/>
                <a:gd name="T28" fmla="*/ 0 w 203"/>
                <a:gd name="T29" fmla="*/ 101 h 205"/>
                <a:gd name="T30" fmla="*/ 0 w 203"/>
                <a:gd name="T31" fmla="*/ 101 h 205"/>
                <a:gd name="T32" fmla="*/ 0 w 203"/>
                <a:gd name="T33" fmla="*/ 101 h 205"/>
                <a:gd name="T34" fmla="*/ 0 w 203"/>
                <a:gd name="T35" fmla="*/ 100 h 205"/>
                <a:gd name="T36" fmla="*/ 0 w 203"/>
                <a:gd name="T37" fmla="*/ 100 h 205"/>
                <a:gd name="T38" fmla="*/ 0 w 203"/>
                <a:gd name="T39" fmla="*/ 100 h 205"/>
                <a:gd name="T40" fmla="*/ 0 w 203"/>
                <a:gd name="T41" fmla="*/ 100 h 205"/>
                <a:gd name="T42" fmla="*/ 0 w 203"/>
                <a:gd name="T43" fmla="*/ 100 h 205"/>
                <a:gd name="T44" fmla="*/ 0 w 203"/>
                <a:gd name="T45" fmla="*/ 100 h 205"/>
                <a:gd name="T46" fmla="*/ 0 w 203"/>
                <a:gd name="T47" fmla="*/ 100 h 205"/>
                <a:gd name="T48" fmla="*/ 0 w 203"/>
                <a:gd name="T49" fmla="*/ 100 h 205"/>
                <a:gd name="T50" fmla="*/ 0 w 203"/>
                <a:gd name="T51" fmla="*/ 100 h 205"/>
                <a:gd name="T52" fmla="*/ 0 w 203"/>
                <a:gd name="T53" fmla="*/ 100 h 205"/>
                <a:gd name="T54" fmla="*/ 0 w 203"/>
                <a:gd name="T55" fmla="*/ 100 h 205"/>
                <a:gd name="T56" fmla="*/ 0 w 203"/>
                <a:gd name="T57" fmla="*/ 100 h 205"/>
                <a:gd name="T58" fmla="*/ 0 w 203"/>
                <a:gd name="T59" fmla="*/ 100 h 205"/>
                <a:gd name="T60" fmla="*/ 0 w 203"/>
                <a:gd name="T61" fmla="*/ 99 h 205"/>
                <a:gd name="T62" fmla="*/ 0 w 203"/>
                <a:gd name="T63" fmla="*/ 99 h 205"/>
                <a:gd name="T64" fmla="*/ 0 w 203"/>
                <a:gd name="T65" fmla="*/ 99 h 205"/>
                <a:gd name="T66" fmla="*/ 0 w 203"/>
                <a:gd name="T67" fmla="*/ 99 h 205"/>
                <a:gd name="T68" fmla="*/ 1 w 203"/>
                <a:gd name="T69" fmla="*/ 83 h 205"/>
                <a:gd name="T70" fmla="*/ 1 w 203"/>
                <a:gd name="T71" fmla="*/ 82 h 205"/>
                <a:gd name="T72" fmla="*/ 1 w 203"/>
                <a:gd name="T73" fmla="*/ 82 h 205"/>
                <a:gd name="T74" fmla="*/ 102 w 203"/>
                <a:gd name="T75" fmla="*/ 0 h 205"/>
                <a:gd name="T76" fmla="*/ 199 w 203"/>
                <a:gd name="T77" fmla="*/ 78 h 205"/>
                <a:gd name="T78" fmla="*/ 203 w 203"/>
                <a:gd name="T79" fmla="*/ 104 h 205"/>
                <a:gd name="T80" fmla="*/ 103 w 203"/>
                <a:gd name="T81"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 h="205">
                  <a:moveTo>
                    <a:pt x="103" y="205"/>
                  </a:moveTo>
                  <a:cubicBezTo>
                    <a:pt x="75" y="205"/>
                    <a:pt x="50" y="194"/>
                    <a:pt x="30" y="174"/>
                  </a:cubicBezTo>
                  <a:cubicBezTo>
                    <a:pt x="10" y="155"/>
                    <a:pt x="0" y="129"/>
                    <a:pt x="0" y="102"/>
                  </a:cubicBezTo>
                  <a:lnTo>
                    <a:pt x="0" y="102"/>
                  </a:lnTo>
                  <a:lnTo>
                    <a:pt x="0" y="101"/>
                  </a:lnTo>
                  <a:lnTo>
                    <a:pt x="0" y="101"/>
                  </a:lnTo>
                  <a:lnTo>
                    <a:pt x="0" y="101"/>
                  </a:lnTo>
                  <a:lnTo>
                    <a:pt x="0" y="101"/>
                  </a:lnTo>
                  <a:lnTo>
                    <a:pt x="0" y="101"/>
                  </a:lnTo>
                  <a:lnTo>
                    <a:pt x="0" y="101"/>
                  </a:lnTo>
                  <a:lnTo>
                    <a:pt x="0" y="101"/>
                  </a:lnTo>
                  <a:lnTo>
                    <a:pt x="0" y="101"/>
                  </a:lnTo>
                  <a:lnTo>
                    <a:pt x="0" y="101"/>
                  </a:lnTo>
                  <a:lnTo>
                    <a:pt x="0" y="101"/>
                  </a:lnTo>
                  <a:lnTo>
                    <a:pt x="0" y="101"/>
                  </a:lnTo>
                  <a:lnTo>
                    <a:pt x="0" y="101"/>
                  </a:lnTo>
                  <a:lnTo>
                    <a:pt x="0" y="101"/>
                  </a:lnTo>
                  <a:lnTo>
                    <a:pt x="0" y="100"/>
                  </a:lnTo>
                  <a:lnTo>
                    <a:pt x="0" y="100"/>
                  </a:lnTo>
                  <a:lnTo>
                    <a:pt x="0" y="100"/>
                  </a:lnTo>
                  <a:lnTo>
                    <a:pt x="0" y="100"/>
                  </a:lnTo>
                  <a:lnTo>
                    <a:pt x="0" y="100"/>
                  </a:lnTo>
                  <a:lnTo>
                    <a:pt x="0" y="100"/>
                  </a:lnTo>
                  <a:lnTo>
                    <a:pt x="0" y="100"/>
                  </a:lnTo>
                  <a:lnTo>
                    <a:pt x="0" y="100"/>
                  </a:lnTo>
                  <a:lnTo>
                    <a:pt x="0" y="100"/>
                  </a:lnTo>
                  <a:lnTo>
                    <a:pt x="0" y="100"/>
                  </a:lnTo>
                  <a:lnTo>
                    <a:pt x="0" y="100"/>
                  </a:lnTo>
                  <a:lnTo>
                    <a:pt x="0" y="100"/>
                  </a:lnTo>
                  <a:lnTo>
                    <a:pt x="0" y="100"/>
                  </a:lnTo>
                  <a:lnTo>
                    <a:pt x="0" y="99"/>
                  </a:lnTo>
                  <a:lnTo>
                    <a:pt x="0" y="99"/>
                  </a:lnTo>
                  <a:lnTo>
                    <a:pt x="0" y="99"/>
                  </a:lnTo>
                  <a:lnTo>
                    <a:pt x="0" y="99"/>
                  </a:lnTo>
                  <a:cubicBezTo>
                    <a:pt x="0" y="93"/>
                    <a:pt x="1" y="88"/>
                    <a:pt x="1" y="83"/>
                  </a:cubicBezTo>
                  <a:lnTo>
                    <a:pt x="1" y="82"/>
                  </a:lnTo>
                  <a:lnTo>
                    <a:pt x="1" y="82"/>
                  </a:lnTo>
                  <a:cubicBezTo>
                    <a:pt x="11" y="36"/>
                    <a:pt x="52" y="0"/>
                    <a:pt x="102" y="0"/>
                  </a:cubicBezTo>
                  <a:cubicBezTo>
                    <a:pt x="149" y="0"/>
                    <a:pt x="189" y="33"/>
                    <a:pt x="199" y="78"/>
                  </a:cubicBezTo>
                  <a:cubicBezTo>
                    <a:pt x="201" y="87"/>
                    <a:pt x="203" y="96"/>
                    <a:pt x="203" y="104"/>
                  </a:cubicBezTo>
                  <a:cubicBezTo>
                    <a:pt x="203" y="160"/>
                    <a:pt x="158" y="205"/>
                    <a:pt x="103"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28">
              <a:extLst>
                <a:ext uri="{FF2B5EF4-FFF2-40B4-BE49-F238E27FC236}">
                  <a16:creationId xmlns:a16="http://schemas.microsoft.com/office/drawing/2014/main" xmlns="" id="{827A106B-230E-403D-82C9-D78634153162}"/>
                </a:ext>
              </a:extLst>
            </p:cNvPr>
            <p:cNvSpPr>
              <a:spLocks/>
            </p:cNvSpPr>
            <p:nvPr/>
          </p:nvSpPr>
          <p:spPr bwMode="auto">
            <a:xfrm>
              <a:off x="4389438" y="503238"/>
              <a:ext cx="6350" cy="7938"/>
            </a:xfrm>
            <a:custGeom>
              <a:avLst/>
              <a:gdLst>
                <a:gd name="T0" fmla="*/ 104 w 204"/>
                <a:gd name="T1" fmla="*/ 205 h 205"/>
                <a:gd name="T2" fmla="*/ 0 w 204"/>
                <a:gd name="T3" fmla="*/ 102 h 205"/>
                <a:gd name="T4" fmla="*/ 0 w 204"/>
                <a:gd name="T5" fmla="*/ 101 h 205"/>
                <a:gd name="T6" fmla="*/ 10 w 204"/>
                <a:gd name="T7" fmla="*/ 60 h 205"/>
                <a:gd name="T8" fmla="*/ 30 w 204"/>
                <a:gd name="T9" fmla="*/ 30 h 205"/>
                <a:gd name="T10" fmla="*/ 102 w 204"/>
                <a:gd name="T11" fmla="*/ 0 h 205"/>
                <a:gd name="T12" fmla="*/ 200 w 204"/>
                <a:gd name="T13" fmla="*/ 78 h 205"/>
                <a:gd name="T14" fmla="*/ 204 w 204"/>
                <a:gd name="T15" fmla="*/ 104 h 205"/>
                <a:gd name="T16" fmla="*/ 104 w 204"/>
                <a:gd name="T1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205">
                  <a:moveTo>
                    <a:pt x="104" y="205"/>
                  </a:moveTo>
                  <a:cubicBezTo>
                    <a:pt x="47" y="205"/>
                    <a:pt x="1" y="159"/>
                    <a:pt x="0" y="102"/>
                  </a:cubicBezTo>
                  <a:lnTo>
                    <a:pt x="0" y="101"/>
                  </a:lnTo>
                  <a:cubicBezTo>
                    <a:pt x="0" y="87"/>
                    <a:pt x="4" y="72"/>
                    <a:pt x="10" y="60"/>
                  </a:cubicBezTo>
                  <a:cubicBezTo>
                    <a:pt x="15" y="48"/>
                    <a:pt x="21" y="39"/>
                    <a:pt x="30" y="30"/>
                  </a:cubicBezTo>
                  <a:cubicBezTo>
                    <a:pt x="49" y="11"/>
                    <a:pt x="75" y="0"/>
                    <a:pt x="102" y="0"/>
                  </a:cubicBezTo>
                  <a:cubicBezTo>
                    <a:pt x="150" y="0"/>
                    <a:pt x="190" y="33"/>
                    <a:pt x="200" y="78"/>
                  </a:cubicBezTo>
                  <a:cubicBezTo>
                    <a:pt x="202" y="87"/>
                    <a:pt x="204" y="95"/>
                    <a:pt x="204" y="104"/>
                  </a:cubicBezTo>
                  <a:cubicBezTo>
                    <a:pt x="204" y="160"/>
                    <a:pt x="159" y="205"/>
                    <a:pt x="104"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29">
              <a:extLst>
                <a:ext uri="{FF2B5EF4-FFF2-40B4-BE49-F238E27FC236}">
                  <a16:creationId xmlns:a16="http://schemas.microsoft.com/office/drawing/2014/main" xmlns="" id="{A3EABE35-00D0-4378-A31D-95F31539F815}"/>
                </a:ext>
              </a:extLst>
            </p:cNvPr>
            <p:cNvSpPr>
              <a:spLocks/>
            </p:cNvSpPr>
            <p:nvPr/>
          </p:nvSpPr>
          <p:spPr bwMode="auto">
            <a:xfrm>
              <a:off x="4379913" y="496888"/>
              <a:ext cx="6350" cy="7938"/>
            </a:xfrm>
            <a:custGeom>
              <a:avLst/>
              <a:gdLst>
                <a:gd name="T0" fmla="*/ 103 w 203"/>
                <a:gd name="T1" fmla="*/ 205 h 205"/>
                <a:gd name="T2" fmla="*/ 0 w 203"/>
                <a:gd name="T3" fmla="*/ 102 h 205"/>
                <a:gd name="T4" fmla="*/ 0 w 203"/>
                <a:gd name="T5" fmla="*/ 101 h 205"/>
                <a:gd name="T6" fmla="*/ 9 w 203"/>
                <a:gd name="T7" fmla="*/ 60 h 205"/>
                <a:gd name="T8" fmla="*/ 29 w 203"/>
                <a:gd name="T9" fmla="*/ 30 h 205"/>
                <a:gd name="T10" fmla="*/ 102 w 203"/>
                <a:gd name="T11" fmla="*/ 0 h 205"/>
                <a:gd name="T12" fmla="*/ 199 w 203"/>
                <a:gd name="T13" fmla="*/ 78 h 205"/>
                <a:gd name="T14" fmla="*/ 203 w 203"/>
                <a:gd name="T15" fmla="*/ 104 h 205"/>
                <a:gd name="T16" fmla="*/ 103 w 203"/>
                <a:gd name="T17" fmla="*/ 205 h 205"/>
                <a:gd name="T18" fmla="*/ 103 w 203"/>
                <a:gd name="T1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103" y="205"/>
                  </a:moveTo>
                  <a:cubicBezTo>
                    <a:pt x="46" y="205"/>
                    <a:pt x="0" y="159"/>
                    <a:pt x="0" y="102"/>
                  </a:cubicBezTo>
                  <a:lnTo>
                    <a:pt x="0" y="101"/>
                  </a:lnTo>
                  <a:cubicBezTo>
                    <a:pt x="0" y="87"/>
                    <a:pt x="3" y="73"/>
                    <a:pt x="9" y="60"/>
                  </a:cubicBezTo>
                  <a:cubicBezTo>
                    <a:pt x="14" y="48"/>
                    <a:pt x="21" y="39"/>
                    <a:pt x="29" y="30"/>
                  </a:cubicBezTo>
                  <a:cubicBezTo>
                    <a:pt x="48" y="11"/>
                    <a:pt x="74" y="0"/>
                    <a:pt x="102" y="0"/>
                  </a:cubicBezTo>
                  <a:cubicBezTo>
                    <a:pt x="149" y="0"/>
                    <a:pt x="189" y="33"/>
                    <a:pt x="199" y="78"/>
                  </a:cubicBezTo>
                  <a:cubicBezTo>
                    <a:pt x="202" y="87"/>
                    <a:pt x="203" y="95"/>
                    <a:pt x="203" y="104"/>
                  </a:cubicBezTo>
                  <a:cubicBezTo>
                    <a:pt x="203" y="160"/>
                    <a:pt x="158" y="205"/>
                    <a:pt x="103" y="205"/>
                  </a:cubicBezTo>
                  <a:lnTo>
                    <a:pt x="10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30">
              <a:extLst>
                <a:ext uri="{FF2B5EF4-FFF2-40B4-BE49-F238E27FC236}">
                  <a16:creationId xmlns:a16="http://schemas.microsoft.com/office/drawing/2014/main" xmlns="" id="{291B2A57-44A9-4EF8-8006-0DAA8FD6CAB4}"/>
                </a:ext>
              </a:extLst>
            </p:cNvPr>
            <p:cNvSpPr>
              <a:spLocks/>
            </p:cNvSpPr>
            <p:nvPr/>
          </p:nvSpPr>
          <p:spPr bwMode="auto">
            <a:xfrm>
              <a:off x="4376738" y="485775"/>
              <a:ext cx="7938" cy="6350"/>
            </a:xfrm>
            <a:custGeom>
              <a:avLst/>
              <a:gdLst>
                <a:gd name="T0" fmla="*/ 103 w 203"/>
                <a:gd name="T1" fmla="*/ 204 h 204"/>
                <a:gd name="T2" fmla="*/ 0 w 203"/>
                <a:gd name="T3" fmla="*/ 101 h 204"/>
                <a:gd name="T4" fmla="*/ 0 w 203"/>
                <a:gd name="T5" fmla="*/ 101 h 204"/>
                <a:gd name="T6" fmla="*/ 9 w 203"/>
                <a:gd name="T7" fmla="*/ 59 h 204"/>
                <a:gd name="T8" fmla="*/ 30 w 203"/>
                <a:gd name="T9" fmla="*/ 30 h 204"/>
                <a:gd name="T10" fmla="*/ 102 w 203"/>
                <a:gd name="T11" fmla="*/ 0 h 204"/>
                <a:gd name="T12" fmla="*/ 200 w 203"/>
                <a:gd name="T13" fmla="*/ 78 h 204"/>
                <a:gd name="T14" fmla="*/ 203 w 203"/>
                <a:gd name="T15" fmla="*/ 104 h 204"/>
                <a:gd name="T16" fmla="*/ 103 w 203"/>
                <a:gd name="T17" fmla="*/ 204 h 204"/>
                <a:gd name="T18" fmla="*/ 103 w 203"/>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4">
                  <a:moveTo>
                    <a:pt x="103" y="204"/>
                  </a:moveTo>
                  <a:cubicBezTo>
                    <a:pt x="46" y="204"/>
                    <a:pt x="0" y="157"/>
                    <a:pt x="0" y="101"/>
                  </a:cubicBezTo>
                  <a:lnTo>
                    <a:pt x="0" y="101"/>
                  </a:lnTo>
                  <a:cubicBezTo>
                    <a:pt x="0" y="85"/>
                    <a:pt x="3" y="72"/>
                    <a:pt x="9" y="59"/>
                  </a:cubicBezTo>
                  <a:cubicBezTo>
                    <a:pt x="14" y="48"/>
                    <a:pt x="21" y="38"/>
                    <a:pt x="30" y="30"/>
                  </a:cubicBezTo>
                  <a:cubicBezTo>
                    <a:pt x="49" y="10"/>
                    <a:pt x="74" y="0"/>
                    <a:pt x="102" y="0"/>
                  </a:cubicBezTo>
                  <a:cubicBezTo>
                    <a:pt x="150" y="0"/>
                    <a:pt x="190" y="33"/>
                    <a:pt x="200" y="78"/>
                  </a:cubicBezTo>
                  <a:cubicBezTo>
                    <a:pt x="202" y="87"/>
                    <a:pt x="203" y="95"/>
                    <a:pt x="203" y="104"/>
                  </a:cubicBezTo>
                  <a:cubicBezTo>
                    <a:pt x="203" y="160"/>
                    <a:pt x="158" y="204"/>
                    <a:pt x="103" y="204"/>
                  </a:cubicBezTo>
                  <a:lnTo>
                    <a:pt x="103" y="20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6" name="Challenge3" descr="{&quot;Key&quot;:&quot;POWER_USER_SHAPE_ICON&quot;,&quot;Value&quot;:&quot;POWER_USER_SHAPE_ICON_STYLE_1&quot;}">
            <a:extLst>
              <a:ext uri="{FF2B5EF4-FFF2-40B4-BE49-F238E27FC236}">
                <a16:creationId xmlns:a16="http://schemas.microsoft.com/office/drawing/2014/main" xmlns="" id="{F803544D-BF31-4AEE-B0A6-01D8C0496C97}"/>
              </a:ext>
            </a:extLst>
          </p:cNvPr>
          <p:cNvGrpSpPr>
            <a:grpSpLocks noChangeAspect="1"/>
          </p:cNvGrpSpPr>
          <p:nvPr/>
        </p:nvGrpSpPr>
        <p:grpSpPr>
          <a:xfrm>
            <a:off x="730270" y="4104981"/>
            <a:ext cx="348690" cy="370825"/>
            <a:chOff x="4360926" y="5747642"/>
            <a:chExt cx="725365" cy="771412"/>
          </a:xfrm>
        </p:grpSpPr>
        <p:sp>
          <p:nvSpPr>
            <p:cNvPr id="257" name="Freeform: Shape 256">
              <a:extLst>
                <a:ext uri="{FF2B5EF4-FFF2-40B4-BE49-F238E27FC236}">
                  <a16:creationId xmlns:a16="http://schemas.microsoft.com/office/drawing/2014/main" xmlns="" id="{5088357D-732B-4BF2-910D-1FB3D6068618}"/>
                </a:ext>
              </a:extLst>
            </p:cNvPr>
            <p:cNvSpPr/>
            <p:nvPr/>
          </p:nvSpPr>
          <p:spPr>
            <a:xfrm>
              <a:off x="4657968" y="5747642"/>
              <a:ext cx="131885" cy="131885"/>
            </a:xfrm>
            <a:custGeom>
              <a:avLst/>
              <a:gdLst>
                <a:gd name="connsiteX0" fmla="*/ 68706 w 131884"/>
                <a:gd name="connsiteY0" fmla="*/ 0 h 131884"/>
                <a:gd name="connsiteX1" fmla="*/ 0 w 131884"/>
                <a:gd name="connsiteY1" fmla="*/ 68670 h 131884"/>
                <a:gd name="connsiteX2" fmla="*/ 68706 w 131884"/>
                <a:gd name="connsiteY2" fmla="*/ 137336 h 131884"/>
                <a:gd name="connsiteX3" fmla="*/ 137336 w 131884"/>
                <a:gd name="connsiteY3" fmla="*/ 68670 h 131884"/>
                <a:gd name="connsiteX4" fmla="*/ 68706 w 131884"/>
                <a:gd name="connsiteY4" fmla="*/ 0 h 13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84" h="131884">
                  <a:moveTo>
                    <a:pt x="68706" y="0"/>
                  </a:moveTo>
                  <a:cubicBezTo>
                    <a:pt x="30735" y="0"/>
                    <a:pt x="0" y="30739"/>
                    <a:pt x="0" y="68670"/>
                  </a:cubicBezTo>
                  <a:cubicBezTo>
                    <a:pt x="0" y="106593"/>
                    <a:pt x="30735" y="137336"/>
                    <a:pt x="68706" y="137336"/>
                  </a:cubicBezTo>
                  <a:cubicBezTo>
                    <a:pt x="106575" y="137336"/>
                    <a:pt x="137336" y="106593"/>
                    <a:pt x="137336" y="68670"/>
                  </a:cubicBezTo>
                  <a:cubicBezTo>
                    <a:pt x="137336" y="30739"/>
                    <a:pt x="106575" y="0"/>
                    <a:pt x="68706" y="0"/>
                  </a:cubicBezTo>
                  <a:close/>
                </a:path>
              </a:pathLst>
            </a:custGeom>
            <a:noFill/>
            <a:ln w="19050" cap="flat">
              <a:solidFill>
                <a:schemeClr val="accent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xmlns="" id="{10F4FBFC-8503-466E-A0AA-87060879486B}"/>
                </a:ext>
              </a:extLst>
            </p:cNvPr>
            <p:cNvSpPr/>
            <p:nvPr/>
          </p:nvSpPr>
          <p:spPr>
            <a:xfrm>
              <a:off x="4507820" y="5791975"/>
              <a:ext cx="433335" cy="433335"/>
            </a:xfrm>
            <a:custGeom>
              <a:avLst/>
              <a:gdLst>
                <a:gd name="connsiteX0" fmla="*/ 299542 w 433335"/>
                <a:gd name="connsiteY0" fmla="*/ 441609 h 433335"/>
                <a:gd name="connsiteX1" fmla="*/ 299542 w 433335"/>
                <a:gd name="connsiteY1" fmla="*/ 278285 h 433335"/>
                <a:gd name="connsiteX2" fmla="*/ 305294 w 433335"/>
                <a:gd name="connsiteY2" fmla="*/ 205007 h 433335"/>
                <a:gd name="connsiteX3" fmla="*/ 435119 w 433335"/>
                <a:gd name="connsiteY3" fmla="*/ 46053 h 433335"/>
                <a:gd name="connsiteX4" fmla="*/ 425460 w 433335"/>
                <a:gd name="connsiteY4" fmla="*/ 4805 h 433335"/>
                <a:gd name="connsiteX5" fmla="*/ 383647 w 433335"/>
                <a:gd name="connsiteY5" fmla="*/ 13043 h 433335"/>
                <a:gd name="connsiteX6" fmla="*/ 252377 w 433335"/>
                <a:gd name="connsiteY6" fmla="*/ 136514 h 433335"/>
                <a:gd name="connsiteX7" fmla="*/ 218803 w 433335"/>
                <a:gd name="connsiteY7" fmla="*/ 170127 h 433335"/>
                <a:gd name="connsiteX8" fmla="*/ 184086 w 433335"/>
                <a:gd name="connsiteY8" fmla="*/ 135394 h 433335"/>
                <a:gd name="connsiteX9" fmla="*/ 53081 w 433335"/>
                <a:gd name="connsiteY9" fmla="*/ 12543 h 433335"/>
                <a:gd name="connsiteX10" fmla="*/ 13943 w 433335"/>
                <a:gd name="connsiteY10" fmla="*/ 4742 h 433335"/>
                <a:gd name="connsiteX11" fmla="*/ 3103 w 433335"/>
                <a:gd name="connsiteY11" fmla="*/ 47044 h 433335"/>
                <a:gd name="connsiteX12" fmla="*/ 133782 w 433335"/>
                <a:gd name="connsiteY12" fmla="*/ 204668 h 433335"/>
                <a:gd name="connsiteX13" fmla="*/ 139534 w 433335"/>
                <a:gd name="connsiteY13" fmla="*/ 278146 h 433335"/>
                <a:gd name="connsiteX14" fmla="*/ 139534 w 433335"/>
                <a:gd name="connsiteY14" fmla="*/ 412303 h 43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335" h="433335">
                  <a:moveTo>
                    <a:pt x="299542" y="441609"/>
                  </a:moveTo>
                  <a:lnTo>
                    <a:pt x="299542" y="278285"/>
                  </a:lnTo>
                  <a:lnTo>
                    <a:pt x="305294" y="205007"/>
                  </a:lnTo>
                  <a:cubicBezTo>
                    <a:pt x="305294" y="205007"/>
                    <a:pt x="389713" y="163532"/>
                    <a:pt x="435119" y="46053"/>
                  </a:cubicBezTo>
                  <a:cubicBezTo>
                    <a:pt x="440633" y="30054"/>
                    <a:pt x="439214" y="12906"/>
                    <a:pt x="425460" y="4805"/>
                  </a:cubicBezTo>
                  <a:cubicBezTo>
                    <a:pt x="414809" y="-1484"/>
                    <a:pt x="393871" y="-2682"/>
                    <a:pt x="383647" y="13043"/>
                  </a:cubicBezTo>
                  <a:cubicBezTo>
                    <a:pt x="383647" y="13043"/>
                    <a:pt x="336520" y="114660"/>
                    <a:pt x="252377" y="136514"/>
                  </a:cubicBezTo>
                  <a:lnTo>
                    <a:pt x="218803" y="170127"/>
                  </a:lnTo>
                  <a:lnTo>
                    <a:pt x="184086" y="135394"/>
                  </a:lnTo>
                  <a:cubicBezTo>
                    <a:pt x="102268" y="111295"/>
                    <a:pt x="53081" y="12543"/>
                    <a:pt x="53081" y="12543"/>
                  </a:cubicBezTo>
                  <a:cubicBezTo>
                    <a:pt x="40922" y="-5808"/>
                    <a:pt x="22572" y="86"/>
                    <a:pt x="13943" y="4742"/>
                  </a:cubicBezTo>
                  <a:cubicBezTo>
                    <a:pt x="2023" y="11213"/>
                    <a:pt x="-4132" y="30883"/>
                    <a:pt x="3103" y="47044"/>
                  </a:cubicBezTo>
                  <a:cubicBezTo>
                    <a:pt x="53835" y="166585"/>
                    <a:pt x="133782" y="204668"/>
                    <a:pt x="133782" y="204668"/>
                  </a:cubicBezTo>
                  <a:lnTo>
                    <a:pt x="139534" y="278146"/>
                  </a:lnTo>
                  <a:lnTo>
                    <a:pt x="139534" y="412303"/>
                  </a:lnTo>
                </a:path>
              </a:pathLst>
            </a:custGeom>
            <a:noFill/>
            <a:ln w="19050" cap="flat">
              <a:solidFill>
                <a:schemeClr val="accent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xmlns="" id="{D7FD694B-7245-471D-B6AB-21A27DE95EC1}"/>
                </a:ext>
              </a:extLst>
            </p:cNvPr>
            <p:cNvSpPr/>
            <p:nvPr/>
          </p:nvSpPr>
          <p:spPr>
            <a:xfrm>
              <a:off x="4942939" y="6437426"/>
              <a:ext cx="47102" cy="75363"/>
            </a:xfrm>
            <a:custGeom>
              <a:avLst/>
              <a:gdLst>
                <a:gd name="connsiteX0" fmla="*/ 0 w 47101"/>
                <a:gd name="connsiteY0" fmla="*/ 0 h 75362"/>
                <a:gd name="connsiteX1" fmla="*/ 51774 w 47101"/>
                <a:gd name="connsiteY1" fmla="*/ 82448 h 75362"/>
              </a:gdLst>
              <a:ahLst/>
              <a:cxnLst>
                <a:cxn ang="0">
                  <a:pos x="connsiteX0" y="connsiteY0"/>
                </a:cxn>
                <a:cxn ang="0">
                  <a:pos x="connsiteX1" y="connsiteY1"/>
                </a:cxn>
              </a:cxnLst>
              <a:rect l="l" t="t" r="r" b="b"/>
              <a:pathLst>
                <a:path w="47101" h="75362">
                  <a:moveTo>
                    <a:pt x="0" y="0"/>
                  </a:moveTo>
                  <a:lnTo>
                    <a:pt x="51774" y="82448"/>
                  </a:lnTo>
                </a:path>
              </a:pathLst>
            </a:custGeom>
            <a:noFill/>
            <a:ln w="19050" cap="rnd">
              <a:solidFill>
                <a:schemeClr val="accent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xmlns="" id="{41242DF2-75E2-4ABF-8DAC-27E65ABCF29D}"/>
                </a:ext>
              </a:extLst>
            </p:cNvPr>
            <p:cNvSpPr/>
            <p:nvPr/>
          </p:nvSpPr>
          <p:spPr>
            <a:xfrm>
              <a:off x="4478379" y="6377749"/>
              <a:ext cx="94203" cy="141305"/>
            </a:xfrm>
            <a:custGeom>
              <a:avLst/>
              <a:gdLst>
                <a:gd name="connsiteX0" fmla="*/ 0 w 94203"/>
                <a:gd name="connsiteY0" fmla="*/ 142424 h 141304"/>
                <a:gd name="connsiteX1" fmla="*/ 100521 w 94203"/>
                <a:gd name="connsiteY1" fmla="*/ 0 h 141304"/>
              </a:gdLst>
              <a:ahLst/>
              <a:cxnLst>
                <a:cxn ang="0">
                  <a:pos x="connsiteX0" y="connsiteY0"/>
                </a:cxn>
                <a:cxn ang="0">
                  <a:pos x="connsiteX1" y="connsiteY1"/>
                </a:cxn>
              </a:cxnLst>
              <a:rect l="l" t="t" r="r" b="b"/>
              <a:pathLst>
                <a:path w="94203" h="141304">
                  <a:moveTo>
                    <a:pt x="0" y="142424"/>
                  </a:moveTo>
                  <a:lnTo>
                    <a:pt x="100521" y="0"/>
                  </a:lnTo>
                </a:path>
              </a:pathLst>
            </a:custGeom>
            <a:noFill/>
            <a:ln w="19050" cap="rnd">
              <a:solidFill>
                <a:schemeClr val="accent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xmlns="" id="{BE3BE7F6-4058-4254-959F-AE68897E3483}"/>
                </a:ext>
              </a:extLst>
            </p:cNvPr>
            <p:cNvSpPr/>
            <p:nvPr/>
          </p:nvSpPr>
          <p:spPr>
            <a:xfrm>
              <a:off x="4360926" y="6193232"/>
              <a:ext cx="725365" cy="320291"/>
            </a:xfrm>
            <a:custGeom>
              <a:avLst/>
              <a:gdLst>
                <a:gd name="connsiteX0" fmla="*/ 731997 w 725365"/>
                <a:gd name="connsiteY0" fmla="*/ 326563 h 320291"/>
                <a:gd name="connsiteX1" fmla="*/ 591245 w 725365"/>
                <a:gd name="connsiteY1" fmla="*/ 81208 h 320291"/>
                <a:gd name="connsiteX2" fmla="*/ 567707 w 725365"/>
                <a:gd name="connsiteY2" fmla="*/ 62456 h 320291"/>
                <a:gd name="connsiteX3" fmla="*/ 224468 w 725365"/>
                <a:gd name="connsiteY3" fmla="*/ 306 h 320291"/>
                <a:gd name="connsiteX4" fmla="*/ 199962 w 725365"/>
                <a:gd name="connsiteY4" fmla="*/ 12528 h 320291"/>
                <a:gd name="connsiteX5" fmla="*/ 0 w 725365"/>
                <a:gd name="connsiteY5" fmla="*/ 326990 h 32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365" h="320291">
                  <a:moveTo>
                    <a:pt x="731997" y="326563"/>
                  </a:moveTo>
                  <a:lnTo>
                    <a:pt x="591245" y="81208"/>
                  </a:lnTo>
                  <a:cubicBezTo>
                    <a:pt x="587540" y="72582"/>
                    <a:pt x="576939" y="64139"/>
                    <a:pt x="567707" y="62456"/>
                  </a:cubicBezTo>
                  <a:lnTo>
                    <a:pt x="224468" y="306"/>
                  </a:lnTo>
                  <a:cubicBezTo>
                    <a:pt x="215211" y="-1386"/>
                    <a:pt x="204195" y="4114"/>
                    <a:pt x="199962" y="12528"/>
                  </a:cubicBezTo>
                  <a:lnTo>
                    <a:pt x="0" y="326990"/>
                  </a:lnTo>
                </a:path>
              </a:pathLst>
            </a:custGeom>
            <a:noFill/>
            <a:ln w="19050" cap="rnd">
              <a:solidFill>
                <a:schemeClr val="accent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xmlns="" id="{C122A815-B4BF-4880-9A17-6CFD7879837E}"/>
                </a:ext>
              </a:extLst>
            </p:cNvPr>
            <p:cNvSpPr/>
            <p:nvPr/>
          </p:nvSpPr>
          <p:spPr>
            <a:xfrm>
              <a:off x="4726925" y="6125059"/>
              <a:ext cx="9420" cy="84783"/>
            </a:xfrm>
            <a:custGeom>
              <a:avLst/>
              <a:gdLst>
                <a:gd name="connsiteX0" fmla="*/ 0 w 0"/>
                <a:gd name="connsiteY0" fmla="*/ 0 h 84782"/>
                <a:gd name="connsiteX1" fmla="*/ 0 w 0"/>
                <a:gd name="connsiteY1" fmla="*/ 94056 h 84782"/>
              </a:gdLst>
              <a:ahLst/>
              <a:cxnLst>
                <a:cxn ang="0">
                  <a:pos x="connsiteX0" y="connsiteY0"/>
                </a:cxn>
                <a:cxn ang="0">
                  <a:pos x="connsiteX1" y="connsiteY1"/>
                </a:cxn>
              </a:cxnLst>
              <a:rect l="l" t="t" r="r" b="b"/>
              <a:pathLst>
                <a:path h="84782">
                  <a:moveTo>
                    <a:pt x="0" y="0"/>
                  </a:moveTo>
                  <a:lnTo>
                    <a:pt x="0" y="94056"/>
                  </a:lnTo>
                </a:path>
              </a:pathLst>
            </a:custGeom>
            <a:noFill/>
            <a:ln w="19050" cap="rnd">
              <a:solidFill>
                <a:schemeClr val="accent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3"/>
          <p:cNvSpPr txBox="1"/>
          <p:nvPr/>
        </p:nvSpPr>
        <p:spPr>
          <a:xfrm>
            <a:off x="345989" y="247135"/>
            <a:ext cx="8971006" cy="707886"/>
          </a:xfrm>
          <a:prstGeom prst="rect">
            <a:avLst/>
          </a:prstGeom>
          <a:noFill/>
        </p:spPr>
        <p:txBody>
          <a:bodyPr wrap="square" rtlCol="0">
            <a:spAutoFit/>
          </a:bodyPr>
          <a:lstStyle/>
          <a:p>
            <a:r>
              <a:rPr lang="fr-CA" sz="4000" dirty="0" smtClean="0">
                <a:latin typeface="+mj-lt"/>
              </a:rPr>
              <a:t>CdeP 1 -  CHEFS DE PROJETS : PORTRAIT GÉNÉRAL</a:t>
            </a:r>
            <a:endParaRPr lang="fr-FR" sz="4000" dirty="0">
              <a:latin typeface="+mj-lt"/>
            </a:endParaRPr>
          </a:p>
        </p:txBody>
      </p:sp>
      <p:pic>
        <p:nvPicPr>
          <p:cNvPr id="125" name="Picture 124"/>
          <p:cNvPicPr>
            <a:picLocks noChangeAspect="1"/>
          </p:cNvPicPr>
          <p:nvPr/>
        </p:nvPicPr>
        <p:blipFill>
          <a:blip r:embed="rId4"/>
          <a:stretch>
            <a:fillRect/>
          </a:stretch>
        </p:blipFill>
        <p:spPr>
          <a:xfrm>
            <a:off x="9941644" y="0"/>
            <a:ext cx="2250356" cy="788918"/>
          </a:xfrm>
          <a:prstGeom prst="rect">
            <a:avLst/>
          </a:prstGeom>
        </p:spPr>
      </p:pic>
    </p:spTree>
    <p:custDataLst>
      <p:tags r:id="rId1"/>
    </p:custDataLst>
    <p:extLst>
      <p:ext uri="{BB962C8B-B14F-4D97-AF65-F5344CB8AC3E}">
        <p14:creationId xmlns:p14="http://schemas.microsoft.com/office/powerpoint/2010/main" val="37329140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E3E421DD-7F73-48C5-BDA3-451A3E2EF995}"/>
              </a:ext>
            </a:extLst>
          </p:cNvPr>
          <p:cNvSpPr/>
          <p:nvPr/>
        </p:nvSpPr>
        <p:spPr>
          <a:xfrm>
            <a:off x="1516540" y="3170335"/>
            <a:ext cx="6052323" cy="54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75000"/>
                  </a:schemeClr>
                </a:solidFill>
                <a:latin typeface="Calibri"/>
              </a:rPr>
              <a:t>GESTION DES PRIORITÉS</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50000"/>
                  </a:schemeClr>
                </a:solidFill>
                <a:latin typeface="Calibri"/>
              </a:rPr>
              <a:t>CULTURE ORGANISATIONNELLE</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75000"/>
                  </a:schemeClr>
                </a:solidFill>
                <a:latin typeface="Calibri"/>
              </a:rPr>
              <a:t>ABONDANCE D’INFORMATIONS</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50000"/>
                  </a:schemeClr>
                </a:solidFill>
                <a:latin typeface="Calibri"/>
              </a:rPr>
              <a:t>PROCESSUS D’ADHÉSION</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75000"/>
                  </a:schemeClr>
                </a:solidFill>
                <a:latin typeface="Calibri"/>
              </a:rPr>
              <a:t>RECONNAISSANCE</a:t>
            </a:r>
            <a:r>
              <a:rPr lang="en-US" sz="1400" b="1" dirty="0" smtClean="0">
                <a:solidFill>
                  <a:schemeClr val="accent1">
                    <a:lumMod val="50000"/>
                  </a:schemeClr>
                </a:solidFill>
                <a:latin typeface="Calibri"/>
              </a:rPr>
              <a:t> </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50000"/>
                  </a:schemeClr>
                </a:solidFill>
                <a:latin typeface="Calibri"/>
              </a:rPr>
              <a:t>CULTURE DU PROJET</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75000"/>
                  </a:schemeClr>
                </a:solidFill>
                <a:latin typeface="Calibri"/>
              </a:rPr>
              <a:t>IDENTITÉS</a:t>
            </a:r>
            <a:r>
              <a:rPr lang="en-US" sz="1400" b="1" dirty="0" smtClean="0">
                <a:solidFill>
                  <a:schemeClr val="accent1">
                    <a:lumMod val="50000"/>
                  </a:schemeClr>
                </a:solidFill>
                <a:latin typeface="Calibri"/>
              </a:rPr>
              <a:t> </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50000"/>
                  </a:schemeClr>
                </a:solidFill>
                <a:latin typeface="Calibri"/>
              </a:rPr>
              <a:t>TYPE DE CONNAISSANCES</a:t>
            </a:r>
            <a:r>
              <a:rPr lang="en-US" sz="1400" b="1" dirty="0">
                <a:solidFill>
                  <a:schemeClr val="accent1">
                    <a:lumMod val="50000"/>
                  </a:schemeClr>
                </a:solidFill>
                <a:latin typeface="Calibri"/>
              </a:rPr>
              <a:t> </a:t>
            </a:r>
            <a:endParaRPr lang="en-US" sz="1400" b="1" dirty="0" smtClean="0">
              <a:solidFill>
                <a:schemeClr val="accent1">
                  <a:lumMod val="50000"/>
                </a:schemeClr>
              </a:solidFill>
              <a:latin typeface="Calibri"/>
            </a:endParaRP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75000"/>
                  </a:schemeClr>
                </a:solidFill>
                <a:latin typeface="Calibri"/>
              </a:rPr>
              <a:t>PRÉSENCE VIRTUELLE </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50000"/>
                  </a:schemeClr>
                </a:solidFill>
                <a:latin typeface="Calibri"/>
              </a:rPr>
              <a:t>BÉNÉFICES INTANGIBLES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1">
                  <a:lumMod val="50000"/>
                </a:schemeClr>
              </a:solidFill>
              <a:latin typeface="Calibri"/>
            </a:endParaRPr>
          </a:p>
        </p:txBody>
      </p:sp>
      <p:sp>
        <p:nvSpPr>
          <p:cNvPr id="26" name="TextBox 25"/>
          <p:cNvSpPr txBox="1"/>
          <p:nvPr/>
        </p:nvSpPr>
        <p:spPr>
          <a:xfrm>
            <a:off x="345989" y="247135"/>
            <a:ext cx="8971006" cy="707886"/>
          </a:xfrm>
          <a:prstGeom prst="rect">
            <a:avLst/>
          </a:prstGeom>
          <a:noFill/>
        </p:spPr>
        <p:txBody>
          <a:bodyPr wrap="square" rtlCol="0">
            <a:spAutoFit/>
          </a:bodyPr>
          <a:lstStyle/>
          <a:p>
            <a:r>
              <a:rPr lang="fr-CA" sz="4000" dirty="0" smtClean="0">
                <a:latin typeface="+mj-lt"/>
              </a:rPr>
              <a:t>CdeP 1 - CHEFS DE PROJETS : FREINS ET LEVIERS</a:t>
            </a:r>
            <a:endParaRPr lang="fr-FR" sz="4000" dirty="0">
              <a:latin typeface="+mj-lt"/>
            </a:endParaRPr>
          </a:p>
        </p:txBody>
      </p:sp>
      <p:pic>
        <p:nvPicPr>
          <p:cNvPr id="27" name="Picture 26"/>
          <p:cNvPicPr>
            <a:picLocks noChangeAspect="1"/>
          </p:cNvPicPr>
          <p:nvPr/>
        </p:nvPicPr>
        <p:blipFill>
          <a:blip r:embed="rId3"/>
          <a:stretch>
            <a:fillRect/>
          </a:stretch>
        </p:blipFill>
        <p:spPr>
          <a:xfrm>
            <a:off x="9941644" y="0"/>
            <a:ext cx="2250356" cy="788918"/>
          </a:xfrm>
          <a:prstGeom prst="rect">
            <a:avLst/>
          </a:prstGeom>
        </p:spPr>
      </p:pic>
      <p:sp>
        <p:nvSpPr>
          <p:cNvPr id="28" name="Rectangle 27">
            <a:extLst>
              <a:ext uri="{FF2B5EF4-FFF2-40B4-BE49-F238E27FC236}">
                <a16:creationId xmlns:a16="http://schemas.microsoft.com/office/drawing/2014/main" xmlns="" id="{E3E421DD-7F73-48C5-BDA3-451A3E2EF995}"/>
              </a:ext>
            </a:extLst>
          </p:cNvPr>
          <p:cNvSpPr/>
          <p:nvPr/>
        </p:nvSpPr>
        <p:spPr>
          <a:xfrm>
            <a:off x="8093676" y="3170335"/>
            <a:ext cx="5072031" cy="54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lumMod val="50000"/>
                  </a:schemeClr>
                </a:solidFill>
                <a:latin typeface="Calibri"/>
              </a:rPr>
              <a:t>BESOIN DE PARTAGE</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solidFill>
                <a:latin typeface="Calibri"/>
              </a:rPr>
              <a:t>RESPONSABILISATION</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lumMod val="50000"/>
                  </a:schemeClr>
                </a:solidFill>
                <a:latin typeface="Calibri"/>
              </a:rPr>
              <a:t>PRÉPARATION</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solidFill>
                <a:latin typeface="Calibri"/>
              </a:rPr>
              <a:t>ANIMATION</a:t>
            </a:r>
            <a:r>
              <a:rPr lang="en-US" sz="1400" b="1" dirty="0" smtClean="0">
                <a:solidFill>
                  <a:schemeClr val="accent3">
                    <a:lumMod val="50000"/>
                  </a:schemeClr>
                </a:solidFill>
                <a:latin typeface="Calibri"/>
              </a:rPr>
              <a:t> </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lumMod val="50000"/>
                  </a:schemeClr>
                </a:solidFill>
                <a:latin typeface="Calibri"/>
              </a:rPr>
              <a:t>NOYAU D’EXPERTS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1">
                  <a:lumMod val="50000"/>
                </a:schemeClr>
              </a:solidFill>
              <a:latin typeface="Calibri"/>
            </a:endParaRPr>
          </a:p>
        </p:txBody>
      </p:sp>
      <p:pic>
        <p:nvPicPr>
          <p:cNvPr id="29" name="Picture 28"/>
          <p:cNvPicPr>
            <a:picLocks noChangeAspect="1"/>
          </p:cNvPicPr>
          <p:nvPr/>
        </p:nvPicPr>
        <p:blipFill>
          <a:blip r:embed="rId4"/>
          <a:stretch>
            <a:fillRect/>
          </a:stretch>
        </p:blipFill>
        <p:spPr>
          <a:xfrm>
            <a:off x="4290112" y="1606378"/>
            <a:ext cx="3803564" cy="3744098"/>
          </a:xfrm>
          <a:prstGeom prst="rect">
            <a:avLst/>
          </a:prstGeom>
        </p:spPr>
      </p:pic>
    </p:spTree>
    <p:extLst>
      <p:ext uri="{BB962C8B-B14F-4D97-AF65-F5344CB8AC3E}">
        <p14:creationId xmlns:p14="http://schemas.microsoft.com/office/powerpoint/2010/main" val="1570454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xmlns="" id="{2726A110-CD1F-4D14-849B-6C5AC15E4148}"/>
              </a:ext>
            </a:extLst>
          </p:cNvPr>
          <p:cNvGrpSpPr>
            <a:grpSpLocks noChangeAspect="1"/>
          </p:cNvGrpSpPr>
          <p:nvPr/>
        </p:nvGrpSpPr>
        <p:grpSpPr>
          <a:xfrm>
            <a:off x="4731689" y="2305293"/>
            <a:ext cx="2728621" cy="2870235"/>
            <a:chOff x="6855725" y="2321521"/>
            <a:chExt cx="914400" cy="961857"/>
          </a:xfrm>
        </p:grpSpPr>
        <p:sp>
          <p:nvSpPr>
            <p:cNvPr id="138" name="Arc 137">
              <a:extLst>
                <a:ext uri="{FF2B5EF4-FFF2-40B4-BE49-F238E27FC236}">
                  <a16:creationId xmlns:a16="http://schemas.microsoft.com/office/drawing/2014/main" xmlns="" id="{E7BBEFC3-4F28-4EAA-9BD7-9746CE6322DF}"/>
                </a:ext>
              </a:extLst>
            </p:cNvPr>
            <p:cNvSpPr/>
            <p:nvPr/>
          </p:nvSpPr>
          <p:spPr>
            <a:xfrm rot="10860000">
              <a:off x="6855725" y="2368978"/>
              <a:ext cx="914400" cy="914400"/>
            </a:xfrm>
            <a:prstGeom prst="arc">
              <a:avLst>
                <a:gd name="adj1" fmla="val 13793950"/>
                <a:gd name="adj2" fmla="val 17925109"/>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39" name="Arc 138">
              <a:extLst>
                <a:ext uri="{FF2B5EF4-FFF2-40B4-BE49-F238E27FC236}">
                  <a16:creationId xmlns:a16="http://schemas.microsoft.com/office/drawing/2014/main" xmlns="" id="{F4BD5798-B54E-4DA6-A627-8A4540B48D82}"/>
                </a:ext>
              </a:extLst>
            </p:cNvPr>
            <p:cNvSpPr/>
            <p:nvPr/>
          </p:nvSpPr>
          <p:spPr>
            <a:xfrm rot="16260000">
              <a:off x="6855725" y="2353159"/>
              <a:ext cx="914400" cy="914400"/>
            </a:xfrm>
            <a:prstGeom prst="arc">
              <a:avLst>
                <a:gd name="adj1" fmla="val 13793950"/>
                <a:gd name="adj2" fmla="val 17925109"/>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40" name="Arc 139">
              <a:extLst>
                <a:ext uri="{FF2B5EF4-FFF2-40B4-BE49-F238E27FC236}">
                  <a16:creationId xmlns:a16="http://schemas.microsoft.com/office/drawing/2014/main" xmlns="" id="{7EE90D37-07C4-489C-86A1-60FB8E500379}"/>
                </a:ext>
              </a:extLst>
            </p:cNvPr>
            <p:cNvSpPr/>
            <p:nvPr/>
          </p:nvSpPr>
          <p:spPr>
            <a:xfrm rot="60000">
              <a:off x="6855725" y="2337340"/>
              <a:ext cx="914400" cy="914400"/>
            </a:xfrm>
            <a:prstGeom prst="arc">
              <a:avLst>
                <a:gd name="adj1" fmla="val 13793950"/>
                <a:gd name="adj2" fmla="val 17925109"/>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52" name="Arc 151">
              <a:extLst>
                <a:ext uri="{FF2B5EF4-FFF2-40B4-BE49-F238E27FC236}">
                  <a16:creationId xmlns:a16="http://schemas.microsoft.com/office/drawing/2014/main" xmlns="" id="{74AFDCF2-CEA5-44BC-B822-6441C8637E8F}"/>
                </a:ext>
              </a:extLst>
            </p:cNvPr>
            <p:cNvSpPr/>
            <p:nvPr/>
          </p:nvSpPr>
          <p:spPr>
            <a:xfrm rot="5460000">
              <a:off x="6855725" y="2321521"/>
              <a:ext cx="914400" cy="914400"/>
            </a:xfrm>
            <a:prstGeom prst="arc">
              <a:avLst>
                <a:gd name="adj1" fmla="val 13793950"/>
                <a:gd name="adj2" fmla="val 17925109"/>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38" name="TextBox 37">
            <a:extLst>
              <a:ext uri="{FF2B5EF4-FFF2-40B4-BE49-F238E27FC236}">
                <a16:creationId xmlns:a16="http://schemas.microsoft.com/office/drawing/2014/main" xmlns="" id="{BED7B469-41C9-4A88-97D5-8B41ABDC1149}"/>
              </a:ext>
            </a:extLst>
          </p:cNvPr>
          <p:cNvSpPr txBox="1"/>
          <p:nvPr/>
        </p:nvSpPr>
        <p:spPr>
          <a:xfrm>
            <a:off x="5315421" y="2043381"/>
            <a:ext cx="1561159" cy="24622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dirty="0" smtClean="0">
                <a:solidFill>
                  <a:srgbClr val="464646"/>
                </a:solidFill>
                <a:latin typeface="Calibri"/>
              </a:rPr>
              <a:t>Objectifs visés</a:t>
            </a:r>
            <a:endParaRPr kumimoji="0" lang="fr-FR" sz="1600" b="1" i="0" u="none" strike="noStrike" kern="1200" cap="none" spc="0" normalizeH="0" baseline="0" noProof="0" dirty="0">
              <a:ln>
                <a:noFill/>
              </a:ln>
              <a:solidFill>
                <a:srgbClr val="464646"/>
              </a:solidFill>
              <a:effectLst/>
              <a:uLnTx/>
              <a:uFillTx/>
              <a:latin typeface="Calibri"/>
              <a:ea typeface="+mn-ea"/>
              <a:cs typeface="+mn-cs"/>
            </a:endParaRPr>
          </a:p>
        </p:txBody>
      </p:sp>
      <p:sp>
        <p:nvSpPr>
          <p:cNvPr id="39" name="TextBox 38">
            <a:extLst>
              <a:ext uri="{FF2B5EF4-FFF2-40B4-BE49-F238E27FC236}">
                <a16:creationId xmlns:a16="http://schemas.microsoft.com/office/drawing/2014/main" xmlns="" id="{6EE4BAAE-4DA6-40A6-AD6E-C8A5ED36DD2F}"/>
              </a:ext>
            </a:extLst>
          </p:cNvPr>
          <p:cNvSpPr txBox="1"/>
          <p:nvPr/>
        </p:nvSpPr>
        <p:spPr>
          <a:xfrm>
            <a:off x="5315421" y="5243782"/>
            <a:ext cx="1561159" cy="24622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dirty="0" smtClean="0">
                <a:solidFill>
                  <a:srgbClr val="DA1F28"/>
                </a:solidFill>
                <a:latin typeface="Calibri"/>
              </a:rPr>
              <a:t>Retombées</a:t>
            </a:r>
            <a:endParaRPr kumimoji="0" lang="fr-FR" sz="1600" b="1" i="0" u="none" strike="noStrike" kern="1200" cap="none" spc="0" normalizeH="0" baseline="0" noProof="0" dirty="0">
              <a:ln>
                <a:noFill/>
              </a:ln>
              <a:solidFill>
                <a:srgbClr val="DA1F28"/>
              </a:solidFill>
              <a:effectLst/>
              <a:uLnTx/>
              <a:uFillTx/>
              <a:latin typeface="Calibri"/>
              <a:ea typeface="+mn-ea"/>
              <a:cs typeface="+mn-cs"/>
            </a:endParaRPr>
          </a:p>
        </p:txBody>
      </p:sp>
      <p:grpSp>
        <p:nvGrpSpPr>
          <p:cNvPr id="42" name="Carpentry" descr="{&quot;Key&quot;:&quot;POWER_USER_SHAPE_ICON&quot;,&quot;Value&quot;:&quot;POWER_USER_SHAPE_ICON_STYLE_1&quot;}">
            <a:extLst>
              <a:ext uri="{FF2B5EF4-FFF2-40B4-BE49-F238E27FC236}">
                <a16:creationId xmlns:a16="http://schemas.microsoft.com/office/drawing/2014/main" xmlns="" id="{14784BC0-9337-4724-A488-1C242435901D}"/>
              </a:ext>
            </a:extLst>
          </p:cNvPr>
          <p:cNvGrpSpPr>
            <a:grpSpLocks noChangeAspect="1"/>
          </p:cNvGrpSpPr>
          <p:nvPr/>
        </p:nvGrpSpPr>
        <p:grpSpPr>
          <a:xfrm>
            <a:off x="8659594" y="1357510"/>
            <a:ext cx="429995" cy="407907"/>
            <a:chOff x="5454651" y="3775075"/>
            <a:chExt cx="463550" cy="439738"/>
          </a:xfrm>
          <a:solidFill>
            <a:schemeClr val="accent1"/>
          </a:solidFill>
        </p:grpSpPr>
        <p:sp>
          <p:nvSpPr>
            <p:cNvPr id="43" name="Freeform 1705">
              <a:extLst>
                <a:ext uri="{FF2B5EF4-FFF2-40B4-BE49-F238E27FC236}">
                  <a16:creationId xmlns:a16="http://schemas.microsoft.com/office/drawing/2014/main" xmlns="" id="{3228846A-5001-468A-9E95-DC9C02C9B4AA}"/>
                </a:ext>
              </a:extLst>
            </p:cNvPr>
            <p:cNvSpPr>
              <a:spLocks/>
            </p:cNvSpPr>
            <p:nvPr/>
          </p:nvSpPr>
          <p:spPr bwMode="auto">
            <a:xfrm>
              <a:off x="5865814" y="3835401"/>
              <a:ext cx="25400" cy="19050"/>
            </a:xfrm>
            <a:custGeom>
              <a:avLst/>
              <a:gdLst>
                <a:gd name="T0" fmla="*/ 231 w 286"/>
                <a:gd name="T1" fmla="*/ 213 h 216"/>
                <a:gd name="T2" fmla="*/ 189 w 286"/>
                <a:gd name="T3" fmla="*/ 206 h 216"/>
                <a:gd name="T4" fmla="*/ 38 w 286"/>
                <a:gd name="T5" fmla="*/ 118 h 216"/>
                <a:gd name="T6" fmla="*/ 17 w 286"/>
                <a:gd name="T7" fmla="*/ 38 h 216"/>
                <a:gd name="T8" fmla="*/ 97 w 286"/>
                <a:gd name="T9" fmla="*/ 16 h 216"/>
                <a:gd name="T10" fmla="*/ 248 w 286"/>
                <a:gd name="T11" fmla="*/ 104 h 216"/>
                <a:gd name="T12" fmla="*/ 270 w 286"/>
                <a:gd name="T13" fmla="*/ 185 h 216"/>
                <a:gd name="T14" fmla="*/ 231 w 286"/>
                <a:gd name="T15" fmla="*/ 213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216">
                  <a:moveTo>
                    <a:pt x="231" y="213"/>
                  </a:moveTo>
                  <a:cubicBezTo>
                    <a:pt x="217" y="216"/>
                    <a:pt x="202" y="214"/>
                    <a:pt x="189" y="206"/>
                  </a:cubicBezTo>
                  <a:lnTo>
                    <a:pt x="38" y="118"/>
                  </a:lnTo>
                  <a:cubicBezTo>
                    <a:pt x="9" y="102"/>
                    <a:pt x="0" y="66"/>
                    <a:pt x="17" y="38"/>
                  </a:cubicBezTo>
                  <a:cubicBezTo>
                    <a:pt x="33" y="9"/>
                    <a:pt x="69" y="0"/>
                    <a:pt x="97" y="16"/>
                  </a:cubicBezTo>
                  <a:lnTo>
                    <a:pt x="248" y="104"/>
                  </a:lnTo>
                  <a:cubicBezTo>
                    <a:pt x="276" y="121"/>
                    <a:pt x="286" y="157"/>
                    <a:pt x="270" y="185"/>
                  </a:cubicBezTo>
                  <a:cubicBezTo>
                    <a:pt x="261" y="200"/>
                    <a:pt x="247" y="210"/>
                    <a:pt x="231" y="2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1706">
              <a:extLst>
                <a:ext uri="{FF2B5EF4-FFF2-40B4-BE49-F238E27FC236}">
                  <a16:creationId xmlns:a16="http://schemas.microsoft.com/office/drawing/2014/main" xmlns="" id="{8BC18ED8-8F3C-46CE-BE0C-38980305E6C4}"/>
                </a:ext>
              </a:extLst>
            </p:cNvPr>
            <p:cNvSpPr>
              <a:spLocks noEditPoints="1"/>
            </p:cNvSpPr>
            <p:nvPr/>
          </p:nvSpPr>
          <p:spPr bwMode="auto">
            <a:xfrm>
              <a:off x="5865814" y="3835401"/>
              <a:ext cx="26988" cy="19050"/>
            </a:xfrm>
            <a:custGeom>
              <a:avLst/>
              <a:gdLst>
                <a:gd name="T0" fmla="*/ 70 w 298"/>
                <a:gd name="T1" fmla="*/ 17 h 223"/>
                <a:gd name="T2" fmla="*/ 26 w 298"/>
                <a:gd name="T3" fmla="*/ 42 h 223"/>
                <a:gd name="T4" fmla="*/ 20 w 298"/>
                <a:gd name="T5" fmla="*/ 80 h 223"/>
                <a:gd name="T6" fmla="*/ 44 w 298"/>
                <a:gd name="T7" fmla="*/ 111 h 223"/>
                <a:gd name="T8" fmla="*/ 195 w 298"/>
                <a:gd name="T9" fmla="*/ 199 h 223"/>
                <a:gd name="T10" fmla="*/ 232 w 298"/>
                <a:gd name="T11" fmla="*/ 205 h 223"/>
                <a:gd name="T12" fmla="*/ 265 w 298"/>
                <a:gd name="T13" fmla="*/ 181 h 223"/>
                <a:gd name="T14" fmla="*/ 246 w 298"/>
                <a:gd name="T15" fmla="*/ 111 h 223"/>
                <a:gd name="T16" fmla="*/ 95 w 298"/>
                <a:gd name="T17" fmla="*/ 23 h 223"/>
                <a:gd name="T18" fmla="*/ 70 w 298"/>
                <a:gd name="T19" fmla="*/ 17 h 223"/>
                <a:gd name="T20" fmla="*/ 220 w 298"/>
                <a:gd name="T21" fmla="*/ 223 h 223"/>
                <a:gd name="T22" fmla="*/ 187 w 298"/>
                <a:gd name="T23" fmla="*/ 213 h 223"/>
                <a:gd name="T24" fmla="*/ 36 w 298"/>
                <a:gd name="T25" fmla="*/ 125 h 223"/>
                <a:gd name="T26" fmla="*/ 4 w 298"/>
                <a:gd name="T27" fmla="*/ 84 h 223"/>
                <a:gd name="T28" fmla="*/ 11 w 298"/>
                <a:gd name="T29" fmla="*/ 33 h 223"/>
                <a:gd name="T30" fmla="*/ 70 w 298"/>
                <a:gd name="T31" fmla="*/ 0 h 223"/>
                <a:gd name="T32" fmla="*/ 103 w 298"/>
                <a:gd name="T33" fmla="*/ 9 h 223"/>
                <a:gd name="T34" fmla="*/ 255 w 298"/>
                <a:gd name="T35" fmla="*/ 97 h 223"/>
                <a:gd name="T36" fmla="*/ 279 w 298"/>
                <a:gd name="T37" fmla="*/ 189 h 223"/>
                <a:gd name="T38" fmla="*/ 235 w 298"/>
                <a:gd name="T39" fmla="*/ 221 h 223"/>
                <a:gd name="T40" fmla="*/ 220 w 298"/>
                <a:gd name="T4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8" h="223">
                  <a:moveTo>
                    <a:pt x="70" y="17"/>
                  </a:moveTo>
                  <a:cubicBezTo>
                    <a:pt x="51" y="17"/>
                    <a:pt x="35" y="26"/>
                    <a:pt x="26" y="42"/>
                  </a:cubicBezTo>
                  <a:cubicBezTo>
                    <a:pt x="19" y="54"/>
                    <a:pt x="17" y="67"/>
                    <a:pt x="20" y="80"/>
                  </a:cubicBezTo>
                  <a:cubicBezTo>
                    <a:pt x="24" y="93"/>
                    <a:pt x="32" y="104"/>
                    <a:pt x="44" y="111"/>
                  </a:cubicBezTo>
                  <a:lnTo>
                    <a:pt x="195" y="199"/>
                  </a:lnTo>
                  <a:cubicBezTo>
                    <a:pt x="206" y="206"/>
                    <a:pt x="219" y="208"/>
                    <a:pt x="232" y="205"/>
                  </a:cubicBezTo>
                  <a:cubicBezTo>
                    <a:pt x="245" y="202"/>
                    <a:pt x="257" y="193"/>
                    <a:pt x="265" y="181"/>
                  </a:cubicBezTo>
                  <a:cubicBezTo>
                    <a:pt x="279" y="157"/>
                    <a:pt x="270" y="126"/>
                    <a:pt x="246" y="111"/>
                  </a:cubicBezTo>
                  <a:lnTo>
                    <a:pt x="95" y="23"/>
                  </a:lnTo>
                  <a:cubicBezTo>
                    <a:pt x="87" y="19"/>
                    <a:pt x="78" y="17"/>
                    <a:pt x="70" y="17"/>
                  </a:cubicBezTo>
                  <a:close/>
                  <a:moveTo>
                    <a:pt x="220" y="223"/>
                  </a:moveTo>
                  <a:cubicBezTo>
                    <a:pt x="209" y="223"/>
                    <a:pt x="197" y="220"/>
                    <a:pt x="187" y="213"/>
                  </a:cubicBezTo>
                  <a:lnTo>
                    <a:pt x="36" y="125"/>
                  </a:lnTo>
                  <a:cubicBezTo>
                    <a:pt x="20" y="116"/>
                    <a:pt x="9" y="102"/>
                    <a:pt x="4" y="84"/>
                  </a:cubicBezTo>
                  <a:cubicBezTo>
                    <a:pt x="0" y="67"/>
                    <a:pt x="2" y="49"/>
                    <a:pt x="11" y="33"/>
                  </a:cubicBezTo>
                  <a:cubicBezTo>
                    <a:pt x="23" y="12"/>
                    <a:pt x="46" y="0"/>
                    <a:pt x="70" y="0"/>
                  </a:cubicBezTo>
                  <a:cubicBezTo>
                    <a:pt x="81" y="0"/>
                    <a:pt x="93" y="3"/>
                    <a:pt x="103" y="9"/>
                  </a:cubicBezTo>
                  <a:lnTo>
                    <a:pt x="255" y="97"/>
                  </a:lnTo>
                  <a:cubicBezTo>
                    <a:pt x="287" y="116"/>
                    <a:pt x="298" y="157"/>
                    <a:pt x="279" y="189"/>
                  </a:cubicBezTo>
                  <a:cubicBezTo>
                    <a:pt x="269" y="205"/>
                    <a:pt x="254" y="217"/>
                    <a:pt x="235" y="221"/>
                  </a:cubicBezTo>
                  <a:cubicBezTo>
                    <a:pt x="231" y="222"/>
                    <a:pt x="226" y="223"/>
                    <a:pt x="220" y="2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707">
              <a:extLst>
                <a:ext uri="{FF2B5EF4-FFF2-40B4-BE49-F238E27FC236}">
                  <a16:creationId xmlns:a16="http://schemas.microsoft.com/office/drawing/2014/main" xmlns="" id="{2FB9BC31-8CE8-4261-AE29-081D96DBDF01}"/>
                </a:ext>
              </a:extLst>
            </p:cNvPr>
            <p:cNvSpPr>
              <a:spLocks/>
            </p:cNvSpPr>
            <p:nvPr/>
          </p:nvSpPr>
          <p:spPr bwMode="auto">
            <a:xfrm>
              <a:off x="5892801" y="3852863"/>
              <a:ext cx="23813" cy="17463"/>
            </a:xfrm>
            <a:custGeom>
              <a:avLst/>
              <a:gdLst>
                <a:gd name="T0" fmla="*/ 213 w 267"/>
                <a:gd name="T1" fmla="*/ 191 h 194"/>
                <a:gd name="T2" fmla="*/ 173 w 267"/>
                <a:gd name="T3" fmla="*/ 186 h 194"/>
                <a:gd name="T4" fmla="*/ 41 w 267"/>
                <a:gd name="T5" fmla="*/ 120 h 194"/>
                <a:gd name="T6" fmla="*/ 15 w 267"/>
                <a:gd name="T7" fmla="*/ 41 h 194"/>
                <a:gd name="T8" fmla="*/ 94 w 267"/>
                <a:gd name="T9" fmla="*/ 14 h 194"/>
                <a:gd name="T10" fmla="*/ 226 w 267"/>
                <a:gd name="T11" fmla="*/ 80 h 194"/>
                <a:gd name="T12" fmla="*/ 253 w 267"/>
                <a:gd name="T13" fmla="*/ 159 h 194"/>
                <a:gd name="T14" fmla="*/ 213 w 267"/>
                <a:gd name="T15" fmla="*/ 191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94">
                  <a:moveTo>
                    <a:pt x="213" y="191"/>
                  </a:moveTo>
                  <a:cubicBezTo>
                    <a:pt x="200" y="194"/>
                    <a:pt x="186" y="192"/>
                    <a:pt x="173" y="186"/>
                  </a:cubicBezTo>
                  <a:lnTo>
                    <a:pt x="41" y="120"/>
                  </a:lnTo>
                  <a:cubicBezTo>
                    <a:pt x="12" y="105"/>
                    <a:pt x="0" y="70"/>
                    <a:pt x="15" y="41"/>
                  </a:cubicBezTo>
                  <a:cubicBezTo>
                    <a:pt x="29" y="12"/>
                    <a:pt x="65" y="0"/>
                    <a:pt x="94" y="14"/>
                  </a:cubicBezTo>
                  <a:lnTo>
                    <a:pt x="226" y="80"/>
                  </a:lnTo>
                  <a:cubicBezTo>
                    <a:pt x="255" y="95"/>
                    <a:pt x="267" y="130"/>
                    <a:pt x="253" y="159"/>
                  </a:cubicBezTo>
                  <a:cubicBezTo>
                    <a:pt x="244" y="176"/>
                    <a:pt x="229" y="187"/>
                    <a:pt x="213"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1708">
              <a:extLst>
                <a:ext uri="{FF2B5EF4-FFF2-40B4-BE49-F238E27FC236}">
                  <a16:creationId xmlns:a16="http://schemas.microsoft.com/office/drawing/2014/main" xmlns="" id="{2FE9B768-16F0-46E5-83C0-F9079FDABC63}"/>
                </a:ext>
              </a:extLst>
            </p:cNvPr>
            <p:cNvSpPr>
              <a:spLocks noEditPoints="1"/>
            </p:cNvSpPr>
            <p:nvPr/>
          </p:nvSpPr>
          <p:spPr bwMode="auto">
            <a:xfrm>
              <a:off x="5892801" y="3852863"/>
              <a:ext cx="25400" cy="17463"/>
            </a:xfrm>
            <a:custGeom>
              <a:avLst/>
              <a:gdLst>
                <a:gd name="T0" fmla="*/ 70 w 279"/>
                <a:gd name="T1" fmla="*/ 16 h 200"/>
                <a:gd name="T2" fmla="*/ 24 w 279"/>
                <a:gd name="T3" fmla="*/ 45 h 200"/>
                <a:gd name="T4" fmla="*/ 22 w 279"/>
                <a:gd name="T5" fmla="*/ 83 h 200"/>
                <a:gd name="T6" fmla="*/ 47 w 279"/>
                <a:gd name="T7" fmla="*/ 113 h 200"/>
                <a:gd name="T8" fmla="*/ 179 w 279"/>
                <a:gd name="T9" fmla="*/ 178 h 200"/>
                <a:gd name="T10" fmla="*/ 213 w 279"/>
                <a:gd name="T11" fmla="*/ 182 h 200"/>
                <a:gd name="T12" fmla="*/ 247 w 279"/>
                <a:gd name="T13" fmla="*/ 156 h 200"/>
                <a:gd name="T14" fmla="*/ 225 w 279"/>
                <a:gd name="T15" fmla="*/ 88 h 200"/>
                <a:gd name="T16" fmla="*/ 92 w 279"/>
                <a:gd name="T17" fmla="*/ 22 h 200"/>
                <a:gd name="T18" fmla="*/ 70 w 279"/>
                <a:gd name="T19" fmla="*/ 16 h 200"/>
                <a:gd name="T20" fmla="*/ 202 w 279"/>
                <a:gd name="T21" fmla="*/ 200 h 200"/>
                <a:gd name="T22" fmla="*/ 172 w 279"/>
                <a:gd name="T23" fmla="*/ 193 h 200"/>
                <a:gd name="T24" fmla="*/ 40 w 279"/>
                <a:gd name="T25" fmla="*/ 127 h 200"/>
                <a:gd name="T26" fmla="*/ 6 w 279"/>
                <a:gd name="T27" fmla="*/ 88 h 200"/>
                <a:gd name="T28" fmla="*/ 9 w 279"/>
                <a:gd name="T29" fmla="*/ 37 h 200"/>
                <a:gd name="T30" fmla="*/ 70 w 279"/>
                <a:gd name="T31" fmla="*/ 0 h 200"/>
                <a:gd name="T32" fmla="*/ 100 w 279"/>
                <a:gd name="T33" fmla="*/ 7 h 200"/>
                <a:gd name="T34" fmla="*/ 232 w 279"/>
                <a:gd name="T35" fmla="*/ 73 h 200"/>
                <a:gd name="T36" fmla="*/ 262 w 279"/>
                <a:gd name="T37" fmla="*/ 163 h 200"/>
                <a:gd name="T38" fmla="*/ 216 w 279"/>
                <a:gd name="T39" fmla="*/ 199 h 200"/>
                <a:gd name="T40" fmla="*/ 202 w 279"/>
                <a:gd name="T4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9" h="200">
                  <a:moveTo>
                    <a:pt x="70" y="16"/>
                  </a:moveTo>
                  <a:cubicBezTo>
                    <a:pt x="50" y="16"/>
                    <a:pt x="33" y="27"/>
                    <a:pt x="24" y="45"/>
                  </a:cubicBezTo>
                  <a:cubicBezTo>
                    <a:pt x="18" y="56"/>
                    <a:pt x="17" y="70"/>
                    <a:pt x="22" y="83"/>
                  </a:cubicBezTo>
                  <a:cubicBezTo>
                    <a:pt x="26" y="96"/>
                    <a:pt x="35" y="106"/>
                    <a:pt x="47" y="113"/>
                  </a:cubicBezTo>
                  <a:lnTo>
                    <a:pt x="179" y="178"/>
                  </a:lnTo>
                  <a:cubicBezTo>
                    <a:pt x="190" y="184"/>
                    <a:pt x="201" y="185"/>
                    <a:pt x="213" y="182"/>
                  </a:cubicBezTo>
                  <a:cubicBezTo>
                    <a:pt x="228" y="179"/>
                    <a:pt x="240" y="169"/>
                    <a:pt x="247" y="156"/>
                  </a:cubicBezTo>
                  <a:cubicBezTo>
                    <a:pt x="260" y="131"/>
                    <a:pt x="249" y="100"/>
                    <a:pt x="225" y="88"/>
                  </a:cubicBezTo>
                  <a:lnTo>
                    <a:pt x="92" y="22"/>
                  </a:lnTo>
                  <a:cubicBezTo>
                    <a:pt x="85" y="18"/>
                    <a:pt x="77" y="16"/>
                    <a:pt x="70" y="16"/>
                  </a:cubicBezTo>
                  <a:close/>
                  <a:moveTo>
                    <a:pt x="202" y="200"/>
                  </a:moveTo>
                  <a:cubicBezTo>
                    <a:pt x="191" y="200"/>
                    <a:pt x="181" y="198"/>
                    <a:pt x="172" y="193"/>
                  </a:cubicBezTo>
                  <a:lnTo>
                    <a:pt x="40" y="127"/>
                  </a:lnTo>
                  <a:cubicBezTo>
                    <a:pt x="24" y="119"/>
                    <a:pt x="11" y="105"/>
                    <a:pt x="6" y="88"/>
                  </a:cubicBezTo>
                  <a:cubicBezTo>
                    <a:pt x="0" y="71"/>
                    <a:pt x="1" y="53"/>
                    <a:pt x="9" y="37"/>
                  </a:cubicBezTo>
                  <a:cubicBezTo>
                    <a:pt x="21" y="14"/>
                    <a:pt x="44" y="0"/>
                    <a:pt x="70" y="0"/>
                  </a:cubicBezTo>
                  <a:cubicBezTo>
                    <a:pt x="80" y="0"/>
                    <a:pt x="90" y="2"/>
                    <a:pt x="100" y="7"/>
                  </a:cubicBezTo>
                  <a:lnTo>
                    <a:pt x="232" y="73"/>
                  </a:lnTo>
                  <a:cubicBezTo>
                    <a:pt x="265" y="89"/>
                    <a:pt x="279" y="130"/>
                    <a:pt x="262" y="163"/>
                  </a:cubicBezTo>
                  <a:cubicBezTo>
                    <a:pt x="253" y="181"/>
                    <a:pt x="236" y="194"/>
                    <a:pt x="216" y="199"/>
                  </a:cubicBezTo>
                  <a:cubicBezTo>
                    <a:pt x="212" y="200"/>
                    <a:pt x="207" y="200"/>
                    <a:pt x="202" y="2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1709">
              <a:extLst>
                <a:ext uri="{FF2B5EF4-FFF2-40B4-BE49-F238E27FC236}">
                  <a16:creationId xmlns:a16="http://schemas.microsoft.com/office/drawing/2014/main" xmlns="" id="{179607D1-0F62-4D08-B265-B10F156547CA}"/>
                </a:ext>
              </a:extLst>
            </p:cNvPr>
            <p:cNvSpPr>
              <a:spLocks/>
            </p:cNvSpPr>
            <p:nvPr/>
          </p:nvSpPr>
          <p:spPr bwMode="auto">
            <a:xfrm>
              <a:off x="5797551" y="3835401"/>
              <a:ext cx="93663" cy="100013"/>
            </a:xfrm>
            <a:custGeom>
              <a:avLst/>
              <a:gdLst>
                <a:gd name="T0" fmla="*/ 156 w 1056"/>
                <a:gd name="T1" fmla="*/ 1111 h 1113"/>
                <a:gd name="T2" fmla="*/ 140 w 1056"/>
                <a:gd name="T3" fmla="*/ 1113 h 1113"/>
                <a:gd name="T4" fmla="*/ 90 w 1056"/>
                <a:gd name="T5" fmla="*/ 1078 h 1113"/>
                <a:gd name="T6" fmla="*/ 7 w 1056"/>
                <a:gd name="T7" fmla="*/ 896 h 1113"/>
                <a:gd name="T8" fmla="*/ 7 w 1056"/>
                <a:gd name="T9" fmla="*/ 848 h 1113"/>
                <a:gd name="T10" fmla="*/ 171 w 1056"/>
                <a:gd name="T11" fmla="*/ 478 h 1113"/>
                <a:gd name="T12" fmla="*/ 191 w 1056"/>
                <a:gd name="T13" fmla="*/ 454 h 1113"/>
                <a:gd name="T14" fmla="*/ 803 w 1056"/>
                <a:gd name="T15" fmla="*/ 19 h 1113"/>
                <a:gd name="T16" fmla="*/ 886 w 1056"/>
                <a:gd name="T17" fmla="*/ 33 h 1113"/>
                <a:gd name="T18" fmla="*/ 872 w 1056"/>
                <a:gd name="T19" fmla="*/ 116 h 1113"/>
                <a:gd name="T20" fmla="*/ 273 w 1056"/>
                <a:gd name="T21" fmla="*/ 541 h 1113"/>
                <a:gd name="T22" fmla="*/ 126 w 1056"/>
                <a:gd name="T23" fmla="*/ 871 h 1113"/>
                <a:gd name="T24" fmla="*/ 161 w 1056"/>
                <a:gd name="T25" fmla="*/ 949 h 1113"/>
                <a:gd name="T26" fmla="*/ 209 w 1056"/>
                <a:gd name="T27" fmla="*/ 917 h 1113"/>
                <a:gd name="T28" fmla="*/ 511 w 1056"/>
                <a:gd name="T29" fmla="*/ 889 h 1113"/>
                <a:gd name="T30" fmla="*/ 557 w 1056"/>
                <a:gd name="T31" fmla="*/ 813 h 1113"/>
                <a:gd name="T32" fmla="*/ 496 w 1056"/>
                <a:gd name="T33" fmla="*/ 662 h 1113"/>
                <a:gd name="T34" fmla="*/ 772 w 1056"/>
                <a:gd name="T35" fmla="*/ 305 h 1113"/>
                <a:gd name="T36" fmla="*/ 831 w 1056"/>
                <a:gd name="T37" fmla="*/ 301 h 1113"/>
                <a:gd name="T38" fmla="*/ 938 w 1056"/>
                <a:gd name="T39" fmla="*/ 125 h 1113"/>
                <a:gd name="T40" fmla="*/ 1019 w 1056"/>
                <a:gd name="T41" fmla="*/ 105 h 1113"/>
                <a:gd name="T42" fmla="*/ 1039 w 1056"/>
                <a:gd name="T43" fmla="*/ 186 h 1113"/>
                <a:gd name="T44" fmla="*/ 912 w 1056"/>
                <a:gd name="T45" fmla="*/ 397 h 1113"/>
                <a:gd name="T46" fmla="*/ 846 w 1056"/>
                <a:gd name="T47" fmla="*/ 423 h 1113"/>
                <a:gd name="T48" fmla="*/ 787 w 1056"/>
                <a:gd name="T49" fmla="*/ 422 h 1113"/>
                <a:gd name="T50" fmla="*/ 613 w 1056"/>
                <a:gd name="T51" fmla="*/ 647 h 1113"/>
                <a:gd name="T52" fmla="*/ 671 w 1056"/>
                <a:gd name="T53" fmla="*/ 765 h 1113"/>
                <a:gd name="T54" fmla="*/ 680 w 1056"/>
                <a:gd name="T55" fmla="*/ 837 h 1113"/>
                <a:gd name="T56" fmla="*/ 588 w 1056"/>
                <a:gd name="T57" fmla="*/ 991 h 1113"/>
                <a:gd name="T58" fmla="*/ 517 w 1056"/>
                <a:gd name="T59" fmla="*/ 1015 h 1113"/>
                <a:gd name="T60" fmla="*/ 272 w 1056"/>
                <a:gd name="T61" fmla="*/ 1018 h 1113"/>
                <a:gd name="T62" fmla="*/ 194 w 1056"/>
                <a:gd name="T63" fmla="*/ 1085 h 1113"/>
                <a:gd name="T64" fmla="*/ 156 w 1056"/>
                <a:gd name="T65" fmla="*/ 1111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6" h="1113">
                  <a:moveTo>
                    <a:pt x="156" y="1111"/>
                  </a:moveTo>
                  <a:cubicBezTo>
                    <a:pt x="151" y="1113"/>
                    <a:pt x="145" y="1113"/>
                    <a:pt x="140" y="1113"/>
                  </a:cubicBezTo>
                  <a:cubicBezTo>
                    <a:pt x="118" y="1111"/>
                    <a:pt x="99" y="1098"/>
                    <a:pt x="90" y="1078"/>
                  </a:cubicBezTo>
                  <a:lnTo>
                    <a:pt x="7" y="896"/>
                  </a:lnTo>
                  <a:cubicBezTo>
                    <a:pt x="0" y="881"/>
                    <a:pt x="0" y="863"/>
                    <a:pt x="7" y="848"/>
                  </a:cubicBezTo>
                  <a:lnTo>
                    <a:pt x="171" y="478"/>
                  </a:lnTo>
                  <a:cubicBezTo>
                    <a:pt x="176" y="469"/>
                    <a:pt x="183" y="461"/>
                    <a:pt x="191" y="454"/>
                  </a:cubicBezTo>
                  <a:lnTo>
                    <a:pt x="803" y="19"/>
                  </a:lnTo>
                  <a:cubicBezTo>
                    <a:pt x="830" y="0"/>
                    <a:pt x="867" y="7"/>
                    <a:pt x="886" y="33"/>
                  </a:cubicBezTo>
                  <a:cubicBezTo>
                    <a:pt x="904" y="60"/>
                    <a:pt x="898" y="97"/>
                    <a:pt x="872" y="116"/>
                  </a:cubicBezTo>
                  <a:lnTo>
                    <a:pt x="273" y="541"/>
                  </a:lnTo>
                  <a:lnTo>
                    <a:pt x="126" y="871"/>
                  </a:lnTo>
                  <a:lnTo>
                    <a:pt x="161" y="949"/>
                  </a:lnTo>
                  <a:cubicBezTo>
                    <a:pt x="175" y="938"/>
                    <a:pt x="191" y="927"/>
                    <a:pt x="209" y="917"/>
                  </a:cubicBezTo>
                  <a:cubicBezTo>
                    <a:pt x="272" y="882"/>
                    <a:pt x="373" y="851"/>
                    <a:pt x="511" y="889"/>
                  </a:cubicBezTo>
                  <a:lnTo>
                    <a:pt x="557" y="813"/>
                  </a:lnTo>
                  <a:cubicBezTo>
                    <a:pt x="524" y="769"/>
                    <a:pt x="503" y="718"/>
                    <a:pt x="496" y="662"/>
                  </a:cubicBezTo>
                  <a:cubicBezTo>
                    <a:pt x="474" y="487"/>
                    <a:pt x="598" y="327"/>
                    <a:pt x="772" y="305"/>
                  </a:cubicBezTo>
                  <a:cubicBezTo>
                    <a:pt x="794" y="302"/>
                    <a:pt x="812" y="300"/>
                    <a:pt x="831" y="301"/>
                  </a:cubicBezTo>
                  <a:lnTo>
                    <a:pt x="938" y="125"/>
                  </a:lnTo>
                  <a:cubicBezTo>
                    <a:pt x="955" y="97"/>
                    <a:pt x="991" y="88"/>
                    <a:pt x="1019" y="105"/>
                  </a:cubicBezTo>
                  <a:cubicBezTo>
                    <a:pt x="1047" y="122"/>
                    <a:pt x="1056" y="158"/>
                    <a:pt x="1039" y="186"/>
                  </a:cubicBezTo>
                  <a:lnTo>
                    <a:pt x="912" y="397"/>
                  </a:lnTo>
                  <a:cubicBezTo>
                    <a:pt x="898" y="419"/>
                    <a:pt x="871" y="430"/>
                    <a:pt x="846" y="423"/>
                  </a:cubicBezTo>
                  <a:cubicBezTo>
                    <a:pt x="826" y="418"/>
                    <a:pt x="818" y="418"/>
                    <a:pt x="787" y="422"/>
                  </a:cubicBezTo>
                  <a:cubicBezTo>
                    <a:pt x="677" y="436"/>
                    <a:pt x="599" y="537"/>
                    <a:pt x="613" y="647"/>
                  </a:cubicBezTo>
                  <a:cubicBezTo>
                    <a:pt x="619" y="692"/>
                    <a:pt x="639" y="733"/>
                    <a:pt x="671" y="765"/>
                  </a:cubicBezTo>
                  <a:cubicBezTo>
                    <a:pt x="691" y="784"/>
                    <a:pt x="694" y="814"/>
                    <a:pt x="680" y="837"/>
                  </a:cubicBezTo>
                  <a:lnTo>
                    <a:pt x="588" y="991"/>
                  </a:lnTo>
                  <a:cubicBezTo>
                    <a:pt x="573" y="1015"/>
                    <a:pt x="543" y="1025"/>
                    <a:pt x="517" y="1015"/>
                  </a:cubicBezTo>
                  <a:cubicBezTo>
                    <a:pt x="423" y="980"/>
                    <a:pt x="340" y="981"/>
                    <a:pt x="272" y="1018"/>
                  </a:cubicBezTo>
                  <a:cubicBezTo>
                    <a:pt x="220" y="1045"/>
                    <a:pt x="194" y="1085"/>
                    <a:pt x="194" y="1085"/>
                  </a:cubicBezTo>
                  <a:cubicBezTo>
                    <a:pt x="185" y="1099"/>
                    <a:pt x="172" y="1108"/>
                    <a:pt x="156" y="1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1710">
              <a:extLst>
                <a:ext uri="{FF2B5EF4-FFF2-40B4-BE49-F238E27FC236}">
                  <a16:creationId xmlns:a16="http://schemas.microsoft.com/office/drawing/2014/main" xmlns="" id="{1CA3E0BA-365C-4183-9F69-BC229A6B2363}"/>
                </a:ext>
              </a:extLst>
            </p:cNvPr>
            <p:cNvSpPr>
              <a:spLocks noEditPoints="1"/>
            </p:cNvSpPr>
            <p:nvPr/>
          </p:nvSpPr>
          <p:spPr bwMode="auto">
            <a:xfrm>
              <a:off x="5795964" y="3835401"/>
              <a:ext cx="96838" cy="100013"/>
            </a:xfrm>
            <a:custGeom>
              <a:avLst/>
              <a:gdLst>
                <a:gd name="T0" fmla="*/ 817 w 1074"/>
                <a:gd name="T1" fmla="*/ 26 h 1121"/>
                <a:gd name="T2" fmla="*/ 188 w 1074"/>
                <a:gd name="T3" fmla="*/ 482 h 1121"/>
                <a:gd name="T4" fmla="*/ 24 w 1074"/>
                <a:gd name="T5" fmla="*/ 893 h 1121"/>
                <a:gd name="T6" fmla="*/ 149 w 1074"/>
                <a:gd name="T7" fmla="*/ 1104 h 1121"/>
                <a:gd name="T8" fmla="*/ 196 w 1074"/>
                <a:gd name="T9" fmla="*/ 1081 h 1121"/>
                <a:gd name="T10" fmla="*/ 529 w 1074"/>
                <a:gd name="T11" fmla="*/ 1008 h 1121"/>
                <a:gd name="T12" fmla="*/ 682 w 1074"/>
                <a:gd name="T13" fmla="*/ 833 h 1121"/>
                <a:gd name="T14" fmla="*/ 614 w 1074"/>
                <a:gd name="T15" fmla="*/ 648 h 1121"/>
                <a:gd name="T16" fmla="*/ 828 w 1074"/>
                <a:gd name="T17" fmla="*/ 411 h 1121"/>
                <a:gd name="T18" fmla="*/ 914 w 1074"/>
                <a:gd name="T19" fmla="*/ 392 h 1121"/>
                <a:gd name="T20" fmla="*/ 1024 w 1074"/>
                <a:gd name="T21" fmla="*/ 112 h 1121"/>
                <a:gd name="T22" fmla="*/ 954 w 1074"/>
                <a:gd name="T23" fmla="*/ 129 h 1121"/>
                <a:gd name="T24" fmla="*/ 840 w 1074"/>
                <a:gd name="T25" fmla="*/ 310 h 1121"/>
                <a:gd name="T26" fmla="*/ 576 w 1074"/>
                <a:gd name="T27" fmla="*/ 431 h 1121"/>
                <a:gd name="T28" fmla="*/ 573 w 1074"/>
                <a:gd name="T29" fmla="*/ 808 h 1121"/>
                <a:gd name="T30" fmla="*/ 527 w 1074"/>
                <a:gd name="T31" fmla="*/ 894 h 1121"/>
                <a:gd name="T32" fmla="*/ 222 w 1074"/>
                <a:gd name="T33" fmla="*/ 924 h 1121"/>
                <a:gd name="T34" fmla="*/ 168 w 1074"/>
                <a:gd name="T35" fmla="*/ 958 h 1121"/>
                <a:gd name="T36" fmla="*/ 127 w 1074"/>
                <a:gd name="T37" fmla="*/ 875 h 1121"/>
                <a:gd name="T38" fmla="*/ 274 w 1074"/>
                <a:gd name="T39" fmla="*/ 538 h 1121"/>
                <a:gd name="T40" fmla="*/ 876 w 1074"/>
                <a:gd name="T41" fmla="*/ 109 h 1121"/>
                <a:gd name="T42" fmla="*/ 846 w 1074"/>
                <a:gd name="T43" fmla="*/ 17 h 1121"/>
                <a:gd name="T44" fmla="*/ 148 w 1074"/>
                <a:gd name="T45" fmla="*/ 1121 h 1121"/>
                <a:gd name="T46" fmla="*/ 8 w 1074"/>
                <a:gd name="T47" fmla="*/ 900 h 1121"/>
                <a:gd name="T48" fmla="*/ 173 w 1074"/>
                <a:gd name="T49" fmla="*/ 475 h 1121"/>
                <a:gd name="T50" fmla="*/ 807 w 1074"/>
                <a:gd name="T51" fmla="*/ 12 h 1121"/>
                <a:gd name="T52" fmla="*/ 901 w 1074"/>
                <a:gd name="T53" fmla="*/ 28 h 1121"/>
                <a:gd name="T54" fmla="*/ 288 w 1074"/>
                <a:gd name="T55" fmla="*/ 547 h 1121"/>
                <a:gd name="T56" fmla="*/ 173 w 1074"/>
                <a:gd name="T57" fmla="*/ 937 h 1121"/>
                <a:gd name="T58" fmla="*/ 516 w 1074"/>
                <a:gd name="T59" fmla="*/ 880 h 1121"/>
                <a:gd name="T60" fmla="*/ 497 w 1074"/>
                <a:gd name="T61" fmla="*/ 663 h 1121"/>
                <a:gd name="T62" fmla="*/ 780 w 1074"/>
                <a:gd name="T63" fmla="*/ 297 h 1121"/>
                <a:gd name="T64" fmla="*/ 940 w 1074"/>
                <a:gd name="T65" fmla="*/ 120 h 1121"/>
                <a:gd name="T66" fmla="*/ 1032 w 1074"/>
                <a:gd name="T67" fmla="*/ 98 h 1121"/>
                <a:gd name="T68" fmla="*/ 928 w 1074"/>
                <a:gd name="T69" fmla="*/ 401 h 1121"/>
                <a:gd name="T70" fmla="*/ 797 w 1074"/>
                <a:gd name="T71" fmla="*/ 430 h 1121"/>
                <a:gd name="T72" fmla="*/ 686 w 1074"/>
                <a:gd name="T73" fmla="*/ 759 h 1121"/>
                <a:gd name="T74" fmla="*/ 604 w 1074"/>
                <a:gd name="T75" fmla="*/ 995 h 1121"/>
                <a:gd name="T76" fmla="*/ 284 w 1074"/>
                <a:gd name="T77" fmla="*/ 1025 h 1121"/>
                <a:gd name="T78" fmla="*/ 167 w 1074"/>
                <a:gd name="T79" fmla="*/ 112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4" h="1121">
                  <a:moveTo>
                    <a:pt x="846" y="17"/>
                  </a:moveTo>
                  <a:cubicBezTo>
                    <a:pt x="836" y="17"/>
                    <a:pt x="826" y="20"/>
                    <a:pt x="817" y="26"/>
                  </a:cubicBezTo>
                  <a:lnTo>
                    <a:pt x="205" y="461"/>
                  </a:lnTo>
                  <a:cubicBezTo>
                    <a:pt x="198" y="466"/>
                    <a:pt x="192" y="473"/>
                    <a:pt x="188" y="482"/>
                  </a:cubicBezTo>
                  <a:lnTo>
                    <a:pt x="23" y="851"/>
                  </a:lnTo>
                  <a:cubicBezTo>
                    <a:pt x="17" y="864"/>
                    <a:pt x="18" y="879"/>
                    <a:pt x="24" y="893"/>
                  </a:cubicBezTo>
                  <a:lnTo>
                    <a:pt x="106" y="1075"/>
                  </a:lnTo>
                  <a:cubicBezTo>
                    <a:pt x="114" y="1092"/>
                    <a:pt x="131" y="1103"/>
                    <a:pt x="149" y="1104"/>
                  </a:cubicBezTo>
                  <a:cubicBezTo>
                    <a:pt x="154" y="1105"/>
                    <a:pt x="159" y="1104"/>
                    <a:pt x="164" y="1103"/>
                  </a:cubicBezTo>
                  <a:cubicBezTo>
                    <a:pt x="177" y="1100"/>
                    <a:pt x="188" y="1092"/>
                    <a:pt x="196" y="1081"/>
                  </a:cubicBezTo>
                  <a:cubicBezTo>
                    <a:pt x="199" y="1076"/>
                    <a:pt x="225" y="1038"/>
                    <a:pt x="277" y="1010"/>
                  </a:cubicBezTo>
                  <a:cubicBezTo>
                    <a:pt x="347" y="973"/>
                    <a:pt x="433" y="972"/>
                    <a:pt x="529" y="1008"/>
                  </a:cubicBezTo>
                  <a:cubicBezTo>
                    <a:pt x="551" y="1016"/>
                    <a:pt x="578" y="1007"/>
                    <a:pt x="590" y="986"/>
                  </a:cubicBezTo>
                  <a:lnTo>
                    <a:pt x="682" y="833"/>
                  </a:lnTo>
                  <a:cubicBezTo>
                    <a:pt x="695" y="813"/>
                    <a:pt x="691" y="787"/>
                    <a:pt x="675" y="771"/>
                  </a:cubicBezTo>
                  <a:cubicBezTo>
                    <a:pt x="641" y="737"/>
                    <a:pt x="619" y="695"/>
                    <a:pt x="614" y="648"/>
                  </a:cubicBezTo>
                  <a:cubicBezTo>
                    <a:pt x="599" y="533"/>
                    <a:pt x="680" y="428"/>
                    <a:pt x="795" y="414"/>
                  </a:cubicBezTo>
                  <a:cubicBezTo>
                    <a:pt x="811" y="412"/>
                    <a:pt x="820" y="411"/>
                    <a:pt x="828" y="411"/>
                  </a:cubicBezTo>
                  <a:cubicBezTo>
                    <a:pt x="839" y="411"/>
                    <a:pt x="847" y="413"/>
                    <a:pt x="857" y="415"/>
                  </a:cubicBezTo>
                  <a:cubicBezTo>
                    <a:pt x="879" y="421"/>
                    <a:pt x="902" y="411"/>
                    <a:pt x="914" y="392"/>
                  </a:cubicBezTo>
                  <a:lnTo>
                    <a:pt x="1041" y="182"/>
                  </a:lnTo>
                  <a:cubicBezTo>
                    <a:pt x="1055" y="158"/>
                    <a:pt x="1048" y="127"/>
                    <a:pt x="1024" y="112"/>
                  </a:cubicBezTo>
                  <a:cubicBezTo>
                    <a:pt x="1016" y="107"/>
                    <a:pt x="1007" y="105"/>
                    <a:pt x="997" y="105"/>
                  </a:cubicBezTo>
                  <a:cubicBezTo>
                    <a:pt x="980" y="105"/>
                    <a:pt x="963" y="114"/>
                    <a:pt x="954" y="129"/>
                  </a:cubicBezTo>
                  <a:lnTo>
                    <a:pt x="847" y="306"/>
                  </a:lnTo>
                  <a:cubicBezTo>
                    <a:pt x="846" y="308"/>
                    <a:pt x="843" y="310"/>
                    <a:pt x="840" y="310"/>
                  </a:cubicBezTo>
                  <a:cubicBezTo>
                    <a:pt x="821" y="309"/>
                    <a:pt x="803" y="311"/>
                    <a:pt x="782" y="313"/>
                  </a:cubicBezTo>
                  <a:cubicBezTo>
                    <a:pt x="700" y="324"/>
                    <a:pt x="627" y="366"/>
                    <a:pt x="576" y="431"/>
                  </a:cubicBezTo>
                  <a:cubicBezTo>
                    <a:pt x="525" y="497"/>
                    <a:pt x="503" y="578"/>
                    <a:pt x="513" y="661"/>
                  </a:cubicBezTo>
                  <a:cubicBezTo>
                    <a:pt x="520" y="715"/>
                    <a:pt x="540" y="765"/>
                    <a:pt x="573" y="808"/>
                  </a:cubicBezTo>
                  <a:cubicBezTo>
                    <a:pt x="575" y="811"/>
                    <a:pt x="575" y="814"/>
                    <a:pt x="573" y="818"/>
                  </a:cubicBezTo>
                  <a:lnTo>
                    <a:pt x="527" y="894"/>
                  </a:lnTo>
                  <a:cubicBezTo>
                    <a:pt x="525" y="897"/>
                    <a:pt x="522" y="898"/>
                    <a:pt x="518" y="897"/>
                  </a:cubicBezTo>
                  <a:cubicBezTo>
                    <a:pt x="409" y="867"/>
                    <a:pt x="307" y="877"/>
                    <a:pt x="222" y="924"/>
                  </a:cubicBezTo>
                  <a:cubicBezTo>
                    <a:pt x="206" y="933"/>
                    <a:pt x="190" y="944"/>
                    <a:pt x="175" y="956"/>
                  </a:cubicBezTo>
                  <a:cubicBezTo>
                    <a:pt x="173" y="958"/>
                    <a:pt x="171" y="958"/>
                    <a:pt x="168" y="958"/>
                  </a:cubicBezTo>
                  <a:cubicBezTo>
                    <a:pt x="166" y="957"/>
                    <a:pt x="164" y="955"/>
                    <a:pt x="162" y="953"/>
                  </a:cubicBezTo>
                  <a:lnTo>
                    <a:pt x="127" y="875"/>
                  </a:lnTo>
                  <a:cubicBezTo>
                    <a:pt x="126" y="873"/>
                    <a:pt x="126" y="870"/>
                    <a:pt x="127" y="868"/>
                  </a:cubicBezTo>
                  <a:lnTo>
                    <a:pt x="274" y="538"/>
                  </a:lnTo>
                  <a:lnTo>
                    <a:pt x="277" y="534"/>
                  </a:lnTo>
                  <a:lnTo>
                    <a:pt x="876" y="109"/>
                  </a:lnTo>
                  <a:cubicBezTo>
                    <a:pt x="899" y="93"/>
                    <a:pt x="904" y="61"/>
                    <a:pt x="888" y="38"/>
                  </a:cubicBezTo>
                  <a:cubicBezTo>
                    <a:pt x="878" y="25"/>
                    <a:pt x="863" y="17"/>
                    <a:pt x="846" y="17"/>
                  </a:cubicBezTo>
                  <a:close/>
                  <a:moveTo>
                    <a:pt x="152" y="1121"/>
                  </a:moveTo>
                  <a:lnTo>
                    <a:pt x="148" y="1121"/>
                  </a:lnTo>
                  <a:cubicBezTo>
                    <a:pt x="123" y="1119"/>
                    <a:pt x="102" y="1104"/>
                    <a:pt x="91" y="1081"/>
                  </a:cubicBezTo>
                  <a:lnTo>
                    <a:pt x="8" y="900"/>
                  </a:lnTo>
                  <a:cubicBezTo>
                    <a:pt x="1" y="882"/>
                    <a:pt x="0" y="862"/>
                    <a:pt x="8" y="844"/>
                  </a:cubicBezTo>
                  <a:lnTo>
                    <a:pt x="173" y="475"/>
                  </a:lnTo>
                  <a:cubicBezTo>
                    <a:pt x="178" y="464"/>
                    <a:pt x="186" y="454"/>
                    <a:pt x="195" y="447"/>
                  </a:cubicBezTo>
                  <a:lnTo>
                    <a:pt x="807" y="12"/>
                  </a:lnTo>
                  <a:cubicBezTo>
                    <a:pt x="819" y="4"/>
                    <a:pt x="832" y="0"/>
                    <a:pt x="846" y="0"/>
                  </a:cubicBezTo>
                  <a:cubicBezTo>
                    <a:pt x="868" y="0"/>
                    <a:pt x="889" y="11"/>
                    <a:pt x="901" y="28"/>
                  </a:cubicBezTo>
                  <a:cubicBezTo>
                    <a:pt x="923" y="59"/>
                    <a:pt x="916" y="101"/>
                    <a:pt x="885" y="122"/>
                  </a:cubicBezTo>
                  <a:lnTo>
                    <a:pt x="288" y="547"/>
                  </a:lnTo>
                  <a:lnTo>
                    <a:pt x="144" y="871"/>
                  </a:lnTo>
                  <a:lnTo>
                    <a:pt x="173" y="937"/>
                  </a:lnTo>
                  <a:cubicBezTo>
                    <a:pt x="186" y="927"/>
                    <a:pt x="200" y="918"/>
                    <a:pt x="214" y="910"/>
                  </a:cubicBezTo>
                  <a:cubicBezTo>
                    <a:pt x="301" y="861"/>
                    <a:pt x="405" y="850"/>
                    <a:pt x="516" y="880"/>
                  </a:cubicBezTo>
                  <a:lnTo>
                    <a:pt x="556" y="814"/>
                  </a:lnTo>
                  <a:cubicBezTo>
                    <a:pt x="524" y="769"/>
                    <a:pt x="504" y="718"/>
                    <a:pt x="497" y="663"/>
                  </a:cubicBezTo>
                  <a:cubicBezTo>
                    <a:pt x="486" y="576"/>
                    <a:pt x="509" y="490"/>
                    <a:pt x="563" y="421"/>
                  </a:cubicBezTo>
                  <a:cubicBezTo>
                    <a:pt x="616" y="352"/>
                    <a:pt x="694" y="308"/>
                    <a:pt x="780" y="297"/>
                  </a:cubicBezTo>
                  <a:cubicBezTo>
                    <a:pt x="800" y="294"/>
                    <a:pt x="817" y="292"/>
                    <a:pt x="836" y="293"/>
                  </a:cubicBezTo>
                  <a:lnTo>
                    <a:pt x="940" y="120"/>
                  </a:lnTo>
                  <a:cubicBezTo>
                    <a:pt x="952" y="100"/>
                    <a:pt x="974" y="88"/>
                    <a:pt x="997" y="88"/>
                  </a:cubicBezTo>
                  <a:cubicBezTo>
                    <a:pt x="1010" y="88"/>
                    <a:pt x="1022" y="91"/>
                    <a:pt x="1032" y="98"/>
                  </a:cubicBezTo>
                  <a:cubicBezTo>
                    <a:pt x="1064" y="117"/>
                    <a:pt x="1074" y="159"/>
                    <a:pt x="1055" y="190"/>
                  </a:cubicBezTo>
                  <a:lnTo>
                    <a:pt x="928" y="401"/>
                  </a:lnTo>
                  <a:cubicBezTo>
                    <a:pt x="913" y="426"/>
                    <a:pt x="882" y="439"/>
                    <a:pt x="853" y="432"/>
                  </a:cubicBezTo>
                  <a:cubicBezTo>
                    <a:pt x="832" y="426"/>
                    <a:pt x="827" y="427"/>
                    <a:pt x="797" y="430"/>
                  </a:cubicBezTo>
                  <a:cubicBezTo>
                    <a:pt x="692" y="444"/>
                    <a:pt x="617" y="540"/>
                    <a:pt x="630" y="646"/>
                  </a:cubicBezTo>
                  <a:cubicBezTo>
                    <a:pt x="636" y="689"/>
                    <a:pt x="655" y="728"/>
                    <a:pt x="686" y="759"/>
                  </a:cubicBezTo>
                  <a:cubicBezTo>
                    <a:pt x="708" y="781"/>
                    <a:pt x="713" y="815"/>
                    <a:pt x="697" y="841"/>
                  </a:cubicBezTo>
                  <a:lnTo>
                    <a:pt x="604" y="995"/>
                  </a:lnTo>
                  <a:cubicBezTo>
                    <a:pt x="588" y="1022"/>
                    <a:pt x="552" y="1034"/>
                    <a:pt x="523" y="1023"/>
                  </a:cubicBezTo>
                  <a:cubicBezTo>
                    <a:pt x="432" y="989"/>
                    <a:pt x="351" y="990"/>
                    <a:pt x="284" y="1025"/>
                  </a:cubicBezTo>
                  <a:cubicBezTo>
                    <a:pt x="237" y="1050"/>
                    <a:pt x="212" y="1086"/>
                    <a:pt x="210" y="1090"/>
                  </a:cubicBezTo>
                  <a:cubicBezTo>
                    <a:pt x="200" y="1104"/>
                    <a:pt x="185" y="1116"/>
                    <a:pt x="167" y="1120"/>
                  </a:cubicBezTo>
                  <a:cubicBezTo>
                    <a:pt x="163" y="1121"/>
                    <a:pt x="158" y="1121"/>
                    <a:pt x="152" y="1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1711">
              <a:extLst>
                <a:ext uri="{FF2B5EF4-FFF2-40B4-BE49-F238E27FC236}">
                  <a16:creationId xmlns:a16="http://schemas.microsoft.com/office/drawing/2014/main" xmlns="" id="{B1A7694F-391B-4738-B8B6-4576A7066464}"/>
                </a:ext>
              </a:extLst>
            </p:cNvPr>
            <p:cNvSpPr>
              <a:spLocks/>
            </p:cNvSpPr>
            <p:nvPr/>
          </p:nvSpPr>
          <p:spPr bwMode="auto">
            <a:xfrm>
              <a:off x="5845176" y="3852863"/>
              <a:ext cx="60325" cy="90488"/>
            </a:xfrm>
            <a:custGeom>
              <a:avLst/>
              <a:gdLst>
                <a:gd name="T0" fmla="*/ 80 w 663"/>
                <a:gd name="T1" fmla="*/ 998 h 1001"/>
                <a:gd name="T2" fmla="*/ 41 w 663"/>
                <a:gd name="T3" fmla="*/ 993 h 1001"/>
                <a:gd name="T4" fmla="*/ 14 w 663"/>
                <a:gd name="T5" fmla="*/ 914 h 1001"/>
                <a:gd name="T6" fmla="*/ 195 w 663"/>
                <a:gd name="T7" fmla="*/ 674 h 1001"/>
                <a:gd name="T8" fmla="*/ 254 w 663"/>
                <a:gd name="T9" fmla="*/ 654 h 1001"/>
                <a:gd name="T10" fmla="*/ 385 w 663"/>
                <a:gd name="T11" fmla="*/ 639 h 1001"/>
                <a:gd name="T12" fmla="*/ 488 w 663"/>
                <a:gd name="T13" fmla="*/ 525 h 1001"/>
                <a:gd name="T14" fmla="*/ 480 w 663"/>
                <a:gd name="T15" fmla="*/ 372 h 1001"/>
                <a:gd name="T16" fmla="*/ 447 w 663"/>
                <a:gd name="T17" fmla="*/ 322 h 1001"/>
                <a:gd name="T18" fmla="*/ 434 w 663"/>
                <a:gd name="T19" fmla="*/ 252 h 1001"/>
                <a:gd name="T20" fmla="*/ 543 w 663"/>
                <a:gd name="T21" fmla="*/ 40 h 1001"/>
                <a:gd name="T22" fmla="*/ 623 w 663"/>
                <a:gd name="T23" fmla="*/ 15 h 1001"/>
                <a:gd name="T24" fmla="*/ 649 w 663"/>
                <a:gd name="T25" fmla="*/ 94 h 1001"/>
                <a:gd name="T26" fmla="*/ 558 w 663"/>
                <a:gd name="T27" fmla="*/ 270 h 1001"/>
                <a:gd name="T28" fmla="*/ 586 w 663"/>
                <a:gd name="T29" fmla="*/ 321 h 1001"/>
                <a:gd name="T30" fmla="*/ 599 w 663"/>
                <a:gd name="T31" fmla="*/ 565 h 1001"/>
                <a:gd name="T32" fmla="*/ 435 w 663"/>
                <a:gd name="T33" fmla="*/ 746 h 1001"/>
                <a:gd name="T34" fmla="*/ 265 w 663"/>
                <a:gd name="T35" fmla="*/ 775 h 1001"/>
                <a:gd name="T36" fmla="*/ 120 w 663"/>
                <a:gd name="T37" fmla="*/ 967 h 1001"/>
                <a:gd name="T38" fmla="*/ 80 w 663"/>
                <a:gd name="T39" fmla="*/ 998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1001">
                  <a:moveTo>
                    <a:pt x="80" y="998"/>
                  </a:moveTo>
                  <a:cubicBezTo>
                    <a:pt x="67" y="1001"/>
                    <a:pt x="54" y="1000"/>
                    <a:pt x="41" y="993"/>
                  </a:cubicBezTo>
                  <a:cubicBezTo>
                    <a:pt x="12" y="979"/>
                    <a:pt x="0" y="943"/>
                    <a:pt x="14" y="914"/>
                  </a:cubicBezTo>
                  <a:cubicBezTo>
                    <a:pt x="34" y="875"/>
                    <a:pt x="157" y="721"/>
                    <a:pt x="195" y="674"/>
                  </a:cubicBezTo>
                  <a:cubicBezTo>
                    <a:pt x="209" y="657"/>
                    <a:pt x="232" y="649"/>
                    <a:pt x="254" y="654"/>
                  </a:cubicBezTo>
                  <a:cubicBezTo>
                    <a:pt x="298" y="664"/>
                    <a:pt x="343" y="659"/>
                    <a:pt x="385" y="639"/>
                  </a:cubicBezTo>
                  <a:cubicBezTo>
                    <a:pt x="433" y="616"/>
                    <a:pt x="470" y="576"/>
                    <a:pt x="488" y="525"/>
                  </a:cubicBezTo>
                  <a:cubicBezTo>
                    <a:pt x="506" y="475"/>
                    <a:pt x="503" y="420"/>
                    <a:pt x="480" y="372"/>
                  </a:cubicBezTo>
                  <a:cubicBezTo>
                    <a:pt x="466" y="343"/>
                    <a:pt x="463" y="337"/>
                    <a:pt x="447" y="322"/>
                  </a:cubicBezTo>
                  <a:cubicBezTo>
                    <a:pt x="427" y="304"/>
                    <a:pt x="422" y="275"/>
                    <a:pt x="434" y="252"/>
                  </a:cubicBezTo>
                  <a:lnTo>
                    <a:pt x="543" y="40"/>
                  </a:lnTo>
                  <a:cubicBezTo>
                    <a:pt x="558" y="11"/>
                    <a:pt x="594" y="0"/>
                    <a:pt x="623" y="15"/>
                  </a:cubicBezTo>
                  <a:cubicBezTo>
                    <a:pt x="652" y="30"/>
                    <a:pt x="663" y="65"/>
                    <a:pt x="649" y="94"/>
                  </a:cubicBezTo>
                  <a:lnTo>
                    <a:pt x="558" y="270"/>
                  </a:lnTo>
                  <a:cubicBezTo>
                    <a:pt x="569" y="285"/>
                    <a:pt x="577" y="301"/>
                    <a:pt x="586" y="321"/>
                  </a:cubicBezTo>
                  <a:cubicBezTo>
                    <a:pt x="623" y="398"/>
                    <a:pt x="627" y="484"/>
                    <a:pt x="599" y="565"/>
                  </a:cubicBezTo>
                  <a:cubicBezTo>
                    <a:pt x="570" y="645"/>
                    <a:pt x="512" y="710"/>
                    <a:pt x="435" y="746"/>
                  </a:cubicBezTo>
                  <a:cubicBezTo>
                    <a:pt x="382" y="772"/>
                    <a:pt x="323" y="782"/>
                    <a:pt x="265" y="775"/>
                  </a:cubicBezTo>
                  <a:cubicBezTo>
                    <a:pt x="199" y="858"/>
                    <a:pt x="130" y="948"/>
                    <a:pt x="120" y="967"/>
                  </a:cubicBezTo>
                  <a:cubicBezTo>
                    <a:pt x="112" y="983"/>
                    <a:pt x="97" y="994"/>
                    <a:pt x="80" y="9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1712">
              <a:extLst>
                <a:ext uri="{FF2B5EF4-FFF2-40B4-BE49-F238E27FC236}">
                  <a16:creationId xmlns:a16="http://schemas.microsoft.com/office/drawing/2014/main" xmlns="" id="{39FB29CF-F76E-41AD-BAD1-10495909CB4C}"/>
                </a:ext>
              </a:extLst>
            </p:cNvPr>
            <p:cNvSpPr>
              <a:spLocks noEditPoints="1"/>
            </p:cNvSpPr>
            <p:nvPr/>
          </p:nvSpPr>
          <p:spPr bwMode="auto">
            <a:xfrm>
              <a:off x="5845176" y="3852863"/>
              <a:ext cx="60325" cy="90488"/>
            </a:xfrm>
            <a:custGeom>
              <a:avLst/>
              <a:gdLst>
                <a:gd name="T0" fmla="*/ 243 w 675"/>
                <a:gd name="T1" fmla="*/ 661 h 1008"/>
                <a:gd name="T2" fmla="*/ 204 w 675"/>
                <a:gd name="T3" fmla="*/ 679 h 1008"/>
                <a:gd name="T4" fmla="*/ 24 w 675"/>
                <a:gd name="T5" fmla="*/ 918 h 1008"/>
                <a:gd name="T6" fmla="*/ 21 w 675"/>
                <a:gd name="T7" fmla="*/ 956 h 1008"/>
                <a:gd name="T8" fmla="*/ 47 w 675"/>
                <a:gd name="T9" fmla="*/ 986 h 1008"/>
                <a:gd name="T10" fmla="*/ 80 w 675"/>
                <a:gd name="T11" fmla="*/ 990 h 1008"/>
                <a:gd name="T12" fmla="*/ 115 w 675"/>
                <a:gd name="T13" fmla="*/ 963 h 1008"/>
                <a:gd name="T14" fmla="*/ 261 w 675"/>
                <a:gd name="T15" fmla="*/ 770 h 1008"/>
                <a:gd name="T16" fmla="*/ 268 w 675"/>
                <a:gd name="T17" fmla="*/ 767 h 1008"/>
                <a:gd name="T18" fmla="*/ 434 w 675"/>
                <a:gd name="T19" fmla="*/ 738 h 1008"/>
                <a:gd name="T20" fmla="*/ 593 w 675"/>
                <a:gd name="T21" fmla="*/ 562 h 1008"/>
                <a:gd name="T22" fmla="*/ 581 w 675"/>
                <a:gd name="T23" fmla="*/ 324 h 1008"/>
                <a:gd name="T24" fmla="*/ 553 w 675"/>
                <a:gd name="T25" fmla="*/ 275 h 1008"/>
                <a:gd name="T26" fmla="*/ 553 w 675"/>
                <a:gd name="T27" fmla="*/ 266 h 1008"/>
                <a:gd name="T28" fmla="*/ 643 w 675"/>
                <a:gd name="T29" fmla="*/ 90 h 1008"/>
                <a:gd name="T30" fmla="*/ 621 w 675"/>
                <a:gd name="T31" fmla="*/ 22 h 1008"/>
                <a:gd name="T32" fmla="*/ 598 w 675"/>
                <a:gd name="T33" fmla="*/ 16 h 1008"/>
                <a:gd name="T34" fmla="*/ 553 w 675"/>
                <a:gd name="T35" fmla="*/ 44 h 1008"/>
                <a:gd name="T36" fmla="*/ 444 w 675"/>
                <a:gd name="T37" fmla="*/ 256 h 1008"/>
                <a:gd name="T38" fmla="*/ 455 w 675"/>
                <a:gd name="T39" fmla="*/ 316 h 1008"/>
                <a:gd name="T40" fmla="*/ 489 w 675"/>
                <a:gd name="T41" fmla="*/ 368 h 1008"/>
                <a:gd name="T42" fmla="*/ 498 w 675"/>
                <a:gd name="T43" fmla="*/ 528 h 1008"/>
                <a:gd name="T44" fmla="*/ 390 w 675"/>
                <a:gd name="T45" fmla="*/ 647 h 1008"/>
                <a:gd name="T46" fmla="*/ 254 w 675"/>
                <a:gd name="T47" fmla="*/ 662 h 1008"/>
                <a:gd name="T48" fmla="*/ 243 w 675"/>
                <a:gd name="T49" fmla="*/ 661 h 1008"/>
                <a:gd name="T50" fmla="*/ 69 w 675"/>
                <a:gd name="T51" fmla="*/ 1008 h 1008"/>
                <a:gd name="T52" fmla="*/ 39 w 675"/>
                <a:gd name="T53" fmla="*/ 1001 h 1008"/>
                <a:gd name="T54" fmla="*/ 5 w 675"/>
                <a:gd name="T55" fmla="*/ 962 h 1008"/>
                <a:gd name="T56" fmla="*/ 9 w 675"/>
                <a:gd name="T57" fmla="*/ 910 h 1008"/>
                <a:gd name="T58" fmla="*/ 190 w 675"/>
                <a:gd name="T59" fmla="*/ 669 h 1008"/>
                <a:gd name="T60" fmla="*/ 258 w 675"/>
                <a:gd name="T61" fmla="*/ 646 h 1008"/>
                <a:gd name="T62" fmla="*/ 383 w 675"/>
                <a:gd name="T63" fmla="*/ 632 h 1008"/>
                <a:gd name="T64" fmla="*/ 482 w 675"/>
                <a:gd name="T65" fmla="*/ 522 h 1008"/>
                <a:gd name="T66" fmla="*/ 474 w 675"/>
                <a:gd name="T67" fmla="*/ 375 h 1008"/>
                <a:gd name="T68" fmla="*/ 443 w 675"/>
                <a:gd name="T69" fmla="*/ 329 h 1008"/>
                <a:gd name="T70" fmla="*/ 429 w 675"/>
                <a:gd name="T71" fmla="*/ 248 h 1008"/>
                <a:gd name="T72" fmla="*/ 538 w 675"/>
                <a:gd name="T73" fmla="*/ 36 h 1008"/>
                <a:gd name="T74" fmla="*/ 598 w 675"/>
                <a:gd name="T75" fmla="*/ 0 h 1008"/>
                <a:gd name="T76" fmla="*/ 629 w 675"/>
                <a:gd name="T77" fmla="*/ 7 h 1008"/>
                <a:gd name="T78" fmla="*/ 658 w 675"/>
                <a:gd name="T79" fmla="*/ 98 h 1008"/>
                <a:gd name="T80" fmla="*/ 570 w 675"/>
                <a:gd name="T81" fmla="*/ 269 h 1008"/>
                <a:gd name="T82" fmla="*/ 596 w 675"/>
                <a:gd name="T83" fmla="*/ 317 h 1008"/>
                <a:gd name="T84" fmla="*/ 609 w 675"/>
                <a:gd name="T85" fmla="*/ 567 h 1008"/>
                <a:gd name="T86" fmla="*/ 441 w 675"/>
                <a:gd name="T87" fmla="*/ 753 h 1008"/>
                <a:gd name="T88" fmla="*/ 271 w 675"/>
                <a:gd name="T89" fmla="*/ 784 h 1008"/>
                <a:gd name="T90" fmla="*/ 130 w 675"/>
                <a:gd name="T91" fmla="*/ 970 h 1008"/>
                <a:gd name="T92" fmla="*/ 84 w 675"/>
                <a:gd name="T93" fmla="*/ 1006 h 1008"/>
                <a:gd name="T94" fmla="*/ 69 w 675"/>
                <a:gd name="T95"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5" h="1008">
                  <a:moveTo>
                    <a:pt x="243" y="661"/>
                  </a:moveTo>
                  <a:cubicBezTo>
                    <a:pt x="227" y="661"/>
                    <a:pt x="213" y="668"/>
                    <a:pt x="204" y="679"/>
                  </a:cubicBezTo>
                  <a:cubicBezTo>
                    <a:pt x="166" y="726"/>
                    <a:pt x="43" y="879"/>
                    <a:pt x="24" y="918"/>
                  </a:cubicBezTo>
                  <a:cubicBezTo>
                    <a:pt x="18" y="930"/>
                    <a:pt x="17" y="944"/>
                    <a:pt x="21" y="956"/>
                  </a:cubicBezTo>
                  <a:cubicBezTo>
                    <a:pt x="25" y="969"/>
                    <a:pt x="35" y="980"/>
                    <a:pt x="47" y="986"/>
                  </a:cubicBezTo>
                  <a:cubicBezTo>
                    <a:pt x="57" y="991"/>
                    <a:pt x="69" y="992"/>
                    <a:pt x="80" y="990"/>
                  </a:cubicBezTo>
                  <a:cubicBezTo>
                    <a:pt x="95" y="987"/>
                    <a:pt x="108" y="977"/>
                    <a:pt x="115" y="963"/>
                  </a:cubicBezTo>
                  <a:cubicBezTo>
                    <a:pt x="125" y="943"/>
                    <a:pt x="198" y="849"/>
                    <a:pt x="261" y="770"/>
                  </a:cubicBezTo>
                  <a:cubicBezTo>
                    <a:pt x="263" y="768"/>
                    <a:pt x="265" y="767"/>
                    <a:pt x="268" y="767"/>
                  </a:cubicBezTo>
                  <a:cubicBezTo>
                    <a:pt x="325" y="773"/>
                    <a:pt x="382" y="763"/>
                    <a:pt x="434" y="738"/>
                  </a:cubicBezTo>
                  <a:cubicBezTo>
                    <a:pt x="509" y="703"/>
                    <a:pt x="565" y="640"/>
                    <a:pt x="593" y="562"/>
                  </a:cubicBezTo>
                  <a:cubicBezTo>
                    <a:pt x="621" y="484"/>
                    <a:pt x="617" y="399"/>
                    <a:pt x="581" y="324"/>
                  </a:cubicBezTo>
                  <a:cubicBezTo>
                    <a:pt x="572" y="306"/>
                    <a:pt x="564" y="290"/>
                    <a:pt x="553" y="275"/>
                  </a:cubicBezTo>
                  <a:cubicBezTo>
                    <a:pt x="551" y="272"/>
                    <a:pt x="551" y="269"/>
                    <a:pt x="553" y="266"/>
                  </a:cubicBezTo>
                  <a:lnTo>
                    <a:pt x="643" y="90"/>
                  </a:lnTo>
                  <a:cubicBezTo>
                    <a:pt x="656" y="65"/>
                    <a:pt x="646" y="35"/>
                    <a:pt x="621" y="22"/>
                  </a:cubicBezTo>
                  <a:cubicBezTo>
                    <a:pt x="614" y="18"/>
                    <a:pt x="606" y="16"/>
                    <a:pt x="598" y="16"/>
                  </a:cubicBezTo>
                  <a:cubicBezTo>
                    <a:pt x="579" y="16"/>
                    <a:pt x="561" y="27"/>
                    <a:pt x="553" y="44"/>
                  </a:cubicBezTo>
                  <a:lnTo>
                    <a:pt x="444" y="256"/>
                  </a:lnTo>
                  <a:cubicBezTo>
                    <a:pt x="433" y="276"/>
                    <a:pt x="438" y="301"/>
                    <a:pt x="455" y="316"/>
                  </a:cubicBezTo>
                  <a:cubicBezTo>
                    <a:pt x="471" y="331"/>
                    <a:pt x="475" y="339"/>
                    <a:pt x="489" y="368"/>
                  </a:cubicBezTo>
                  <a:cubicBezTo>
                    <a:pt x="513" y="418"/>
                    <a:pt x="516" y="475"/>
                    <a:pt x="498" y="528"/>
                  </a:cubicBezTo>
                  <a:cubicBezTo>
                    <a:pt x="479" y="581"/>
                    <a:pt x="441" y="623"/>
                    <a:pt x="390" y="647"/>
                  </a:cubicBezTo>
                  <a:cubicBezTo>
                    <a:pt x="348" y="667"/>
                    <a:pt x="300" y="673"/>
                    <a:pt x="254" y="662"/>
                  </a:cubicBezTo>
                  <a:cubicBezTo>
                    <a:pt x="250" y="661"/>
                    <a:pt x="247" y="661"/>
                    <a:pt x="243" y="661"/>
                  </a:cubicBezTo>
                  <a:close/>
                  <a:moveTo>
                    <a:pt x="69" y="1008"/>
                  </a:moveTo>
                  <a:cubicBezTo>
                    <a:pt x="59" y="1008"/>
                    <a:pt x="49" y="1005"/>
                    <a:pt x="39" y="1001"/>
                  </a:cubicBezTo>
                  <a:cubicBezTo>
                    <a:pt x="23" y="993"/>
                    <a:pt x="11" y="979"/>
                    <a:pt x="5" y="962"/>
                  </a:cubicBezTo>
                  <a:cubicBezTo>
                    <a:pt x="0" y="945"/>
                    <a:pt x="1" y="927"/>
                    <a:pt x="9" y="910"/>
                  </a:cubicBezTo>
                  <a:cubicBezTo>
                    <a:pt x="28" y="872"/>
                    <a:pt x="142" y="729"/>
                    <a:pt x="190" y="669"/>
                  </a:cubicBezTo>
                  <a:cubicBezTo>
                    <a:pt x="207" y="649"/>
                    <a:pt x="233" y="640"/>
                    <a:pt x="258" y="646"/>
                  </a:cubicBezTo>
                  <a:cubicBezTo>
                    <a:pt x="300" y="655"/>
                    <a:pt x="344" y="651"/>
                    <a:pt x="383" y="632"/>
                  </a:cubicBezTo>
                  <a:cubicBezTo>
                    <a:pt x="429" y="610"/>
                    <a:pt x="465" y="571"/>
                    <a:pt x="482" y="522"/>
                  </a:cubicBezTo>
                  <a:cubicBezTo>
                    <a:pt x="499" y="474"/>
                    <a:pt x="496" y="422"/>
                    <a:pt x="474" y="375"/>
                  </a:cubicBezTo>
                  <a:cubicBezTo>
                    <a:pt x="461" y="348"/>
                    <a:pt x="458" y="342"/>
                    <a:pt x="443" y="329"/>
                  </a:cubicBezTo>
                  <a:cubicBezTo>
                    <a:pt x="421" y="308"/>
                    <a:pt x="415" y="275"/>
                    <a:pt x="429" y="248"/>
                  </a:cubicBezTo>
                  <a:lnTo>
                    <a:pt x="538" y="36"/>
                  </a:lnTo>
                  <a:cubicBezTo>
                    <a:pt x="550" y="14"/>
                    <a:pt x="572" y="0"/>
                    <a:pt x="598" y="0"/>
                  </a:cubicBezTo>
                  <a:cubicBezTo>
                    <a:pt x="609" y="0"/>
                    <a:pt x="619" y="2"/>
                    <a:pt x="629" y="7"/>
                  </a:cubicBezTo>
                  <a:cubicBezTo>
                    <a:pt x="662" y="24"/>
                    <a:pt x="675" y="65"/>
                    <a:pt x="658" y="98"/>
                  </a:cubicBezTo>
                  <a:lnTo>
                    <a:pt x="570" y="269"/>
                  </a:lnTo>
                  <a:cubicBezTo>
                    <a:pt x="580" y="284"/>
                    <a:pt x="587" y="299"/>
                    <a:pt x="596" y="317"/>
                  </a:cubicBezTo>
                  <a:cubicBezTo>
                    <a:pt x="634" y="396"/>
                    <a:pt x="638" y="485"/>
                    <a:pt x="609" y="567"/>
                  </a:cubicBezTo>
                  <a:cubicBezTo>
                    <a:pt x="579" y="650"/>
                    <a:pt x="520" y="716"/>
                    <a:pt x="441" y="753"/>
                  </a:cubicBezTo>
                  <a:cubicBezTo>
                    <a:pt x="387" y="779"/>
                    <a:pt x="330" y="790"/>
                    <a:pt x="271" y="784"/>
                  </a:cubicBezTo>
                  <a:cubicBezTo>
                    <a:pt x="197" y="876"/>
                    <a:pt x="138" y="954"/>
                    <a:pt x="130" y="970"/>
                  </a:cubicBezTo>
                  <a:cubicBezTo>
                    <a:pt x="121" y="989"/>
                    <a:pt x="104" y="1002"/>
                    <a:pt x="84" y="1006"/>
                  </a:cubicBezTo>
                  <a:cubicBezTo>
                    <a:pt x="79" y="1007"/>
                    <a:pt x="74" y="1008"/>
                    <a:pt x="69" y="10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1713">
              <a:extLst>
                <a:ext uri="{FF2B5EF4-FFF2-40B4-BE49-F238E27FC236}">
                  <a16:creationId xmlns:a16="http://schemas.microsoft.com/office/drawing/2014/main" xmlns="" id="{114A4873-2F3D-4CFA-BA3B-A5479416EFE7}"/>
                </a:ext>
              </a:extLst>
            </p:cNvPr>
            <p:cNvSpPr>
              <a:spLocks/>
            </p:cNvSpPr>
            <p:nvPr/>
          </p:nvSpPr>
          <p:spPr bwMode="auto">
            <a:xfrm>
              <a:off x="5870576" y="3859213"/>
              <a:ext cx="46038" cy="112713"/>
            </a:xfrm>
            <a:custGeom>
              <a:avLst/>
              <a:gdLst>
                <a:gd name="T0" fmla="*/ 219 w 515"/>
                <a:gd name="T1" fmla="*/ 1210 h 1241"/>
                <a:gd name="T2" fmla="*/ 217 w 515"/>
                <a:gd name="T3" fmla="*/ 1211 h 1241"/>
                <a:gd name="T4" fmla="*/ 74 w 515"/>
                <a:gd name="T5" fmla="*/ 1236 h 1241"/>
                <a:gd name="T6" fmla="*/ 6 w 515"/>
                <a:gd name="T7" fmla="*/ 1188 h 1241"/>
                <a:gd name="T8" fmla="*/ 54 w 515"/>
                <a:gd name="T9" fmla="*/ 1119 h 1241"/>
                <a:gd name="T10" fmla="*/ 171 w 515"/>
                <a:gd name="T11" fmla="*/ 1099 h 1241"/>
                <a:gd name="T12" fmla="*/ 370 w 515"/>
                <a:gd name="T13" fmla="*/ 796 h 1241"/>
                <a:gd name="T14" fmla="*/ 396 w 515"/>
                <a:gd name="T15" fmla="*/ 58 h 1241"/>
                <a:gd name="T16" fmla="*/ 458 w 515"/>
                <a:gd name="T17" fmla="*/ 1 h 1241"/>
                <a:gd name="T18" fmla="*/ 514 w 515"/>
                <a:gd name="T19" fmla="*/ 63 h 1241"/>
                <a:gd name="T20" fmla="*/ 487 w 515"/>
                <a:gd name="T21" fmla="*/ 817 h 1241"/>
                <a:gd name="T22" fmla="*/ 478 w 515"/>
                <a:gd name="T23" fmla="*/ 847 h 1241"/>
                <a:gd name="T24" fmla="*/ 256 w 515"/>
                <a:gd name="T25" fmla="*/ 1185 h 1241"/>
                <a:gd name="T26" fmla="*/ 219 w 515"/>
                <a:gd name="T27" fmla="*/ 1210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5" h="1241">
                  <a:moveTo>
                    <a:pt x="219" y="1210"/>
                  </a:moveTo>
                  <a:lnTo>
                    <a:pt x="217" y="1211"/>
                  </a:lnTo>
                  <a:lnTo>
                    <a:pt x="74" y="1236"/>
                  </a:lnTo>
                  <a:cubicBezTo>
                    <a:pt x="42" y="1241"/>
                    <a:pt x="11" y="1220"/>
                    <a:pt x="6" y="1188"/>
                  </a:cubicBezTo>
                  <a:cubicBezTo>
                    <a:pt x="0" y="1156"/>
                    <a:pt x="22" y="1125"/>
                    <a:pt x="54" y="1119"/>
                  </a:cubicBezTo>
                  <a:lnTo>
                    <a:pt x="171" y="1099"/>
                  </a:lnTo>
                  <a:lnTo>
                    <a:pt x="370" y="796"/>
                  </a:lnTo>
                  <a:lnTo>
                    <a:pt x="396" y="58"/>
                  </a:lnTo>
                  <a:cubicBezTo>
                    <a:pt x="398" y="26"/>
                    <a:pt x="425" y="0"/>
                    <a:pt x="458" y="1"/>
                  </a:cubicBezTo>
                  <a:cubicBezTo>
                    <a:pt x="490" y="3"/>
                    <a:pt x="515" y="30"/>
                    <a:pt x="514" y="63"/>
                  </a:cubicBezTo>
                  <a:lnTo>
                    <a:pt x="487" y="817"/>
                  </a:lnTo>
                  <a:cubicBezTo>
                    <a:pt x="487" y="828"/>
                    <a:pt x="484" y="838"/>
                    <a:pt x="478" y="847"/>
                  </a:cubicBezTo>
                  <a:lnTo>
                    <a:pt x="256" y="1185"/>
                  </a:lnTo>
                  <a:cubicBezTo>
                    <a:pt x="247" y="1198"/>
                    <a:pt x="234" y="1207"/>
                    <a:pt x="219" y="12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1714">
              <a:extLst>
                <a:ext uri="{FF2B5EF4-FFF2-40B4-BE49-F238E27FC236}">
                  <a16:creationId xmlns:a16="http://schemas.microsoft.com/office/drawing/2014/main" xmlns="" id="{42035BDB-EF54-4F6A-8FDE-8E131BC3A2AD}"/>
                </a:ext>
              </a:extLst>
            </p:cNvPr>
            <p:cNvSpPr>
              <a:spLocks noEditPoints="1"/>
            </p:cNvSpPr>
            <p:nvPr/>
          </p:nvSpPr>
          <p:spPr bwMode="auto">
            <a:xfrm>
              <a:off x="5870576" y="3859213"/>
              <a:ext cx="47625" cy="112713"/>
            </a:xfrm>
            <a:custGeom>
              <a:avLst/>
              <a:gdLst>
                <a:gd name="T0" fmla="*/ 461 w 529"/>
                <a:gd name="T1" fmla="*/ 17 h 1252"/>
                <a:gd name="T2" fmla="*/ 411 w 529"/>
                <a:gd name="T3" fmla="*/ 66 h 1252"/>
                <a:gd name="T4" fmla="*/ 384 w 529"/>
                <a:gd name="T5" fmla="*/ 803 h 1252"/>
                <a:gd name="T6" fmla="*/ 383 w 529"/>
                <a:gd name="T7" fmla="*/ 808 h 1252"/>
                <a:gd name="T8" fmla="*/ 184 w 529"/>
                <a:gd name="T9" fmla="*/ 1110 h 1252"/>
                <a:gd name="T10" fmla="*/ 179 w 529"/>
                <a:gd name="T11" fmla="*/ 1114 h 1252"/>
                <a:gd name="T12" fmla="*/ 61 w 529"/>
                <a:gd name="T13" fmla="*/ 1134 h 1252"/>
                <a:gd name="T14" fmla="*/ 28 w 529"/>
                <a:gd name="T15" fmla="*/ 1155 h 1252"/>
                <a:gd name="T16" fmla="*/ 20 w 529"/>
                <a:gd name="T17" fmla="*/ 1193 h 1252"/>
                <a:gd name="T18" fmla="*/ 79 w 529"/>
                <a:gd name="T19" fmla="*/ 1234 h 1252"/>
                <a:gd name="T20" fmla="*/ 223 w 529"/>
                <a:gd name="T21" fmla="*/ 1209 h 1252"/>
                <a:gd name="T22" fmla="*/ 255 w 529"/>
                <a:gd name="T23" fmla="*/ 1188 h 1252"/>
                <a:gd name="T24" fmla="*/ 477 w 529"/>
                <a:gd name="T25" fmla="*/ 850 h 1252"/>
                <a:gd name="T26" fmla="*/ 485 w 529"/>
                <a:gd name="T27" fmla="*/ 823 h 1252"/>
                <a:gd name="T28" fmla="*/ 512 w 529"/>
                <a:gd name="T29" fmla="*/ 69 h 1252"/>
                <a:gd name="T30" fmla="*/ 499 w 529"/>
                <a:gd name="T31" fmla="*/ 33 h 1252"/>
                <a:gd name="T32" fmla="*/ 463 w 529"/>
                <a:gd name="T33" fmla="*/ 17 h 1252"/>
                <a:gd name="T34" fmla="*/ 461 w 529"/>
                <a:gd name="T35" fmla="*/ 17 h 1252"/>
                <a:gd name="T36" fmla="*/ 70 w 529"/>
                <a:gd name="T37" fmla="*/ 1252 h 1252"/>
                <a:gd name="T38" fmla="*/ 3 w 529"/>
                <a:gd name="T39" fmla="*/ 1196 h 1252"/>
                <a:gd name="T40" fmla="*/ 15 w 529"/>
                <a:gd name="T41" fmla="*/ 1145 h 1252"/>
                <a:gd name="T42" fmla="*/ 58 w 529"/>
                <a:gd name="T43" fmla="*/ 1118 h 1252"/>
                <a:gd name="T44" fmla="*/ 172 w 529"/>
                <a:gd name="T45" fmla="*/ 1098 h 1252"/>
                <a:gd name="T46" fmla="*/ 368 w 529"/>
                <a:gd name="T47" fmla="*/ 800 h 1252"/>
                <a:gd name="T48" fmla="*/ 394 w 529"/>
                <a:gd name="T49" fmla="*/ 65 h 1252"/>
                <a:gd name="T50" fmla="*/ 461 w 529"/>
                <a:gd name="T51" fmla="*/ 0 h 1252"/>
                <a:gd name="T52" fmla="*/ 464 w 529"/>
                <a:gd name="T53" fmla="*/ 0 h 1252"/>
                <a:gd name="T54" fmla="*/ 511 w 529"/>
                <a:gd name="T55" fmla="*/ 21 h 1252"/>
                <a:gd name="T56" fmla="*/ 529 w 529"/>
                <a:gd name="T57" fmla="*/ 70 h 1252"/>
                <a:gd name="T58" fmla="*/ 502 w 529"/>
                <a:gd name="T59" fmla="*/ 824 h 1252"/>
                <a:gd name="T60" fmla="*/ 491 w 529"/>
                <a:gd name="T61" fmla="*/ 859 h 1252"/>
                <a:gd name="T62" fmla="*/ 269 w 529"/>
                <a:gd name="T63" fmla="*/ 1197 h 1252"/>
                <a:gd name="T64" fmla="*/ 227 w 529"/>
                <a:gd name="T65" fmla="*/ 1225 h 1252"/>
                <a:gd name="T66" fmla="*/ 225 w 529"/>
                <a:gd name="T67" fmla="*/ 1226 h 1252"/>
                <a:gd name="T68" fmla="*/ 81 w 529"/>
                <a:gd name="T69" fmla="*/ 1251 h 1252"/>
                <a:gd name="T70" fmla="*/ 70 w 529"/>
                <a:gd name="T71"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9" h="1252">
                  <a:moveTo>
                    <a:pt x="461" y="17"/>
                  </a:moveTo>
                  <a:cubicBezTo>
                    <a:pt x="434" y="17"/>
                    <a:pt x="412" y="38"/>
                    <a:pt x="411" y="66"/>
                  </a:cubicBezTo>
                  <a:lnTo>
                    <a:pt x="384" y="803"/>
                  </a:lnTo>
                  <a:cubicBezTo>
                    <a:pt x="384" y="805"/>
                    <a:pt x="384" y="806"/>
                    <a:pt x="383" y="808"/>
                  </a:cubicBezTo>
                  <a:lnTo>
                    <a:pt x="184" y="1110"/>
                  </a:lnTo>
                  <a:cubicBezTo>
                    <a:pt x="183" y="1112"/>
                    <a:pt x="181" y="1114"/>
                    <a:pt x="179" y="1114"/>
                  </a:cubicBezTo>
                  <a:lnTo>
                    <a:pt x="61" y="1134"/>
                  </a:lnTo>
                  <a:cubicBezTo>
                    <a:pt x="48" y="1137"/>
                    <a:pt x="36" y="1144"/>
                    <a:pt x="28" y="1155"/>
                  </a:cubicBezTo>
                  <a:cubicBezTo>
                    <a:pt x="21" y="1166"/>
                    <a:pt x="17" y="1180"/>
                    <a:pt x="20" y="1193"/>
                  </a:cubicBezTo>
                  <a:cubicBezTo>
                    <a:pt x="25" y="1220"/>
                    <a:pt x="50" y="1239"/>
                    <a:pt x="79" y="1234"/>
                  </a:cubicBezTo>
                  <a:lnTo>
                    <a:pt x="223" y="1209"/>
                  </a:lnTo>
                  <a:cubicBezTo>
                    <a:pt x="236" y="1206"/>
                    <a:pt x="247" y="1198"/>
                    <a:pt x="255" y="1188"/>
                  </a:cubicBezTo>
                  <a:lnTo>
                    <a:pt x="477" y="850"/>
                  </a:lnTo>
                  <a:cubicBezTo>
                    <a:pt x="482" y="842"/>
                    <a:pt x="485" y="833"/>
                    <a:pt x="485" y="823"/>
                  </a:cubicBezTo>
                  <a:lnTo>
                    <a:pt x="512" y="69"/>
                  </a:lnTo>
                  <a:cubicBezTo>
                    <a:pt x="512" y="56"/>
                    <a:pt x="508" y="43"/>
                    <a:pt x="499" y="33"/>
                  </a:cubicBezTo>
                  <a:cubicBezTo>
                    <a:pt x="489" y="23"/>
                    <a:pt x="477" y="17"/>
                    <a:pt x="463" y="17"/>
                  </a:cubicBezTo>
                  <a:lnTo>
                    <a:pt x="461" y="17"/>
                  </a:lnTo>
                  <a:close/>
                  <a:moveTo>
                    <a:pt x="70" y="1252"/>
                  </a:moveTo>
                  <a:cubicBezTo>
                    <a:pt x="37" y="1252"/>
                    <a:pt x="9" y="1228"/>
                    <a:pt x="3" y="1196"/>
                  </a:cubicBezTo>
                  <a:cubicBezTo>
                    <a:pt x="0" y="1178"/>
                    <a:pt x="4" y="1160"/>
                    <a:pt x="15" y="1145"/>
                  </a:cubicBezTo>
                  <a:cubicBezTo>
                    <a:pt x="25" y="1131"/>
                    <a:pt x="41" y="1121"/>
                    <a:pt x="58" y="1118"/>
                  </a:cubicBezTo>
                  <a:lnTo>
                    <a:pt x="172" y="1098"/>
                  </a:lnTo>
                  <a:lnTo>
                    <a:pt x="368" y="800"/>
                  </a:lnTo>
                  <a:lnTo>
                    <a:pt x="394" y="65"/>
                  </a:lnTo>
                  <a:cubicBezTo>
                    <a:pt x="395" y="29"/>
                    <a:pt x="425" y="0"/>
                    <a:pt x="461" y="0"/>
                  </a:cubicBezTo>
                  <a:lnTo>
                    <a:pt x="464" y="0"/>
                  </a:lnTo>
                  <a:cubicBezTo>
                    <a:pt x="482" y="1"/>
                    <a:pt x="498" y="8"/>
                    <a:pt x="511" y="21"/>
                  </a:cubicBezTo>
                  <a:cubicBezTo>
                    <a:pt x="523" y="35"/>
                    <a:pt x="529" y="52"/>
                    <a:pt x="529" y="70"/>
                  </a:cubicBezTo>
                  <a:lnTo>
                    <a:pt x="502" y="824"/>
                  </a:lnTo>
                  <a:cubicBezTo>
                    <a:pt x="501" y="836"/>
                    <a:pt x="498" y="849"/>
                    <a:pt x="491" y="859"/>
                  </a:cubicBezTo>
                  <a:lnTo>
                    <a:pt x="269" y="1197"/>
                  </a:lnTo>
                  <a:cubicBezTo>
                    <a:pt x="259" y="1211"/>
                    <a:pt x="244" y="1222"/>
                    <a:pt x="227" y="1225"/>
                  </a:cubicBezTo>
                  <a:lnTo>
                    <a:pt x="225" y="1226"/>
                  </a:lnTo>
                  <a:lnTo>
                    <a:pt x="81" y="1251"/>
                  </a:lnTo>
                  <a:cubicBezTo>
                    <a:pt x="78" y="1251"/>
                    <a:pt x="73" y="1252"/>
                    <a:pt x="70" y="1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715">
              <a:extLst>
                <a:ext uri="{FF2B5EF4-FFF2-40B4-BE49-F238E27FC236}">
                  <a16:creationId xmlns:a16="http://schemas.microsoft.com/office/drawing/2014/main" xmlns="" id="{3883C191-4EBD-4F59-A91A-43EF13DC0505}"/>
                </a:ext>
              </a:extLst>
            </p:cNvPr>
            <p:cNvSpPr>
              <a:spLocks/>
            </p:cNvSpPr>
            <p:nvPr/>
          </p:nvSpPr>
          <p:spPr bwMode="auto">
            <a:xfrm>
              <a:off x="5808664" y="3929063"/>
              <a:ext cx="55563" cy="57150"/>
            </a:xfrm>
            <a:custGeom>
              <a:avLst/>
              <a:gdLst>
                <a:gd name="T0" fmla="*/ 369 w 622"/>
                <a:gd name="T1" fmla="*/ 614 h 621"/>
                <a:gd name="T2" fmla="*/ 341 w 622"/>
                <a:gd name="T3" fmla="*/ 619 h 621"/>
                <a:gd name="T4" fmla="*/ 300 w 622"/>
                <a:gd name="T5" fmla="*/ 621 h 621"/>
                <a:gd name="T6" fmla="*/ 242 w 622"/>
                <a:gd name="T7" fmla="*/ 562 h 621"/>
                <a:gd name="T8" fmla="*/ 301 w 622"/>
                <a:gd name="T9" fmla="*/ 503 h 621"/>
                <a:gd name="T10" fmla="*/ 326 w 622"/>
                <a:gd name="T11" fmla="*/ 502 h 621"/>
                <a:gd name="T12" fmla="*/ 485 w 622"/>
                <a:gd name="T13" fmla="*/ 297 h 621"/>
                <a:gd name="T14" fmla="*/ 280 w 622"/>
                <a:gd name="T15" fmla="*/ 138 h 621"/>
                <a:gd name="T16" fmla="*/ 120 w 622"/>
                <a:gd name="T17" fmla="*/ 322 h 621"/>
                <a:gd name="T18" fmla="*/ 61 w 622"/>
                <a:gd name="T19" fmla="*/ 382 h 621"/>
                <a:gd name="T20" fmla="*/ 2 w 622"/>
                <a:gd name="T21" fmla="*/ 323 h 621"/>
                <a:gd name="T22" fmla="*/ 265 w 622"/>
                <a:gd name="T23" fmla="*/ 21 h 621"/>
                <a:gd name="T24" fmla="*/ 602 w 622"/>
                <a:gd name="T25" fmla="*/ 282 h 621"/>
                <a:gd name="T26" fmla="*/ 369 w 622"/>
                <a:gd name="T27" fmla="*/ 614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2" h="621">
                  <a:moveTo>
                    <a:pt x="369" y="614"/>
                  </a:moveTo>
                  <a:cubicBezTo>
                    <a:pt x="360" y="616"/>
                    <a:pt x="351" y="618"/>
                    <a:pt x="341" y="619"/>
                  </a:cubicBezTo>
                  <a:cubicBezTo>
                    <a:pt x="327" y="620"/>
                    <a:pt x="314" y="621"/>
                    <a:pt x="300" y="621"/>
                  </a:cubicBezTo>
                  <a:cubicBezTo>
                    <a:pt x="268" y="621"/>
                    <a:pt x="242" y="594"/>
                    <a:pt x="242" y="562"/>
                  </a:cubicBezTo>
                  <a:cubicBezTo>
                    <a:pt x="242" y="529"/>
                    <a:pt x="269" y="503"/>
                    <a:pt x="301" y="503"/>
                  </a:cubicBezTo>
                  <a:cubicBezTo>
                    <a:pt x="309" y="503"/>
                    <a:pt x="318" y="503"/>
                    <a:pt x="326" y="502"/>
                  </a:cubicBezTo>
                  <a:cubicBezTo>
                    <a:pt x="426" y="489"/>
                    <a:pt x="497" y="397"/>
                    <a:pt x="485" y="297"/>
                  </a:cubicBezTo>
                  <a:cubicBezTo>
                    <a:pt x="472" y="197"/>
                    <a:pt x="380" y="125"/>
                    <a:pt x="280" y="138"/>
                  </a:cubicBezTo>
                  <a:cubicBezTo>
                    <a:pt x="187" y="150"/>
                    <a:pt x="119" y="229"/>
                    <a:pt x="120" y="322"/>
                  </a:cubicBezTo>
                  <a:cubicBezTo>
                    <a:pt x="120" y="354"/>
                    <a:pt x="94" y="381"/>
                    <a:pt x="61" y="382"/>
                  </a:cubicBezTo>
                  <a:cubicBezTo>
                    <a:pt x="29" y="382"/>
                    <a:pt x="2" y="356"/>
                    <a:pt x="2" y="323"/>
                  </a:cubicBezTo>
                  <a:cubicBezTo>
                    <a:pt x="0" y="170"/>
                    <a:pt x="113" y="40"/>
                    <a:pt x="265" y="21"/>
                  </a:cubicBezTo>
                  <a:cubicBezTo>
                    <a:pt x="430" y="0"/>
                    <a:pt x="581" y="117"/>
                    <a:pt x="602" y="282"/>
                  </a:cubicBezTo>
                  <a:cubicBezTo>
                    <a:pt x="622" y="437"/>
                    <a:pt x="519" y="580"/>
                    <a:pt x="369" y="6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1716">
              <a:extLst>
                <a:ext uri="{FF2B5EF4-FFF2-40B4-BE49-F238E27FC236}">
                  <a16:creationId xmlns:a16="http://schemas.microsoft.com/office/drawing/2014/main" xmlns="" id="{27518C0E-436C-4DE5-BED3-64203A0A0D71}"/>
                </a:ext>
              </a:extLst>
            </p:cNvPr>
            <p:cNvSpPr>
              <a:spLocks noEditPoints="1"/>
            </p:cNvSpPr>
            <p:nvPr/>
          </p:nvSpPr>
          <p:spPr bwMode="auto">
            <a:xfrm>
              <a:off x="5807076" y="3930651"/>
              <a:ext cx="58738" cy="55563"/>
            </a:xfrm>
            <a:custGeom>
              <a:avLst/>
              <a:gdLst>
                <a:gd name="T0" fmla="*/ 310 w 640"/>
                <a:gd name="T1" fmla="*/ 501 h 619"/>
                <a:gd name="T2" fmla="*/ 259 w 640"/>
                <a:gd name="T3" fmla="*/ 552 h 619"/>
                <a:gd name="T4" fmla="*/ 309 w 640"/>
                <a:gd name="T5" fmla="*/ 603 h 619"/>
                <a:gd name="T6" fmla="*/ 311 w 640"/>
                <a:gd name="T7" fmla="*/ 603 h 619"/>
                <a:gd name="T8" fmla="*/ 349 w 640"/>
                <a:gd name="T9" fmla="*/ 600 h 619"/>
                <a:gd name="T10" fmla="*/ 376 w 640"/>
                <a:gd name="T11" fmla="*/ 596 h 619"/>
                <a:gd name="T12" fmla="*/ 603 w 640"/>
                <a:gd name="T13" fmla="*/ 273 h 619"/>
                <a:gd name="T14" fmla="*/ 312 w 640"/>
                <a:gd name="T15" fmla="*/ 17 h 619"/>
                <a:gd name="T16" fmla="*/ 275 w 640"/>
                <a:gd name="T17" fmla="*/ 19 h 619"/>
                <a:gd name="T18" fmla="*/ 19 w 640"/>
                <a:gd name="T19" fmla="*/ 313 h 619"/>
                <a:gd name="T20" fmla="*/ 70 w 640"/>
                <a:gd name="T21" fmla="*/ 363 h 619"/>
                <a:gd name="T22" fmla="*/ 106 w 640"/>
                <a:gd name="T23" fmla="*/ 348 h 619"/>
                <a:gd name="T24" fmla="*/ 120 w 640"/>
                <a:gd name="T25" fmla="*/ 312 h 619"/>
                <a:gd name="T26" fmla="*/ 288 w 640"/>
                <a:gd name="T27" fmla="*/ 120 h 619"/>
                <a:gd name="T28" fmla="*/ 312 w 640"/>
                <a:gd name="T29" fmla="*/ 118 h 619"/>
                <a:gd name="T30" fmla="*/ 502 w 640"/>
                <a:gd name="T31" fmla="*/ 286 h 619"/>
                <a:gd name="T32" fmla="*/ 336 w 640"/>
                <a:gd name="T33" fmla="*/ 500 h 619"/>
                <a:gd name="T34" fmla="*/ 312 w 640"/>
                <a:gd name="T35" fmla="*/ 501 h 619"/>
                <a:gd name="T36" fmla="*/ 310 w 640"/>
                <a:gd name="T37" fmla="*/ 501 h 619"/>
                <a:gd name="T38" fmla="*/ 311 w 640"/>
                <a:gd name="T39" fmla="*/ 619 h 619"/>
                <a:gd name="T40" fmla="*/ 309 w 640"/>
                <a:gd name="T41" fmla="*/ 619 h 619"/>
                <a:gd name="T42" fmla="*/ 242 w 640"/>
                <a:gd name="T43" fmla="*/ 551 h 619"/>
                <a:gd name="T44" fmla="*/ 310 w 640"/>
                <a:gd name="T45" fmla="*/ 484 h 619"/>
                <a:gd name="T46" fmla="*/ 312 w 640"/>
                <a:gd name="T47" fmla="*/ 484 h 619"/>
                <a:gd name="T48" fmla="*/ 334 w 640"/>
                <a:gd name="T49" fmla="*/ 483 h 619"/>
                <a:gd name="T50" fmla="*/ 486 w 640"/>
                <a:gd name="T51" fmla="*/ 288 h 619"/>
                <a:gd name="T52" fmla="*/ 312 w 640"/>
                <a:gd name="T53" fmla="*/ 135 h 619"/>
                <a:gd name="T54" fmla="*/ 290 w 640"/>
                <a:gd name="T55" fmla="*/ 136 h 619"/>
                <a:gd name="T56" fmla="*/ 137 w 640"/>
                <a:gd name="T57" fmla="*/ 312 h 619"/>
                <a:gd name="T58" fmla="*/ 118 w 640"/>
                <a:gd name="T59" fmla="*/ 360 h 619"/>
                <a:gd name="T60" fmla="*/ 71 w 640"/>
                <a:gd name="T61" fmla="*/ 380 h 619"/>
                <a:gd name="T62" fmla="*/ 71 w 640"/>
                <a:gd name="T63" fmla="*/ 380 h 619"/>
                <a:gd name="T64" fmla="*/ 2 w 640"/>
                <a:gd name="T65" fmla="*/ 314 h 619"/>
                <a:gd name="T66" fmla="*/ 273 w 640"/>
                <a:gd name="T67" fmla="*/ 3 h 619"/>
                <a:gd name="T68" fmla="*/ 312 w 640"/>
                <a:gd name="T69" fmla="*/ 0 h 619"/>
                <a:gd name="T70" fmla="*/ 619 w 640"/>
                <a:gd name="T71" fmla="*/ 271 h 619"/>
                <a:gd name="T72" fmla="*/ 380 w 640"/>
                <a:gd name="T73" fmla="*/ 612 h 619"/>
                <a:gd name="T74" fmla="*/ 351 w 640"/>
                <a:gd name="T75" fmla="*/ 617 h 619"/>
                <a:gd name="T76" fmla="*/ 311 w 640"/>
                <a:gd name="T77"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0" h="619">
                  <a:moveTo>
                    <a:pt x="310" y="501"/>
                  </a:moveTo>
                  <a:cubicBezTo>
                    <a:pt x="282" y="501"/>
                    <a:pt x="259" y="524"/>
                    <a:pt x="259" y="552"/>
                  </a:cubicBezTo>
                  <a:cubicBezTo>
                    <a:pt x="259" y="579"/>
                    <a:pt x="281" y="603"/>
                    <a:pt x="309" y="603"/>
                  </a:cubicBezTo>
                  <a:lnTo>
                    <a:pt x="311" y="603"/>
                  </a:lnTo>
                  <a:cubicBezTo>
                    <a:pt x="324" y="603"/>
                    <a:pt x="337" y="602"/>
                    <a:pt x="349" y="600"/>
                  </a:cubicBezTo>
                  <a:cubicBezTo>
                    <a:pt x="358" y="599"/>
                    <a:pt x="367" y="598"/>
                    <a:pt x="376" y="596"/>
                  </a:cubicBezTo>
                  <a:cubicBezTo>
                    <a:pt x="524" y="562"/>
                    <a:pt x="622" y="424"/>
                    <a:pt x="603" y="273"/>
                  </a:cubicBezTo>
                  <a:cubicBezTo>
                    <a:pt x="584" y="127"/>
                    <a:pt x="459" y="17"/>
                    <a:pt x="312" y="17"/>
                  </a:cubicBezTo>
                  <a:cubicBezTo>
                    <a:pt x="300" y="17"/>
                    <a:pt x="288" y="18"/>
                    <a:pt x="275" y="19"/>
                  </a:cubicBezTo>
                  <a:cubicBezTo>
                    <a:pt x="127" y="38"/>
                    <a:pt x="17" y="164"/>
                    <a:pt x="19" y="313"/>
                  </a:cubicBezTo>
                  <a:cubicBezTo>
                    <a:pt x="19" y="341"/>
                    <a:pt x="42" y="363"/>
                    <a:pt x="70" y="363"/>
                  </a:cubicBezTo>
                  <a:cubicBezTo>
                    <a:pt x="84" y="363"/>
                    <a:pt x="97" y="358"/>
                    <a:pt x="106" y="348"/>
                  </a:cubicBezTo>
                  <a:cubicBezTo>
                    <a:pt x="115" y="338"/>
                    <a:pt x="121" y="325"/>
                    <a:pt x="120" y="312"/>
                  </a:cubicBezTo>
                  <a:cubicBezTo>
                    <a:pt x="119" y="215"/>
                    <a:pt x="191" y="132"/>
                    <a:pt x="288" y="120"/>
                  </a:cubicBezTo>
                  <a:cubicBezTo>
                    <a:pt x="296" y="119"/>
                    <a:pt x="304" y="118"/>
                    <a:pt x="312" y="118"/>
                  </a:cubicBezTo>
                  <a:cubicBezTo>
                    <a:pt x="408" y="118"/>
                    <a:pt x="490" y="190"/>
                    <a:pt x="502" y="286"/>
                  </a:cubicBezTo>
                  <a:cubicBezTo>
                    <a:pt x="515" y="390"/>
                    <a:pt x="441" y="486"/>
                    <a:pt x="336" y="500"/>
                  </a:cubicBezTo>
                  <a:cubicBezTo>
                    <a:pt x="328" y="501"/>
                    <a:pt x="320" y="501"/>
                    <a:pt x="312" y="501"/>
                  </a:cubicBezTo>
                  <a:lnTo>
                    <a:pt x="310" y="501"/>
                  </a:lnTo>
                  <a:close/>
                  <a:moveTo>
                    <a:pt x="311" y="619"/>
                  </a:moveTo>
                  <a:lnTo>
                    <a:pt x="309" y="619"/>
                  </a:lnTo>
                  <a:cubicBezTo>
                    <a:pt x="272" y="619"/>
                    <a:pt x="242" y="589"/>
                    <a:pt x="242" y="551"/>
                  </a:cubicBezTo>
                  <a:cubicBezTo>
                    <a:pt x="243" y="515"/>
                    <a:pt x="273" y="484"/>
                    <a:pt x="310" y="484"/>
                  </a:cubicBezTo>
                  <a:lnTo>
                    <a:pt x="312" y="484"/>
                  </a:lnTo>
                  <a:cubicBezTo>
                    <a:pt x="319" y="484"/>
                    <a:pt x="327" y="484"/>
                    <a:pt x="334" y="483"/>
                  </a:cubicBezTo>
                  <a:cubicBezTo>
                    <a:pt x="430" y="471"/>
                    <a:pt x="498" y="383"/>
                    <a:pt x="486" y="288"/>
                  </a:cubicBezTo>
                  <a:cubicBezTo>
                    <a:pt x="475" y="201"/>
                    <a:pt x="400" y="135"/>
                    <a:pt x="312" y="135"/>
                  </a:cubicBezTo>
                  <a:cubicBezTo>
                    <a:pt x="305" y="135"/>
                    <a:pt x="297" y="135"/>
                    <a:pt x="290" y="136"/>
                  </a:cubicBezTo>
                  <a:cubicBezTo>
                    <a:pt x="202" y="147"/>
                    <a:pt x="136" y="223"/>
                    <a:pt x="137" y="312"/>
                  </a:cubicBezTo>
                  <a:cubicBezTo>
                    <a:pt x="137" y="330"/>
                    <a:pt x="131" y="347"/>
                    <a:pt x="118" y="360"/>
                  </a:cubicBezTo>
                  <a:cubicBezTo>
                    <a:pt x="105" y="372"/>
                    <a:pt x="89" y="380"/>
                    <a:pt x="71" y="380"/>
                  </a:cubicBezTo>
                  <a:lnTo>
                    <a:pt x="71" y="380"/>
                  </a:lnTo>
                  <a:cubicBezTo>
                    <a:pt x="33" y="380"/>
                    <a:pt x="3" y="350"/>
                    <a:pt x="2" y="314"/>
                  </a:cubicBezTo>
                  <a:cubicBezTo>
                    <a:pt x="0" y="156"/>
                    <a:pt x="117" y="22"/>
                    <a:pt x="273" y="3"/>
                  </a:cubicBezTo>
                  <a:cubicBezTo>
                    <a:pt x="286" y="1"/>
                    <a:pt x="299" y="0"/>
                    <a:pt x="312" y="0"/>
                  </a:cubicBezTo>
                  <a:cubicBezTo>
                    <a:pt x="468" y="0"/>
                    <a:pt x="600" y="116"/>
                    <a:pt x="619" y="271"/>
                  </a:cubicBezTo>
                  <a:cubicBezTo>
                    <a:pt x="640" y="430"/>
                    <a:pt x="537" y="577"/>
                    <a:pt x="380" y="612"/>
                  </a:cubicBezTo>
                  <a:cubicBezTo>
                    <a:pt x="371" y="614"/>
                    <a:pt x="361" y="616"/>
                    <a:pt x="351" y="617"/>
                  </a:cubicBezTo>
                  <a:cubicBezTo>
                    <a:pt x="338" y="618"/>
                    <a:pt x="325" y="619"/>
                    <a:pt x="311" y="6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1717">
              <a:extLst>
                <a:ext uri="{FF2B5EF4-FFF2-40B4-BE49-F238E27FC236}">
                  <a16:creationId xmlns:a16="http://schemas.microsoft.com/office/drawing/2014/main" xmlns="" id="{1E8A130D-7FDC-43DA-AB35-99ACF1F27598}"/>
                </a:ext>
              </a:extLst>
            </p:cNvPr>
            <p:cNvSpPr>
              <a:spLocks/>
            </p:cNvSpPr>
            <p:nvPr/>
          </p:nvSpPr>
          <p:spPr bwMode="auto">
            <a:xfrm>
              <a:off x="5703889" y="3973513"/>
              <a:ext cx="141288" cy="131763"/>
            </a:xfrm>
            <a:custGeom>
              <a:avLst/>
              <a:gdLst>
                <a:gd name="T0" fmla="*/ 1543 w 1561"/>
                <a:gd name="T1" fmla="*/ 35 h 1451"/>
                <a:gd name="T2" fmla="*/ 1462 w 1561"/>
                <a:gd name="T3" fmla="*/ 17 h 1451"/>
                <a:gd name="T4" fmla="*/ 363 w 1561"/>
                <a:gd name="T5" fmla="*/ 717 h 1451"/>
                <a:gd name="T6" fmla="*/ 344 w 1561"/>
                <a:gd name="T7" fmla="*/ 736 h 1451"/>
                <a:gd name="T8" fmla="*/ 0 w 1561"/>
                <a:gd name="T9" fmla="*/ 1311 h 1451"/>
                <a:gd name="T10" fmla="*/ 54 w 1561"/>
                <a:gd name="T11" fmla="*/ 1451 h 1451"/>
                <a:gd name="T12" fmla="*/ 438 w 1561"/>
                <a:gd name="T13" fmla="*/ 809 h 1451"/>
                <a:gd name="T14" fmla="*/ 1525 w 1561"/>
                <a:gd name="T15" fmla="*/ 117 h 1451"/>
                <a:gd name="T16" fmla="*/ 1543 w 1561"/>
                <a:gd name="T17" fmla="*/ 35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1" h="1451">
                  <a:moveTo>
                    <a:pt x="1543" y="35"/>
                  </a:moveTo>
                  <a:cubicBezTo>
                    <a:pt x="1526" y="8"/>
                    <a:pt x="1489" y="0"/>
                    <a:pt x="1462" y="17"/>
                  </a:cubicBezTo>
                  <a:lnTo>
                    <a:pt x="363" y="717"/>
                  </a:lnTo>
                  <a:cubicBezTo>
                    <a:pt x="355" y="722"/>
                    <a:pt x="349" y="728"/>
                    <a:pt x="344" y="736"/>
                  </a:cubicBezTo>
                  <a:lnTo>
                    <a:pt x="0" y="1311"/>
                  </a:lnTo>
                  <a:cubicBezTo>
                    <a:pt x="29" y="1350"/>
                    <a:pt x="48" y="1399"/>
                    <a:pt x="54" y="1451"/>
                  </a:cubicBezTo>
                  <a:lnTo>
                    <a:pt x="438" y="809"/>
                  </a:lnTo>
                  <a:lnTo>
                    <a:pt x="1525" y="117"/>
                  </a:lnTo>
                  <a:cubicBezTo>
                    <a:pt x="1553" y="99"/>
                    <a:pt x="1561" y="63"/>
                    <a:pt x="1543"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1718">
              <a:extLst>
                <a:ext uri="{FF2B5EF4-FFF2-40B4-BE49-F238E27FC236}">
                  <a16:creationId xmlns:a16="http://schemas.microsoft.com/office/drawing/2014/main" xmlns="" id="{E2719E33-F963-4581-986D-29FD7E09342C}"/>
                </a:ext>
              </a:extLst>
            </p:cNvPr>
            <p:cNvSpPr>
              <a:spLocks noEditPoints="1"/>
            </p:cNvSpPr>
            <p:nvPr/>
          </p:nvSpPr>
          <p:spPr bwMode="auto">
            <a:xfrm>
              <a:off x="5703889" y="3973513"/>
              <a:ext cx="141288" cy="131763"/>
            </a:xfrm>
            <a:custGeom>
              <a:avLst/>
              <a:gdLst>
                <a:gd name="T0" fmla="*/ 19 w 1579"/>
                <a:gd name="T1" fmla="*/ 1310 h 1459"/>
                <a:gd name="T2" fmla="*/ 68 w 1579"/>
                <a:gd name="T3" fmla="*/ 1427 h 1459"/>
                <a:gd name="T4" fmla="*/ 440 w 1579"/>
                <a:gd name="T5" fmla="*/ 805 h 1459"/>
                <a:gd name="T6" fmla="*/ 443 w 1579"/>
                <a:gd name="T7" fmla="*/ 802 h 1459"/>
                <a:gd name="T8" fmla="*/ 1530 w 1579"/>
                <a:gd name="T9" fmla="*/ 110 h 1459"/>
                <a:gd name="T10" fmla="*/ 1545 w 1579"/>
                <a:gd name="T11" fmla="*/ 40 h 1459"/>
                <a:gd name="T12" fmla="*/ 1503 w 1579"/>
                <a:gd name="T13" fmla="*/ 16 h 1459"/>
                <a:gd name="T14" fmla="*/ 1475 w 1579"/>
                <a:gd name="T15" fmla="*/ 24 h 1459"/>
                <a:gd name="T16" fmla="*/ 377 w 1579"/>
                <a:gd name="T17" fmla="*/ 724 h 1459"/>
                <a:gd name="T18" fmla="*/ 360 w 1579"/>
                <a:gd name="T19" fmla="*/ 741 h 1459"/>
                <a:gd name="T20" fmla="*/ 19 w 1579"/>
                <a:gd name="T21" fmla="*/ 1310 h 1459"/>
                <a:gd name="T22" fmla="*/ 63 w 1579"/>
                <a:gd name="T23" fmla="*/ 1459 h 1459"/>
                <a:gd name="T24" fmla="*/ 61 w 1579"/>
                <a:gd name="T25" fmla="*/ 1459 h 1459"/>
                <a:gd name="T26" fmla="*/ 54 w 1579"/>
                <a:gd name="T27" fmla="*/ 1452 h 1459"/>
                <a:gd name="T28" fmla="*/ 2 w 1579"/>
                <a:gd name="T29" fmla="*/ 1316 h 1459"/>
                <a:gd name="T30" fmla="*/ 2 w 1579"/>
                <a:gd name="T31" fmla="*/ 1306 h 1459"/>
                <a:gd name="T32" fmla="*/ 346 w 1579"/>
                <a:gd name="T33" fmla="*/ 732 h 1459"/>
                <a:gd name="T34" fmla="*/ 368 w 1579"/>
                <a:gd name="T35" fmla="*/ 710 h 1459"/>
                <a:gd name="T36" fmla="*/ 1466 w 1579"/>
                <a:gd name="T37" fmla="*/ 10 h 1459"/>
                <a:gd name="T38" fmla="*/ 1503 w 1579"/>
                <a:gd name="T39" fmla="*/ 0 h 1459"/>
                <a:gd name="T40" fmla="*/ 1559 w 1579"/>
                <a:gd name="T41" fmla="*/ 31 h 1459"/>
                <a:gd name="T42" fmla="*/ 1539 w 1579"/>
                <a:gd name="T43" fmla="*/ 124 h 1459"/>
                <a:gd name="T44" fmla="*/ 453 w 1579"/>
                <a:gd name="T45" fmla="*/ 815 h 1459"/>
                <a:gd name="T46" fmla="*/ 70 w 1579"/>
                <a:gd name="T47" fmla="*/ 1455 h 1459"/>
                <a:gd name="T48" fmla="*/ 63 w 1579"/>
                <a:gd name="T49" fmla="*/ 1459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9" h="1459">
                  <a:moveTo>
                    <a:pt x="19" y="1310"/>
                  </a:moveTo>
                  <a:cubicBezTo>
                    <a:pt x="43" y="1344"/>
                    <a:pt x="60" y="1384"/>
                    <a:pt x="68" y="1427"/>
                  </a:cubicBezTo>
                  <a:lnTo>
                    <a:pt x="440" y="805"/>
                  </a:lnTo>
                  <a:lnTo>
                    <a:pt x="443" y="802"/>
                  </a:lnTo>
                  <a:lnTo>
                    <a:pt x="1530" y="110"/>
                  </a:lnTo>
                  <a:cubicBezTo>
                    <a:pt x="1553" y="95"/>
                    <a:pt x="1560" y="63"/>
                    <a:pt x="1545" y="40"/>
                  </a:cubicBezTo>
                  <a:cubicBezTo>
                    <a:pt x="1536" y="25"/>
                    <a:pt x="1520" y="16"/>
                    <a:pt x="1503" y="16"/>
                  </a:cubicBezTo>
                  <a:cubicBezTo>
                    <a:pt x="1493" y="16"/>
                    <a:pt x="1483" y="19"/>
                    <a:pt x="1475" y="24"/>
                  </a:cubicBezTo>
                  <a:lnTo>
                    <a:pt x="377" y="724"/>
                  </a:lnTo>
                  <a:cubicBezTo>
                    <a:pt x="370" y="728"/>
                    <a:pt x="364" y="734"/>
                    <a:pt x="360" y="741"/>
                  </a:cubicBezTo>
                  <a:lnTo>
                    <a:pt x="19" y="1310"/>
                  </a:lnTo>
                  <a:close/>
                  <a:moveTo>
                    <a:pt x="63" y="1459"/>
                  </a:moveTo>
                  <a:lnTo>
                    <a:pt x="61" y="1459"/>
                  </a:lnTo>
                  <a:cubicBezTo>
                    <a:pt x="57" y="1458"/>
                    <a:pt x="55" y="1456"/>
                    <a:pt x="54" y="1452"/>
                  </a:cubicBezTo>
                  <a:cubicBezTo>
                    <a:pt x="49" y="1401"/>
                    <a:pt x="31" y="1354"/>
                    <a:pt x="2" y="1316"/>
                  </a:cubicBezTo>
                  <a:cubicBezTo>
                    <a:pt x="0" y="1313"/>
                    <a:pt x="0" y="1309"/>
                    <a:pt x="2" y="1306"/>
                  </a:cubicBezTo>
                  <a:lnTo>
                    <a:pt x="346" y="732"/>
                  </a:lnTo>
                  <a:cubicBezTo>
                    <a:pt x="351" y="723"/>
                    <a:pt x="359" y="715"/>
                    <a:pt x="368" y="710"/>
                  </a:cubicBezTo>
                  <a:lnTo>
                    <a:pt x="1466" y="10"/>
                  </a:lnTo>
                  <a:cubicBezTo>
                    <a:pt x="1477" y="3"/>
                    <a:pt x="1490" y="0"/>
                    <a:pt x="1503" y="0"/>
                  </a:cubicBezTo>
                  <a:cubicBezTo>
                    <a:pt x="1526" y="0"/>
                    <a:pt x="1547" y="11"/>
                    <a:pt x="1559" y="31"/>
                  </a:cubicBezTo>
                  <a:cubicBezTo>
                    <a:pt x="1579" y="62"/>
                    <a:pt x="1570" y="104"/>
                    <a:pt x="1539" y="124"/>
                  </a:cubicBezTo>
                  <a:lnTo>
                    <a:pt x="453" y="815"/>
                  </a:lnTo>
                  <a:lnTo>
                    <a:pt x="70" y="1455"/>
                  </a:lnTo>
                  <a:cubicBezTo>
                    <a:pt x="68" y="1458"/>
                    <a:pt x="66" y="1459"/>
                    <a:pt x="63" y="14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1719">
              <a:extLst>
                <a:ext uri="{FF2B5EF4-FFF2-40B4-BE49-F238E27FC236}">
                  <a16:creationId xmlns:a16="http://schemas.microsoft.com/office/drawing/2014/main" xmlns="" id="{B41A69C1-86EA-4F90-974C-01AD91EC4383}"/>
                </a:ext>
              </a:extLst>
            </p:cNvPr>
            <p:cNvSpPr>
              <a:spLocks/>
            </p:cNvSpPr>
            <p:nvPr/>
          </p:nvSpPr>
          <p:spPr bwMode="auto">
            <a:xfrm>
              <a:off x="5686426" y="3981451"/>
              <a:ext cx="77788" cy="82550"/>
            </a:xfrm>
            <a:custGeom>
              <a:avLst/>
              <a:gdLst>
                <a:gd name="T0" fmla="*/ 844 w 860"/>
                <a:gd name="T1" fmla="*/ 39 h 914"/>
                <a:gd name="T2" fmla="*/ 764 w 860"/>
                <a:gd name="T3" fmla="*/ 16 h 914"/>
                <a:gd name="T4" fmla="*/ 422 w 860"/>
                <a:gd name="T5" fmla="*/ 209 h 914"/>
                <a:gd name="T6" fmla="*/ 0 w 860"/>
                <a:gd name="T7" fmla="*/ 787 h 914"/>
                <a:gd name="T8" fmla="*/ 61 w 860"/>
                <a:gd name="T9" fmla="*/ 914 h 914"/>
                <a:gd name="T10" fmla="*/ 96 w 860"/>
                <a:gd name="T11" fmla="*/ 857 h 914"/>
                <a:gd name="T12" fmla="*/ 484 w 860"/>
                <a:gd name="T13" fmla="*/ 310 h 914"/>
                <a:gd name="T14" fmla="*/ 821 w 860"/>
                <a:gd name="T15" fmla="*/ 119 h 914"/>
                <a:gd name="T16" fmla="*/ 844 w 860"/>
                <a:gd name="T17" fmla="*/ 39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914">
                  <a:moveTo>
                    <a:pt x="844" y="39"/>
                  </a:moveTo>
                  <a:cubicBezTo>
                    <a:pt x="829" y="11"/>
                    <a:pt x="793" y="0"/>
                    <a:pt x="764" y="16"/>
                  </a:cubicBezTo>
                  <a:cubicBezTo>
                    <a:pt x="609" y="100"/>
                    <a:pt x="474" y="177"/>
                    <a:pt x="422" y="209"/>
                  </a:cubicBezTo>
                  <a:cubicBezTo>
                    <a:pt x="395" y="225"/>
                    <a:pt x="324" y="269"/>
                    <a:pt x="0" y="787"/>
                  </a:cubicBezTo>
                  <a:cubicBezTo>
                    <a:pt x="32" y="822"/>
                    <a:pt x="53" y="866"/>
                    <a:pt x="61" y="914"/>
                  </a:cubicBezTo>
                  <a:cubicBezTo>
                    <a:pt x="72" y="895"/>
                    <a:pt x="84" y="876"/>
                    <a:pt x="96" y="857"/>
                  </a:cubicBezTo>
                  <a:cubicBezTo>
                    <a:pt x="387" y="391"/>
                    <a:pt x="466" y="320"/>
                    <a:pt x="484" y="310"/>
                  </a:cubicBezTo>
                  <a:cubicBezTo>
                    <a:pt x="535" y="278"/>
                    <a:pt x="667" y="203"/>
                    <a:pt x="821" y="119"/>
                  </a:cubicBezTo>
                  <a:cubicBezTo>
                    <a:pt x="849" y="104"/>
                    <a:pt x="860" y="68"/>
                    <a:pt x="844"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1720">
              <a:extLst>
                <a:ext uri="{FF2B5EF4-FFF2-40B4-BE49-F238E27FC236}">
                  <a16:creationId xmlns:a16="http://schemas.microsoft.com/office/drawing/2014/main" xmlns="" id="{6968C455-1307-4E31-9846-8940D21ACC1F}"/>
                </a:ext>
              </a:extLst>
            </p:cNvPr>
            <p:cNvSpPr>
              <a:spLocks noEditPoints="1"/>
            </p:cNvSpPr>
            <p:nvPr/>
          </p:nvSpPr>
          <p:spPr bwMode="auto">
            <a:xfrm>
              <a:off x="5686426" y="3981451"/>
              <a:ext cx="77788" cy="82550"/>
            </a:xfrm>
            <a:custGeom>
              <a:avLst/>
              <a:gdLst>
                <a:gd name="T0" fmla="*/ 20 w 879"/>
                <a:gd name="T1" fmla="*/ 786 h 922"/>
                <a:gd name="T2" fmla="*/ 74 w 879"/>
                <a:gd name="T3" fmla="*/ 891 h 922"/>
                <a:gd name="T4" fmla="*/ 98 w 879"/>
                <a:gd name="T5" fmla="*/ 852 h 922"/>
                <a:gd name="T6" fmla="*/ 488 w 879"/>
                <a:gd name="T7" fmla="*/ 302 h 922"/>
                <a:gd name="T8" fmla="*/ 826 w 879"/>
                <a:gd name="T9" fmla="*/ 112 h 922"/>
                <a:gd name="T10" fmla="*/ 846 w 879"/>
                <a:gd name="T11" fmla="*/ 43 h 922"/>
                <a:gd name="T12" fmla="*/ 802 w 879"/>
                <a:gd name="T13" fmla="*/ 17 h 922"/>
                <a:gd name="T14" fmla="*/ 777 w 879"/>
                <a:gd name="T15" fmla="*/ 23 h 922"/>
                <a:gd name="T16" fmla="*/ 435 w 879"/>
                <a:gd name="T17" fmla="*/ 216 h 922"/>
                <a:gd name="T18" fmla="*/ 20 w 879"/>
                <a:gd name="T19" fmla="*/ 786 h 922"/>
                <a:gd name="T20" fmla="*/ 70 w 879"/>
                <a:gd name="T21" fmla="*/ 922 h 922"/>
                <a:gd name="T22" fmla="*/ 68 w 879"/>
                <a:gd name="T23" fmla="*/ 922 h 922"/>
                <a:gd name="T24" fmla="*/ 62 w 879"/>
                <a:gd name="T25" fmla="*/ 915 h 922"/>
                <a:gd name="T26" fmla="*/ 3 w 879"/>
                <a:gd name="T27" fmla="*/ 792 h 922"/>
                <a:gd name="T28" fmla="*/ 2 w 879"/>
                <a:gd name="T29" fmla="*/ 782 h 922"/>
                <a:gd name="T30" fmla="*/ 427 w 879"/>
                <a:gd name="T31" fmla="*/ 202 h 922"/>
                <a:gd name="T32" fmla="*/ 769 w 879"/>
                <a:gd name="T33" fmla="*/ 8 h 922"/>
                <a:gd name="T34" fmla="*/ 802 w 879"/>
                <a:gd name="T35" fmla="*/ 0 h 922"/>
                <a:gd name="T36" fmla="*/ 861 w 879"/>
                <a:gd name="T37" fmla="*/ 35 h 922"/>
                <a:gd name="T38" fmla="*/ 834 w 879"/>
                <a:gd name="T39" fmla="*/ 127 h 922"/>
                <a:gd name="T40" fmla="*/ 497 w 879"/>
                <a:gd name="T41" fmla="*/ 317 h 922"/>
                <a:gd name="T42" fmla="*/ 112 w 879"/>
                <a:gd name="T43" fmla="*/ 861 h 922"/>
                <a:gd name="T44" fmla="*/ 80 w 879"/>
                <a:gd name="T45" fmla="*/ 913 h 922"/>
                <a:gd name="T46" fmla="*/ 77 w 879"/>
                <a:gd name="T47" fmla="*/ 918 h 922"/>
                <a:gd name="T48" fmla="*/ 70 w 879"/>
                <a:gd name="T4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922">
                  <a:moveTo>
                    <a:pt x="20" y="786"/>
                  </a:moveTo>
                  <a:cubicBezTo>
                    <a:pt x="46" y="817"/>
                    <a:pt x="65" y="852"/>
                    <a:pt x="74" y="891"/>
                  </a:cubicBezTo>
                  <a:cubicBezTo>
                    <a:pt x="82" y="878"/>
                    <a:pt x="90" y="865"/>
                    <a:pt x="98" y="852"/>
                  </a:cubicBezTo>
                  <a:cubicBezTo>
                    <a:pt x="381" y="398"/>
                    <a:pt x="465" y="317"/>
                    <a:pt x="488" y="302"/>
                  </a:cubicBezTo>
                  <a:cubicBezTo>
                    <a:pt x="540" y="271"/>
                    <a:pt x="672" y="196"/>
                    <a:pt x="826" y="112"/>
                  </a:cubicBezTo>
                  <a:cubicBezTo>
                    <a:pt x="850" y="99"/>
                    <a:pt x="860" y="68"/>
                    <a:pt x="846" y="43"/>
                  </a:cubicBezTo>
                  <a:cubicBezTo>
                    <a:pt x="837" y="27"/>
                    <a:pt x="820" y="17"/>
                    <a:pt x="802" y="17"/>
                  </a:cubicBezTo>
                  <a:cubicBezTo>
                    <a:pt x="793" y="17"/>
                    <a:pt x="785" y="19"/>
                    <a:pt x="777" y="23"/>
                  </a:cubicBezTo>
                  <a:cubicBezTo>
                    <a:pt x="622" y="107"/>
                    <a:pt x="488" y="184"/>
                    <a:pt x="435" y="216"/>
                  </a:cubicBezTo>
                  <a:cubicBezTo>
                    <a:pt x="409" y="232"/>
                    <a:pt x="340" y="274"/>
                    <a:pt x="20" y="786"/>
                  </a:cubicBezTo>
                  <a:close/>
                  <a:moveTo>
                    <a:pt x="70" y="922"/>
                  </a:moveTo>
                  <a:lnTo>
                    <a:pt x="68" y="922"/>
                  </a:lnTo>
                  <a:cubicBezTo>
                    <a:pt x="65" y="921"/>
                    <a:pt x="62" y="918"/>
                    <a:pt x="62" y="915"/>
                  </a:cubicBezTo>
                  <a:cubicBezTo>
                    <a:pt x="55" y="869"/>
                    <a:pt x="34" y="827"/>
                    <a:pt x="3" y="792"/>
                  </a:cubicBezTo>
                  <a:cubicBezTo>
                    <a:pt x="1" y="789"/>
                    <a:pt x="0" y="785"/>
                    <a:pt x="2" y="782"/>
                  </a:cubicBezTo>
                  <a:cubicBezTo>
                    <a:pt x="327" y="263"/>
                    <a:pt x="400" y="218"/>
                    <a:pt x="427" y="202"/>
                  </a:cubicBezTo>
                  <a:cubicBezTo>
                    <a:pt x="479" y="170"/>
                    <a:pt x="613" y="93"/>
                    <a:pt x="769" y="8"/>
                  </a:cubicBezTo>
                  <a:cubicBezTo>
                    <a:pt x="779" y="3"/>
                    <a:pt x="790" y="0"/>
                    <a:pt x="802" y="0"/>
                  </a:cubicBezTo>
                  <a:cubicBezTo>
                    <a:pt x="826" y="0"/>
                    <a:pt x="849" y="13"/>
                    <a:pt x="861" y="35"/>
                  </a:cubicBezTo>
                  <a:cubicBezTo>
                    <a:pt x="879" y="68"/>
                    <a:pt x="866" y="109"/>
                    <a:pt x="834" y="127"/>
                  </a:cubicBezTo>
                  <a:cubicBezTo>
                    <a:pt x="680" y="210"/>
                    <a:pt x="548" y="285"/>
                    <a:pt x="497" y="317"/>
                  </a:cubicBezTo>
                  <a:cubicBezTo>
                    <a:pt x="485" y="324"/>
                    <a:pt x="409" y="386"/>
                    <a:pt x="112" y="861"/>
                  </a:cubicBezTo>
                  <a:cubicBezTo>
                    <a:pt x="101" y="878"/>
                    <a:pt x="91" y="895"/>
                    <a:pt x="80" y="913"/>
                  </a:cubicBezTo>
                  <a:lnTo>
                    <a:pt x="77" y="918"/>
                  </a:lnTo>
                  <a:cubicBezTo>
                    <a:pt x="75" y="920"/>
                    <a:pt x="73" y="922"/>
                    <a:pt x="70" y="9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1721">
              <a:extLst>
                <a:ext uri="{FF2B5EF4-FFF2-40B4-BE49-F238E27FC236}">
                  <a16:creationId xmlns:a16="http://schemas.microsoft.com/office/drawing/2014/main" xmlns="" id="{932CA68F-9392-4B1E-8033-939C67C8A936}"/>
                </a:ext>
              </a:extLst>
            </p:cNvPr>
            <p:cNvSpPr>
              <a:spLocks/>
            </p:cNvSpPr>
            <p:nvPr/>
          </p:nvSpPr>
          <p:spPr bwMode="auto">
            <a:xfrm>
              <a:off x="5799139" y="3954463"/>
              <a:ext cx="19050" cy="15875"/>
            </a:xfrm>
            <a:custGeom>
              <a:avLst/>
              <a:gdLst>
                <a:gd name="T0" fmla="*/ 86 w 217"/>
                <a:gd name="T1" fmla="*/ 160 h 167"/>
                <a:gd name="T2" fmla="*/ 16 w 217"/>
                <a:gd name="T3" fmla="*/ 130 h 167"/>
                <a:gd name="T4" fmla="*/ 41 w 217"/>
                <a:gd name="T5" fmla="*/ 45 h 167"/>
                <a:gd name="T6" fmla="*/ 152 w 217"/>
                <a:gd name="T7" fmla="*/ 1 h 167"/>
                <a:gd name="T8" fmla="*/ 216 w 217"/>
                <a:gd name="T9" fmla="*/ 63 h 167"/>
                <a:gd name="T10" fmla="*/ 170 w 217"/>
                <a:gd name="T11" fmla="*/ 120 h 167"/>
                <a:gd name="T12" fmla="*/ 101 w 217"/>
                <a:gd name="T13" fmla="*/ 155 h 167"/>
                <a:gd name="T14" fmla="*/ 86 w 217"/>
                <a:gd name="T15" fmla="*/ 16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67">
                  <a:moveTo>
                    <a:pt x="86" y="160"/>
                  </a:moveTo>
                  <a:cubicBezTo>
                    <a:pt x="59" y="167"/>
                    <a:pt x="30" y="155"/>
                    <a:pt x="16" y="130"/>
                  </a:cubicBezTo>
                  <a:cubicBezTo>
                    <a:pt x="0" y="100"/>
                    <a:pt x="11" y="62"/>
                    <a:pt x="41" y="45"/>
                  </a:cubicBezTo>
                  <a:cubicBezTo>
                    <a:pt x="118" y="3"/>
                    <a:pt x="136" y="0"/>
                    <a:pt x="152" y="1"/>
                  </a:cubicBezTo>
                  <a:cubicBezTo>
                    <a:pt x="186" y="2"/>
                    <a:pt x="217" y="29"/>
                    <a:pt x="216" y="63"/>
                  </a:cubicBezTo>
                  <a:cubicBezTo>
                    <a:pt x="215" y="93"/>
                    <a:pt x="203" y="104"/>
                    <a:pt x="170" y="120"/>
                  </a:cubicBezTo>
                  <a:cubicBezTo>
                    <a:pt x="165" y="122"/>
                    <a:pt x="141" y="133"/>
                    <a:pt x="101" y="155"/>
                  </a:cubicBezTo>
                  <a:cubicBezTo>
                    <a:pt x="96" y="157"/>
                    <a:pt x="91" y="159"/>
                    <a:pt x="86"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722">
              <a:extLst>
                <a:ext uri="{FF2B5EF4-FFF2-40B4-BE49-F238E27FC236}">
                  <a16:creationId xmlns:a16="http://schemas.microsoft.com/office/drawing/2014/main" xmlns="" id="{5A750666-B347-47A0-B506-E0393087628F}"/>
                </a:ext>
              </a:extLst>
            </p:cNvPr>
            <p:cNvSpPr>
              <a:spLocks noEditPoints="1"/>
            </p:cNvSpPr>
            <p:nvPr/>
          </p:nvSpPr>
          <p:spPr bwMode="auto">
            <a:xfrm>
              <a:off x="5797551" y="3954463"/>
              <a:ext cx="22225" cy="15875"/>
            </a:xfrm>
            <a:custGeom>
              <a:avLst/>
              <a:gdLst>
                <a:gd name="T0" fmla="*/ 159 w 235"/>
                <a:gd name="T1" fmla="*/ 17 h 179"/>
                <a:gd name="T2" fmla="*/ 55 w 235"/>
                <a:gd name="T3" fmla="*/ 61 h 179"/>
                <a:gd name="T4" fmla="*/ 33 w 235"/>
                <a:gd name="T5" fmla="*/ 134 h 179"/>
                <a:gd name="T6" fmla="*/ 94 w 235"/>
                <a:gd name="T7" fmla="*/ 160 h 179"/>
                <a:gd name="T8" fmla="*/ 107 w 235"/>
                <a:gd name="T9" fmla="*/ 155 h 179"/>
                <a:gd name="T10" fmla="*/ 177 w 235"/>
                <a:gd name="T11" fmla="*/ 120 h 179"/>
                <a:gd name="T12" fmla="*/ 218 w 235"/>
                <a:gd name="T13" fmla="*/ 71 h 179"/>
                <a:gd name="T14" fmla="*/ 202 w 235"/>
                <a:gd name="T15" fmla="*/ 34 h 179"/>
                <a:gd name="T16" fmla="*/ 161 w 235"/>
                <a:gd name="T17" fmla="*/ 17 h 179"/>
                <a:gd name="T18" fmla="*/ 159 w 235"/>
                <a:gd name="T19" fmla="*/ 17 h 179"/>
                <a:gd name="T20" fmla="*/ 81 w 235"/>
                <a:gd name="T21" fmla="*/ 179 h 179"/>
                <a:gd name="T22" fmla="*/ 19 w 235"/>
                <a:gd name="T23" fmla="*/ 142 h 179"/>
                <a:gd name="T24" fmla="*/ 47 w 235"/>
                <a:gd name="T25" fmla="*/ 46 h 179"/>
                <a:gd name="T26" fmla="*/ 159 w 235"/>
                <a:gd name="T27" fmla="*/ 0 h 179"/>
                <a:gd name="T28" fmla="*/ 162 w 235"/>
                <a:gd name="T29" fmla="*/ 0 h 179"/>
                <a:gd name="T30" fmla="*/ 213 w 235"/>
                <a:gd name="T31" fmla="*/ 21 h 179"/>
                <a:gd name="T32" fmla="*/ 235 w 235"/>
                <a:gd name="T33" fmla="*/ 71 h 179"/>
                <a:gd name="T34" fmla="*/ 183 w 235"/>
                <a:gd name="T35" fmla="*/ 136 h 179"/>
                <a:gd name="T36" fmla="*/ 115 w 235"/>
                <a:gd name="T37" fmla="*/ 170 h 179"/>
                <a:gd name="T38" fmla="*/ 98 w 235"/>
                <a:gd name="T39" fmla="*/ 177 h 179"/>
                <a:gd name="T40" fmla="*/ 81 w 235"/>
                <a:gd name="T41"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179">
                  <a:moveTo>
                    <a:pt x="159" y="17"/>
                  </a:moveTo>
                  <a:cubicBezTo>
                    <a:pt x="147" y="17"/>
                    <a:pt x="129" y="20"/>
                    <a:pt x="55" y="61"/>
                  </a:cubicBezTo>
                  <a:cubicBezTo>
                    <a:pt x="29" y="75"/>
                    <a:pt x="19" y="108"/>
                    <a:pt x="33" y="134"/>
                  </a:cubicBezTo>
                  <a:cubicBezTo>
                    <a:pt x="45" y="155"/>
                    <a:pt x="70" y="166"/>
                    <a:pt x="94" y="160"/>
                  </a:cubicBezTo>
                  <a:cubicBezTo>
                    <a:pt x="98" y="159"/>
                    <a:pt x="103" y="158"/>
                    <a:pt x="107" y="155"/>
                  </a:cubicBezTo>
                  <a:cubicBezTo>
                    <a:pt x="147" y="133"/>
                    <a:pt x="171" y="122"/>
                    <a:pt x="177" y="120"/>
                  </a:cubicBezTo>
                  <a:cubicBezTo>
                    <a:pt x="209" y="104"/>
                    <a:pt x="217" y="95"/>
                    <a:pt x="218" y="71"/>
                  </a:cubicBezTo>
                  <a:cubicBezTo>
                    <a:pt x="219" y="57"/>
                    <a:pt x="213" y="44"/>
                    <a:pt x="202" y="34"/>
                  </a:cubicBezTo>
                  <a:cubicBezTo>
                    <a:pt x="191" y="24"/>
                    <a:pt x="176" y="18"/>
                    <a:pt x="161" y="17"/>
                  </a:cubicBezTo>
                  <a:lnTo>
                    <a:pt x="159" y="17"/>
                  </a:lnTo>
                  <a:close/>
                  <a:moveTo>
                    <a:pt x="81" y="179"/>
                  </a:moveTo>
                  <a:cubicBezTo>
                    <a:pt x="55" y="179"/>
                    <a:pt x="31" y="165"/>
                    <a:pt x="19" y="142"/>
                  </a:cubicBezTo>
                  <a:cubicBezTo>
                    <a:pt x="0" y="108"/>
                    <a:pt x="13" y="65"/>
                    <a:pt x="47" y="46"/>
                  </a:cubicBezTo>
                  <a:cubicBezTo>
                    <a:pt x="117" y="8"/>
                    <a:pt x="141" y="0"/>
                    <a:pt x="159" y="0"/>
                  </a:cubicBezTo>
                  <a:lnTo>
                    <a:pt x="162" y="0"/>
                  </a:lnTo>
                  <a:cubicBezTo>
                    <a:pt x="181" y="1"/>
                    <a:pt x="199" y="9"/>
                    <a:pt x="213" y="21"/>
                  </a:cubicBezTo>
                  <a:cubicBezTo>
                    <a:pt x="228" y="35"/>
                    <a:pt x="235" y="53"/>
                    <a:pt x="235" y="71"/>
                  </a:cubicBezTo>
                  <a:cubicBezTo>
                    <a:pt x="233" y="105"/>
                    <a:pt x="218" y="119"/>
                    <a:pt x="183" y="136"/>
                  </a:cubicBezTo>
                  <a:cubicBezTo>
                    <a:pt x="179" y="138"/>
                    <a:pt x="155" y="148"/>
                    <a:pt x="115" y="170"/>
                  </a:cubicBezTo>
                  <a:cubicBezTo>
                    <a:pt x="109" y="173"/>
                    <a:pt x="104" y="175"/>
                    <a:pt x="98" y="177"/>
                  </a:cubicBezTo>
                  <a:cubicBezTo>
                    <a:pt x="92" y="178"/>
                    <a:pt x="87" y="179"/>
                    <a:pt x="81"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1723">
              <a:extLst>
                <a:ext uri="{FF2B5EF4-FFF2-40B4-BE49-F238E27FC236}">
                  <a16:creationId xmlns:a16="http://schemas.microsoft.com/office/drawing/2014/main" xmlns="" id="{0E01581B-6A79-4F9F-8067-25C75B2D076A}"/>
                </a:ext>
              </a:extLst>
            </p:cNvPr>
            <p:cNvSpPr>
              <a:spLocks/>
            </p:cNvSpPr>
            <p:nvPr/>
          </p:nvSpPr>
          <p:spPr bwMode="auto">
            <a:xfrm>
              <a:off x="5761039" y="3938588"/>
              <a:ext cx="47625" cy="42863"/>
            </a:xfrm>
            <a:custGeom>
              <a:avLst/>
              <a:gdLst>
                <a:gd name="T0" fmla="*/ 179 w 539"/>
                <a:gd name="T1" fmla="*/ 471 h 477"/>
                <a:gd name="T2" fmla="*/ 114 w 539"/>
                <a:gd name="T3" fmla="*/ 440 h 477"/>
                <a:gd name="T4" fmla="*/ 15 w 539"/>
                <a:gd name="T5" fmla="*/ 247 h 477"/>
                <a:gd name="T6" fmla="*/ 39 w 539"/>
                <a:gd name="T7" fmla="*/ 168 h 477"/>
                <a:gd name="T8" fmla="*/ 324 w 539"/>
                <a:gd name="T9" fmla="*/ 15 h 477"/>
                <a:gd name="T10" fmla="*/ 403 w 539"/>
                <a:gd name="T11" fmla="*/ 39 h 477"/>
                <a:gd name="T12" fmla="*/ 523 w 539"/>
                <a:gd name="T13" fmla="*/ 257 h 477"/>
                <a:gd name="T14" fmla="*/ 500 w 539"/>
                <a:gd name="T15" fmla="*/ 337 h 477"/>
                <a:gd name="T16" fmla="*/ 420 w 539"/>
                <a:gd name="T17" fmla="*/ 314 h 477"/>
                <a:gd name="T18" fmla="*/ 328 w 539"/>
                <a:gd name="T19" fmla="*/ 147 h 477"/>
                <a:gd name="T20" fmla="*/ 146 w 539"/>
                <a:gd name="T21" fmla="*/ 245 h 477"/>
                <a:gd name="T22" fmla="*/ 219 w 539"/>
                <a:gd name="T23" fmla="*/ 386 h 477"/>
                <a:gd name="T24" fmla="*/ 193 w 539"/>
                <a:gd name="T25" fmla="*/ 466 h 477"/>
                <a:gd name="T26" fmla="*/ 179 w 539"/>
                <a:gd name="T27" fmla="*/ 47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9" h="477">
                  <a:moveTo>
                    <a:pt x="179" y="471"/>
                  </a:moveTo>
                  <a:cubicBezTo>
                    <a:pt x="153" y="477"/>
                    <a:pt x="126" y="465"/>
                    <a:pt x="114" y="440"/>
                  </a:cubicBezTo>
                  <a:lnTo>
                    <a:pt x="15" y="247"/>
                  </a:lnTo>
                  <a:cubicBezTo>
                    <a:pt x="0" y="219"/>
                    <a:pt x="11" y="184"/>
                    <a:pt x="39" y="168"/>
                  </a:cubicBezTo>
                  <a:lnTo>
                    <a:pt x="324" y="15"/>
                  </a:lnTo>
                  <a:cubicBezTo>
                    <a:pt x="352" y="0"/>
                    <a:pt x="388" y="10"/>
                    <a:pt x="403" y="39"/>
                  </a:cubicBezTo>
                  <a:lnTo>
                    <a:pt x="523" y="257"/>
                  </a:lnTo>
                  <a:cubicBezTo>
                    <a:pt x="539" y="285"/>
                    <a:pt x="528" y="321"/>
                    <a:pt x="500" y="337"/>
                  </a:cubicBezTo>
                  <a:cubicBezTo>
                    <a:pt x="471" y="353"/>
                    <a:pt x="436" y="342"/>
                    <a:pt x="420" y="314"/>
                  </a:cubicBezTo>
                  <a:lnTo>
                    <a:pt x="328" y="147"/>
                  </a:lnTo>
                  <a:lnTo>
                    <a:pt x="146" y="245"/>
                  </a:lnTo>
                  <a:lnTo>
                    <a:pt x="219" y="386"/>
                  </a:lnTo>
                  <a:cubicBezTo>
                    <a:pt x="234" y="415"/>
                    <a:pt x="222" y="451"/>
                    <a:pt x="193" y="466"/>
                  </a:cubicBezTo>
                  <a:cubicBezTo>
                    <a:pt x="189" y="468"/>
                    <a:pt x="184" y="470"/>
                    <a:pt x="179" y="4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1724">
              <a:extLst>
                <a:ext uri="{FF2B5EF4-FFF2-40B4-BE49-F238E27FC236}">
                  <a16:creationId xmlns:a16="http://schemas.microsoft.com/office/drawing/2014/main" xmlns="" id="{698C6901-1C52-4A23-816B-D6DF3053F574}"/>
                </a:ext>
              </a:extLst>
            </p:cNvPr>
            <p:cNvSpPr>
              <a:spLocks noEditPoints="1"/>
            </p:cNvSpPr>
            <p:nvPr/>
          </p:nvSpPr>
          <p:spPr bwMode="auto">
            <a:xfrm>
              <a:off x="5759451" y="3938588"/>
              <a:ext cx="50800" cy="44450"/>
            </a:xfrm>
            <a:custGeom>
              <a:avLst/>
              <a:gdLst>
                <a:gd name="T0" fmla="*/ 361 w 550"/>
                <a:gd name="T1" fmla="*/ 16 h 481"/>
                <a:gd name="T2" fmla="*/ 337 w 550"/>
                <a:gd name="T3" fmla="*/ 22 h 481"/>
                <a:gd name="T4" fmla="*/ 52 w 550"/>
                <a:gd name="T5" fmla="*/ 176 h 481"/>
                <a:gd name="T6" fmla="*/ 31 w 550"/>
                <a:gd name="T7" fmla="*/ 243 h 481"/>
                <a:gd name="T8" fmla="*/ 130 w 550"/>
                <a:gd name="T9" fmla="*/ 436 h 481"/>
                <a:gd name="T10" fmla="*/ 186 w 550"/>
                <a:gd name="T11" fmla="*/ 463 h 481"/>
                <a:gd name="T12" fmla="*/ 198 w 550"/>
                <a:gd name="T13" fmla="*/ 458 h 481"/>
                <a:gd name="T14" fmla="*/ 220 w 550"/>
                <a:gd name="T15" fmla="*/ 390 h 481"/>
                <a:gd name="T16" fmla="*/ 148 w 550"/>
                <a:gd name="T17" fmla="*/ 249 h 481"/>
                <a:gd name="T18" fmla="*/ 151 w 550"/>
                <a:gd name="T19" fmla="*/ 238 h 481"/>
                <a:gd name="T20" fmla="*/ 333 w 550"/>
                <a:gd name="T21" fmla="*/ 140 h 481"/>
                <a:gd name="T22" fmla="*/ 344 w 550"/>
                <a:gd name="T23" fmla="*/ 143 h 481"/>
                <a:gd name="T24" fmla="*/ 436 w 550"/>
                <a:gd name="T25" fmla="*/ 310 h 481"/>
                <a:gd name="T26" fmla="*/ 481 w 550"/>
                <a:gd name="T27" fmla="*/ 336 h 481"/>
                <a:gd name="T28" fmla="*/ 505 w 550"/>
                <a:gd name="T29" fmla="*/ 330 h 481"/>
                <a:gd name="T30" fmla="*/ 529 w 550"/>
                <a:gd name="T31" fmla="*/ 299 h 481"/>
                <a:gd name="T32" fmla="*/ 525 w 550"/>
                <a:gd name="T33" fmla="*/ 261 h 481"/>
                <a:gd name="T34" fmla="*/ 405 w 550"/>
                <a:gd name="T35" fmla="*/ 43 h 481"/>
                <a:gd name="T36" fmla="*/ 361 w 550"/>
                <a:gd name="T37" fmla="*/ 16 h 481"/>
                <a:gd name="T38" fmla="*/ 175 w 550"/>
                <a:gd name="T39" fmla="*/ 481 h 481"/>
                <a:gd name="T40" fmla="*/ 115 w 550"/>
                <a:gd name="T41" fmla="*/ 444 h 481"/>
                <a:gd name="T42" fmla="*/ 16 w 550"/>
                <a:gd name="T43" fmla="*/ 251 h 481"/>
                <a:gd name="T44" fmla="*/ 44 w 550"/>
                <a:gd name="T45" fmla="*/ 161 h 481"/>
                <a:gd name="T46" fmla="*/ 329 w 550"/>
                <a:gd name="T47" fmla="*/ 8 h 481"/>
                <a:gd name="T48" fmla="*/ 361 w 550"/>
                <a:gd name="T49" fmla="*/ 0 h 481"/>
                <a:gd name="T50" fmla="*/ 420 w 550"/>
                <a:gd name="T51" fmla="*/ 35 h 481"/>
                <a:gd name="T52" fmla="*/ 540 w 550"/>
                <a:gd name="T53" fmla="*/ 253 h 481"/>
                <a:gd name="T54" fmla="*/ 545 w 550"/>
                <a:gd name="T55" fmla="*/ 304 h 481"/>
                <a:gd name="T56" fmla="*/ 513 w 550"/>
                <a:gd name="T57" fmla="*/ 344 h 481"/>
                <a:gd name="T58" fmla="*/ 481 w 550"/>
                <a:gd name="T59" fmla="*/ 353 h 481"/>
                <a:gd name="T60" fmla="*/ 421 w 550"/>
                <a:gd name="T61" fmla="*/ 318 h 481"/>
                <a:gd name="T62" fmla="*/ 334 w 550"/>
                <a:gd name="T63" fmla="*/ 158 h 481"/>
                <a:gd name="T64" fmla="*/ 166 w 550"/>
                <a:gd name="T65" fmla="*/ 248 h 481"/>
                <a:gd name="T66" fmla="*/ 235 w 550"/>
                <a:gd name="T67" fmla="*/ 383 h 481"/>
                <a:gd name="T68" fmla="*/ 206 w 550"/>
                <a:gd name="T69" fmla="*/ 473 h 481"/>
                <a:gd name="T70" fmla="*/ 190 w 550"/>
                <a:gd name="T71" fmla="*/ 479 h 481"/>
                <a:gd name="T72" fmla="*/ 175 w 550"/>
                <a:gd name="T73"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0" h="481">
                  <a:moveTo>
                    <a:pt x="361" y="16"/>
                  </a:moveTo>
                  <a:cubicBezTo>
                    <a:pt x="352" y="16"/>
                    <a:pt x="344" y="19"/>
                    <a:pt x="337" y="22"/>
                  </a:cubicBezTo>
                  <a:lnTo>
                    <a:pt x="52" y="176"/>
                  </a:lnTo>
                  <a:cubicBezTo>
                    <a:pt x="28" y="189"/>
                    <a:pt x="18" y="219"/>
                    <a:pt x="31" y="243"/>
                  </a:cubicBezTo>
                  <a:lnTo>
                    <a:pt x="130" y="436"/>
                  </a:lnTo>
                  <a:cubicBezTo>
                    <a:pt x="140" y="457"/>
                    <a:pt x="164" y="468"/>
                    <a:pt x="186" y="463"/>
                  </a:cubicBezTo>
                  <a:cubicBezTo>
                    <a:pt x="190" y="462"/>
                    <a:pt x="195" y="460"/>
                    <a:pt x="198" y="458"/>
                  </a:cubicBezTo>
                  <a:cubicBezTo>
                    <a:pt x="223" y="446"/>
                    <a:pt x="233" y="415"/>
                    <a:pt x="220" y="390"/>
                  </a:cubicBezTo>
                  <a:lnTo>
                    <a:pt x="148" y="249"/>
                  </a:lnTo>
                  <a:cubicBezTo>
                    <a:pt x="146" y="245"/>
                    <a:pt x="147" y="240"/>
                    <a:pt x="151" y="238"/>
                  </a:cubicBezTo>
                  <a:lnTo>
                    <a:pt x="333" y="140"/>
                  </a:lnTo>
                  <a:cubicBezTo>
                    <a:pt x="337" y="137"/>
                    <a:pt x="342" y="139"/>
                    <a:pt x="344" y="143"/>
                  </a:cubicBezTo>
                  <a:lnTo>
                    <a:pt x="436" y="310"/>
                  </a:lnTo>
                  <a:cubicBezTo>
                    <a:pt x="445" y="326"/>
                    <a:pt x="462" y="336"/>
                    <a:pt x="481" y="336"/>
                  </a:cubicBezTo>
                  <a:cubicBezTo>
                    <a:pt x="489" y="336"/>
                    <a:pt x="497" y="334"/>
                    <a:pt x="505" y="330"/>
                  </a:cubicBezTo>
                  <a:cubicBezTo>
                    <a:pt x="517" y="323"/>
                    <a:pt x="526" y="312"/>
                    <a:pt x="529" y="299"/>
                  </a:cubicBezTo>
                  <a:cubicBezTo>
                    <a:pt x="533" y="286"/>
                    <a:pt x="531" y="273"/>
                    <a:pt x="525" y="261"/>
                  </a:cubicBezTo>
                  <a:lnTo>
                    <a:pt x="405" y="43"/>
                  </a:lnTo>
                  <a:cubicBezTo>
                    <a:pt x="396" y="26"/>
                    <a:pt x="379" y="16"/>
                    <a:pt x="361" y="16"/>
                  </a:cubicBezTo>
                  <a:close/>
                  <a:moveTo>
                    <a:pt x="175" y="481"/>
                  </a:moveTo>
                  <a:cubicBezTo>
                    <a:pt x="150" y="481"/>
                    <a:pt x="127" y="467"/>
                    <a:pt x="115" y="444"/>
                  </a:cubicBezTo>
                  <a:lnTo>
                    <a:pt x="16" y="251"/>
                  </a:lnTo>
                  <a:cubicBezTo>
                    <a:pt x="0" y="219"/>
                    <a:pt x="12" y="178"/>
                    <a:pt x="44" y="161"/>
                  </a:cubicBezTo>
                  <a:lnTo>
                    <a:pt x="329" y="8"/>
                  </a:lnTo>
                  <a:cubicBezTo>
                    <a:pt x="339" y="2"/>
                    <a:pt x="350" y="0"/>
                    <a:pt x="361" y="0"/>
                  </a:cubicBezTo>
                  <a:cubicBezTo>
                    <a:pt x="385" y="0"/>
                    <a:pt x="408" y="13"/>
                    <a:pt x="420" y="35"/>
                  </a:cubicBezTo>
                  <a:lnTo>
                    <a:pt x="540" y="253"/>
                  </a:lnTo>
                  <a:cubicBezTo>
                    <a:pt x="548" y="269"/>
                    <a:pt x="550" y="287"/>
                    <a:pt x="545" y="304"/>
                  </a:cubicBezTo>
                  <a:cubicBezTo>
                    <a:pt x="540" y="321"/>
                    <a:pt x="529" y="336"/>
                    <a:pt x="513" y="344"/>
                  </a:cubicBezTo>
                  <a:cubicBezTo>
                    <a:pt x="503" y="350"/>
                    <a:pt x="492" y="353"/>
                    <a:pt x="481" y="353"/>
                  </a:cubicBezTo>
                  <a:cubicBezTo>
                    <a:pt x="456" y="353"/>
                    <a:pt x="433" y="339"/>
                    <a:pt x="421" y="318"/>
                  </a:cubicBezTo>
                  <a:lnTo>
                    <a:pt x="334" y="158"/>
                  </a:lnTo>
                  <a:lnTo>
                    <a:pt x="166" y="248"/>
                  </a:lnTo>
                  <a:lnTo>
                    <a:pt x="235" y="383"/>
                  </a:lnTo>
                  <a:cubicBezTo>
                    <a:pt x="252" y="415"/>
                    <a:pt x="239" y="456"/>
                    <a:pt x="206" y="473"/>
                  </a:cubicBezTo>
                  <a:cubicBezTo>
                    <a:pt x="201" y="476"/>
                    <a:pt x="195" y="478"/>
                    <a:pt x="190" y="479"/>
                  </a:cubicBezTo>
                  <a:cubicBezTo>
                    <a:pt x="185" y="480"/>
                    <a:pt x="180" y="481"/>
                    <a:pt x="175"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725">
              <a:extLst>
                <a:ext uri="{FF2B5EF4-FFF2-40B4-BE49-F238E27FC236}">
                  <a16:creationId xmlns:a16="http://schemas.microsoft.com/office/drawing/2014/main" xmlns="" id="{2A5B8422-F015-4847-A36B-48BD9C4AA3B9}"/>
                </a:ext>
              </a:extLst>
            </p:cNvPr>
            <p:cNvSpPr>
              <a:spLocks/>
            </p:cNvSpPr>
            <p:nvPr/>
          </p:nvSpPr>
          <p:spPr bwMode="auto">
            <a:xfrm>
              <a:off x="5775326" y="3983038"/>
              <a:ext cx="103188" cy="207963"/>
            </a:xfrm>
            <a:custGeom>
              <a:avLst/>
              <a:gdLst>
                <a:gd name="T0" fmla="*/ 353 w 1144"/>
                <a:gd name="T1" fmla="*/ 2308 h 2322"/>
                <a:gd name="T2" fmla="*/ 156 w 1144"/>
                <a:gd name="T3" fmla="*/ 2295 h 2322"/>
                <a:gd name="T4" fmla="*/ 11 w 1144"/>
                <a:gd name="T5" fmla="*/ 2136 h 2322"/>
                <a:gd name="T6" fmla="*/ 21 w 1144"/>
                <a:gd name="T7" fmla="*/ 1951 h 2322"/>
                <a:gd name="T8" fmla="*/ 201 w 1144"/>
                <a:gd name="T9" fmla="*/ 1544 h 2322"/>
                <a:gd name="T10" fmla="*/ 401 w 1144"/>
                <a:gd name="T11" fmla="*/ 1086 h 2322"/>
                <a:gd name="T12" fmla="*/ 398 w 1144"/>
                <a:gd name="T13" fmla="*/ 359 h 2322"/>
                <a:gd name="T14" fmla="*/ 455 w 1144"/>
                <a:gd name="T15" fmla="*/ 298 h 2322"/>
                <a:gd name="T16" fmla="*/ 516 w 1144"/>
                <a:gd name="T17" fmla="*/ 355 h 2322"/>
                <a:gd name="T18" fmla="*/ 518 w 1144"/>
                <a:gd name="T19" fmla="*/ 1102 h 2322"/>
                <a:gd name="T20" fmla="*/ 307 w 1144"/>
                <a:gd name="T21" fmla="*/ 1595 h 2322"/>
                <a:gd name="T22" fmla="*/ 136 w 1144"/>
                <a:gd name="T23" fmla="*/ 1979 h 2322"/>
                <a:gd name="T24" fmla="*/ 195 w 1144"/>
                <a:gd name="T25" fmla="*/ 2184 h 2322"/>
                <a:gd name="T26" fmla="*/ 444 w 1144"/>
                <a:gd name="T27" fmla="*/ 2115 h 2322"/>
                <a:gd name="T28" fmla="*/ 807 w 1144"/>
                <a:gd name="T29" fmla="*/ 1174 h 2322"/>
                <a:gd name="T30" fmla="*/ 809 w 1144"/>
                <a:gd name="T31" fmla="*/ 1153 h 2322"/>
                <a:gd name="T32" fmla="*/ 788 w 1144"/>
                <a:gd name="T33" fmla="*/ 392 h 2322"/>
                <a:gd name="T34" fmla="*/ 842 w 1144"/>
                <a:gd name="T35" fmla="*/ 329 h 2322"/>
                <a:gd name="T36" fmla="*/ 1020 w 1144"/>
                <a:gd name="T37" fmla="*/ 317 h 2322"/>
                <a:gd name="T38" fmla="*/ 1006 w 1144"/>
                <a:gd name="T39" fmla="*/ 122 h 2322"/>
                <a:gd name="T40" fmla="*/ 910 w 1144"/>
                <a:gd name="T41" fmla="*/ 127 h 2322"/>
                <a:gd name="T42" fmla="*/ 848 w 1144"/>
                <a:gd name="T43" fmla="*/ 71 h 2322"/>
                <a:gd name="T44" fmla="*/ 904 w 1144"/>
                <a:gd name="T45" fmla="*/ 9 h 2322"/>
                <a:gd name="T46" fmla="*/ 1058 w 1144"/>
                <a:gd name="T47" fmla="*/ 1 h 2322"/>
                <a:gd name="T48" fmla="*/ 1120 w 1144"/>
                <a:gd name="T49" fmla="*/ 56 h 2322"/>
                <a:gd name="T50" fmla="*/ 1142 w 1144"/>
                <a:gd name="T51" fmla="*/ 368 h 2322"/>
                <a:gd name="T52" fmla="*/ 1087 w 1144"/>
                <a:gd name="T53" fmla="*/ 430 h 2322"/>
                <a:gd name="T54" fmla="*/ 909 w 1144"/>
                <a:gd name="T55" fmla="*/ 443 h 2322"/>
                <a:gd name="T56" fmla="*/ 924 w 1144"/>
                <a:gd name="T57" fmla="*/ 753 h 2322"/>
                <a:gd name="T58" fmla="*/ 925 w 1144"/>
                <a:gd name="T59" fmla="*/ 1181 h 2322"/>
                <a:gd name="T60" fmla="*/ 546 w 1144"/>
                <a:gd name="T61" fmla="*/ 2175 h 2322"/>
                <a:gd name="T62" fmla="*/ 544 w 1144"/>
                <a:gd name="T63" fmla="*/ 2179 h 2322"/>
                <a:gd name="T64" fmla="*/ 353 w 1144"/>
                <a:gd name="T65" fmla="*/ 2308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4" h="2322">
                  <a:moveTo>
                    <a:pt x="353" y="2308"/>
                  </a:moveTo>
                  <a:cubicBezTo>
                    <a:pt x="291" y="2322"/>
                    <a:pt x="223" y="2319"/>
                    <a:pt x="156" y="2295"/>
                  </a:cubicBezTo>
                  <a:cubicBezTo>
                    <a:pt x="78" y="2268"/>
                    <a:pt x="28" y="2213"/>
                    <a:pt x="11" y="2136"/>
                  </a:cubicBezTo>
                  <a:cubicBezTo>
                    <a:pt x="0" y="2085"/>
                    <a:pt x="3" y="2024"/>
                    <a:pt x="21" y="1951"/>
                  </a:cubicBezTo>
                  <a:cubicBezTo>
                    <a:pt x="37" y="1885"/>
                    <a:pt x="113" y="1727"/>
                    <a:pt x="201" y="1544"/>
                  </a:cubicBezTo>
                  <a:cubicBezTo>
                    <a:pt x="286" y="1365"/>
                    <a:pt x="393" y="1142"/>
                    <a:pt x="401" y="1086"/>
                  </a:cubicBezTo>
                  <a:cubicBezTo>
                    <a:pt x="413" y="990"/>
                    <a:pt x="403" y="529"/>
                    <a:pt x="398" y="359"/>
                  </a:cubicBezTo>
                  <a:cubicBezTo>
                    <a:pt x="397" y="326"/>
                    <a:pt x="422" y="299"/>
                    <a:pt x="455" y="298"/>
                  </a:cubicBezTo>
                  <a:cubicBezTo>
                    <a:pt x="488" y="297"/>
                    <a:pt x="515" y="323"/>
                    <a:pt x="516" y="355"/>
                  </a:cubicBezTo>
                  <a:cubicBezTo>
                    <a:pt x="517" y="381"/>
                    <a:pt x="534" y="977"/>
                    <a:pt x="518" y="1102"/>
                  </a:cubicBezTo>
                  <a:cubicBezTo>
                    <a:pt x="508" y="1172"/>
                    <a:pt x="432" y="1335"/>
                    <a:pt x="307" y="1595"/>
                  </a:cubicBezTo>
                  <a:cubicBezTo>
                    <a:pt x="233" y="1749"/>
                    <a:pt x="149" y="1925"/>
                    <a:pt x="136" y="1979"/>
                  </a:cubicBezTo>
                  <a:cubicBezTo>
                    <a:pt x="99" y="2128"/>
                    <a:pt x="145" y="2166"/>
                    <a:pt x="195" y="2184"/>
                  </a:cubicBezTo>
                  <a:cubicBezTo>
                    <a:pt x="293" y="2218"/>
                    <a:pt x="393" y="2190"/>
                    <a:pt x="444" y="2115"/>
                  </a:cubicBezTo>
                  <a:cubicBezTo>
                    <a:pt x="547" y="1930"/>
                    <a:pt x="810" y="1297"/>
                    <a:pt x="807" y="1174"/>
                  </a:cubicBezTo>
                  <a:cubicBezTo>
                    <a:pt x="806" y="1167"/>
                    <a:pt x="807" y="1160"/>
                    <a:pt x="809" y="1153"/>
                  </a:cubicBezTo>
                  <a:cubicBezTo>
                    <a:pt x="821" y="1101"/>
                    <a:pt x="808" y="726"/>
                    <a:pt x="788" y="392"/>
                  </a:cubicBezTo>
                  <a:cubicBezTo>
                    <a:pt x="786" y="359"/>
                    <a:pt x="810" y="331"/>
                    <a:pt x="842" y="329"/>
                  </a:cubicBezTo>
                  <a:lnTo>
                    <a:pt x="1020" y="317"/>
                  </a:lnTo>
                  <a:lnTo>
                    <a:pt x="1006" y="122"/>
                  </a:lnTo>
                  <a:lnTo>
                    <a:pt x="910" y="127"/>
                  </a:lnTo>
                  <a:cubicBezTo>
                    <a:pt x="878" y="128"/>
                    <a:pt x="850" y="103"/>
                    <a:pt x="848" y="71"/>
                  </a:cubicBezTo>
                  <a:cubicBezTo>
                    <a:pt x="847" y="38"/>
                    <a:pt x="872" y="10"/>
                    <a:pt x="904" y="9"/>
                  </a:cubicBezTo>
                  <a:lnTo>
                    <a:pt x="1058" y="1"/>
                  </a:lnTo>
                  <a:cubicBezTo>
                    <a:pt x="1090" y="0"/>
                    <a:pt x="1118" y="24"/>
                    <a:pt x="1120" y="56"/>
                  </a:cubicBezTo>
                  <a:lnTo>
                    <a:pt x="1142" y="368"/>
                  </a:lnTo>
                  <a:cubicBezTo>
                    <a:pt x="1144" y="400"/>
                    <a:pt x="1119" y="428"/>
                    <a:pt x="1087" y="430"/>
                  </a:cubicBezTo>
                  <a:lnTo>
                    <a:pt x="909" y="443"/>
                  </a:lnTo>
                  <a:cubicBezTo>
                    <a:pt x="913" y="512"/>
                    <a:pt x="919" y="631"/>
                    <a:pt x="924" y="753"/>
                  </a:cubicBezTo>
                  <a:cubicBezTo>
                    <a:pt x="938" y="1076"/>
                    <a:pt x="931" y="1154"/>
                    <a:pt x="925" y="1181"/>
                  </a:cubicBezTo>
                  <a:cubicBezTo>
                    <a:pt x="918" y="1372"/>
                    <a:pt x="623" y="2037"/>
                    <a:pt x="546" y="2175"/>
                  </a:cubicBezTo>
                  <a:lnTo>
                    <a:pt x="544" y="2179"/>
                  </a:lnTo>
                  <a:cubicBezTo>
                    <a:pt x="498" y="2247"/>
                    <a:pt x="430" y="2291"/>
                    <a:pt x="353" y="2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1726">
              <a:extLst>
                <a:ext uri="{FF2B5EF4-FFF2-40B4-BE49-F238E27FC236}">
                  <a16:creationId xmlns:a16="http://schemas.microsoft.com/office/drawing/2014/main" xmlns="" id="{3202E65E-D517-47CB-AE49-1646F0824AB5}"/>
                </a:ext>
              </a:extLst>
            </p:cNvPr>
            <p:cNvSpPr>
              <a:spLocks noEditPoints="1"/>
            </p:cNvSpPr>
            <p:nvPr/>
          </p:nvSpPr>
          <p:spPr bwMode="auto">
            <a:xfrm>
              <a:off x="5775326" y="3981451"/>
              <a:ext cx="103188" cy="209550"/>
            </a:xfrm>
            <a:custGeom>
              <a:avLst/>
              <a:gdLst>
                <a:gd name="T0" fmla="*/ 429 w 1162"/>
                <a:gd name="T1" fmla="*/ 331 h 2334"/>
                <a:gd name="T2" fmla="*/ 418 w 1162"/>
                <a:gd name="T3" fmla="*/ 1096 h 2334"/>
                <a:gd name="T4" fmla="*/ 216 w 1162"/>
                <a:gd name="T5" fmla="*/ 1558 h 2334"/>
                <a:gd name="T6" fmla="*/ 28 w 1162"/>
                <a:gd name="T7" fmla="*/ 2143 h 2334"/>
                <a:gd name="T8" fmla="*/ 360 w 1162"/>
                <a:gd name="T9" fmla="*/ 2309 h 2334"/>
                <a:gd name="T10" fmla="*/ 548 w 1162"/>
                <a:gd name="T11" fmla="*/ 2180 h 2334"/>
                <a:gd name="T12" fmla="*/ 925 w 1162"/>
                <a:gd name="T13" fmla="*/ 763 h 2334"/>
                <a:gd name="T14" fmla="*/ 917 w 1162"/>
                <a:gd name="T15" fmla="*/ 444 h 2334"/>
                <a:gd name="T16" fmla="*/ 1142 w 1162"/>
                <a:gd name="T17" fmla="*/ 377 h 2334"/>
                <a:gd name="T18" fmla="*/ 1070 w 1162"/>
                <a:gd name="T19" fmla="*/ 18 h 2334"/>
                <a:gd name="T20" fmla="*/ 914 w 1162"/>
                <a:gd name="T21" fmla="*/ 26 h 2334"/>
                <a:gd name="T22" fmla="*/ 866 w 1162"/>
                <a:gd name="T23" fmla="*/ 79 h 2334"/>
                <a:gd name="T24" fmla="*/ 919 w 1162"/>
                <a:gd name="T25" fmla="*/ 127 h 2334"/>
                <a:gd name="T26" fmla="*/ 1024 w 1162"/>
                <a:gd name="T27" fmla="*/ 130 h 2334"/>
                <a:gd name="T28" fmla="*/ 1030 w 1162"/>
                <a:gd name="T29" fmla="*/ 334 h 2334"/>
                <a:gd name="T30" fmla="*/ 805 w 1162"/>
                <a:gd name="T31" fmla="*/ 400 h 2334"/>
                <a:gd name="T32" fmla="*/ 824 w 1162"/>
                <a:gd name="T33" fmla="*/ 1182 h 2334"/>
                <a:gd name="T34" fmla="*/ 288 w 1162"/>
                <a:gd name="T35" fmla="*/ 2215 h 2334"/>
                <a:gd name="T36" fmla="*/ 137 w 1162"/>
                <a:gd name="T37" fmla="*/ 1986 h 2334"/>
                <a:gd name="T38" fmla="*/ 519 w 1162"/>
                <a:gd name="T39" fmla="*/ 1110 h 2334"/>
                <a:gd name="T40" fmla="*/ 466 w 1162"/>
                <a:gd name="T41" fmla="*/ 315 h 2334"/>
                <a:gd name="T42" fmla="*/ 162 w 1162"/>
                <a:gd name="T43" fmla="*/ 2312 h 2334"/>
                <a:gd name="T44" fmla="*/ 22 w 1162"/>
                <a:gd name="T45" fmla="*/ 1958 h 2334"/>
                <a:gd name="T46" fmla="*/ 202 w 1162"/>
                <a:gd name="T47" fmla="*/ 1549 h 2334"/>
                <a:gd name="T48" fmla="*/ 399 w 1162"/>
                <a:gd name="T49" fmla="*/ 368 h 2334"/>
                <a:gd name="T50" fmla="*/ 464 w 1162"/>
                <a:gd name="T51" fmla="*/ 299 h 2334"/>
                <a:gd name="T52" fmla="*/ 533 w 1162"/>
                <a:gd name="T53" fmla="*/ 364 h 2334"/>
                <a:gd name="T54" fmla="*/ 324 w 1162"/>
                <a:gd name="T55" fmla="*/ 1607 h 2334"/>
                <a:gd name="T56" fmla="*/ 207 w 1162"/>
                <a:gd name="T57" fmla="*/ 2185 h 2334"/>
                <a:gd name="T58" fmla="*/ 447 w 1162"/>
                <a:gd name="T59" fmla="*/ 2119 h 2334"/>
                <a:gd name="T60" fmla="*/ 811 w 1162"/>
                <a:gd name="T61" fmla="*/ 1159 h 2334"/>
                <a:gd name="T62" fmla="*/ 851 w 1162"/>
                <a:gd name="T63" fmla="*/ 330 h 2334"/>
                <a:gd name="T64" fmla="*/ 1008 w 1162"/>
                <a:gd name="T65" fmla="*/ 140 h 2334"/>
                <a:gd name="T66" fmla="*/ 849 w 1162"/>
                <a:gd name="T67" fmla="*/ 80 h 2334"/>
                <a:gd name="T68" fmla="*/ 913 w 1162"/>
                <a:gd name="T69" fmla="*/ 9 h 2334"/>
                <a:gd name="T70" fmla="*/ 1137 w 1162"/>
                <a:gd name="T71" fmla="*/ 64 h 2334"/>
                <a:gd name="T72" fmla="*/ 1097 w 1162"/>
                <a:gd name="T73" fmla="*/ 448 h 2334"/>
                <a:gd name="T74" fmla="*/ 942 w 1162"/>
                <a:gd name="T75" fmla="*/ 762 h 2334"/>
                <a:gd name="T76" fmla="*/ 563 w 1162"/>
                <a:gd name="T77" fmla="*/ 2188 h 2334"/>
                <a:gd name="T78" fmla="*/ 364 w 1162"/>
                <a:gd name="T79" fmla="*/ 2325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2" h="2334">
                  <a:moveTo>
                    <a:pt x="466" y="315"/>
                  </a:moveTo>
                  <a:cubicBezTo>
                    <a:pt x="451" y="316"/>
                    <a:pt x="438" y="321"/>
                    <a:pt x="429" y="331"/>
                  </a:cubicBezTo>
                  <a:cubicBezTo>
                    <a:pt x="420" y="341"/>
                    <a:pt x="415" y="354"/>
                    <a:pt x="415" y="368"/>
                  </a:cubicBezTo>
                  <a:cubicBezTo>
                    <a:pt x="420" y="537"/>
                    <a:pt x="431" y="999"/>
                    <a:pt x="418" y="1096"/>
                  </a:cubicBezTo>
                  <a:cubicBezTo>
                    <a:pt x="410" y="1154"/>
                    <a:pt x="303" y="1377"/>
                    <a:pt x="217" y="1556"/>
                  </a:cubicBezTo>
                  <a:lnTo>
                    <a:pt x="216" y="1558"/>
                  </a:lnTo>
                  <a:cubicBezTo>
                    <a:pt x="129" y="1740"/>
                    <a:pt x="54" y="1896"/>
                    <a:pt x="38" y="1962"/>
                  </a:cubicBezTo>
                  <a:cubicBezTo>
                    <a:pt x="20" y="2034"/>
                    <a:pt x="17" y="2093"/>
                    <a:pt x="28" y="2143"/>
                  </a:cubicBezTo>
                  <a:cubicBezTo>
                    <a:pt x="44" y="2217"/>
                    <a:pt x="93" y="2270"/>
                    <a:pt x="168" y="2296"/>
                  </a:cubicBezTo>
                  <a:cubicBezTo>
                    <a:pt x="232" y="2318"/>
                    <a:pt x="299" y="2323"/>
                    <a:pt x="360" y="2309"/>
                  </a:cubicBezTo>
                  <a:cubicBezTo>
                    <a:pt x="437" y="2292"/>
                    <a:pt x="503" y="2247"/>
                    <a:pt x="546" y="2183"/>
                  </a:cubicBezTo>
                  <a:lnTo>
                    <a:pt x="548" y="2180"/>
                  </a:lnTo>
                  <a:cubicBezTo>
                    <a:pt x="622" y="2047"/>
                    <a:pt x="919" y="1378"/>
                    <a:pt x="925" y="1190"/>
                  </a:cubicBezTo>
                  <a:cubicBezTo>
                    <a:pt x="935" y="1147"/>
                    <a:pt x="935" y="1008"/>
                    <a:pt x="925" y="763"/>
                  </a:cubicBezTo>
                  <a:cubicBezTo>
                    <a:pt x="920" y="646"/>
                    <a:pt x="914" y="529"/>
                    <a:pt x="910" y="452"/>
                  </a:cubicBezTo>
                  <a:cubicBezTo>
                    <a:pt x="910" y="448"/>
                    <a:pt x="913" y="444"/>
                    <a:pt x="917" y="444"/>
                  </a:cubicBezTo>
                  <a:lnTo>
                    <a:pt x="1095" y="431"/>
                  </a:lnTo>
                  <a:cubicBezTo>
                    <a:pt x="1123" y="429"/>
                    <a:pt x="1144" y="405"/>
                    <a:pt x="1142" y="377"/>
                  </a:cubicBezTo>
                  <a:lnTo>
                    <a:pt x="1121" y="66"/>
                  </a:lnTo>
                  <a:cubicBezTo>
                    <a:pt x="1119" y="39"/>
                    <a:pt x="1097" y="18"/>
                    <a:pt x="1070" y="18"/>
                  </a:cubicBezTo>
                  <a:lnTo>
                    <a:pt x="1068" y="18"/>
                  </a:lnTo>
                  <a:lnTo>
                    <a:pt x="914" y="26"/>
                  </a:lnTo>
                  <a:cubicBezTo>
                    <a:pt x="900" y="27"/>
                    <a:pt x="888" y="32"/>
                    <a:pt x="879" y="42"/>
                  </a:cubicBezTo>
                  <a:cubicBezTo>
                    <a:pt x="870" y="53"/>
                    <a:pt x="865" y="66"/>
                    <a:pt x="866" y="79"/>
                  </a:cubicBezTo>
                  <a:cubicBezTo>
                    <a:pt x="867" y="106"/>
                    <a:pt x="889" y="127"/>
                    <a:pt x="916" y="127"/>
                  </a:cubicBezTo>
                  <a:lnTo>
                    <a:pt x="919" y="127"/>
                  </a:lnTo>
                  <a:lnTo>
                    <a:pt x="1015" y="123"/>
                  </a:lnTo>
                  <a:cubicBezTo>
                    <a:pt x="1020" y="122"/>
                    <a:pt x="1023" y="126"/>
                    <a:pt x="1024" y="130"/>
                  </a:cubicBezTo>
                  <a:lnTo>
                    <a:pt x="1037" y="325"/>
                  </a:lnTo>
                  <a:cubicBezTo>
                    <a:pt x="1037" y="330"/>
                    <a:pt x="1034" y="334"/>
                    <a:pt x="1030" y="334"/>
                  </a:cubicBezTo>
                  <a:lnTo>
                    <a:pt x="852" y="346"/>
                  </a:lnTo>
                  <a:cubicBezTo>
                    <a:pt x="824" y="348"/>
                    <a:pt x="803" y="372"/>
                    <a:pt x="805" y="400"/>
                  </a:cubicBezTo>
                  <a:cubicBezTo>
                    <a:pt x="825" y="730"/>
                    <a:pt x="840" y="1109"/>
                    <a:pt x="827" y="1164"/>
                  </a:cubicBezTo>
                  <a:cubicBezTo>
                    <a:pt x="825" y="1170"/>
                    <a:pt x="824" y="1176"/>
                    <a:pt x="824" y="1182"/>
                  </a:cubicBezTo>
                  <a:cubicBezTo>
                    <a:pt x="828" y="1308"/>
                    <a:pt x="565" y="1939"/>
                    <a:pt x="461" y="2128"/>
                  </a:cubicBezTo>
                  <a:cubicBezTo>
                    <a:pt x="422" y="2184"/>
                    <a:pt x="360" y="2215"/>
                    <a:pt x="288" y="2215"/>
                  </a:cubicBezTo>
                  <a:cubicBezTo>
                    <a:pt x="259" y="2215"/>
                    <a:pt x="230" y="2210"/>
                    <a:pt x="202" y="2200"/>
                  </a:cubicBezTo>
                  <a:cubicBezTo>
                    <a:pt x="148" y="2182"/>
                    <a:pt x="99" y="2141"/>
                    <a:pt x="137" y="1986"/>
                  </a:cubicBezTo>
                  <a:cubicBezTo>
                    <a:pt x="150" y="1931"/>
                    <a:pt x="234" y="1755"/>
                    <a:pt x="308" y="1601"/>
                  </a:cubicBezTo>
                  <a:cubicBezTo>
                    <a:pt x="433" y="1341"/>
                    <a:pt x="509" y="1178"/>
                    <a:pt x="519" y="1110"/>
                  </a:cubicBezTo>
                  <a:cubicBezTo>
                    <a:pt x="535" y="989"/>
                    <a:pt x="519" y="428"/>
                    <a:pt x="517" y="365"/>
                  </a:cubicBezTo>
                  <a:cubicBezTo>
                    <a:pt x="516" y="337"/>
                    <a:pt x="494" y="315"/>
                    <a:pt x="466" y="315"/>
                  </a:cubicBezTo>
                  <a:close/>
                  <a:moveTo>
                    <a:pt x="288" y="2334"/>
                  </a:moveTo>
                  <a:cubicBezTo>
                    <a:pt x="246" y="2334"/>
                    <a:pt x="204" y="2326"/>
                    <a:pt x="162" y="2312"/>
                  </a:cubicBezTo>
                  <a:cubicBezTo>
                    <a:pt x="82" y="2283"/>
                    <a:pt x="30" y="2226"/>
                    <a:pt x="12" y="2146"/>
                  </a:cubicBezTo>
                  <a:cubicBezTo>
                    <a:pt x="0" y="2094"/>
                    <a:pt x="4" y="2033"/>
                    <a:pt x="22" y="1958"/>
                  </a:cubicBezTo>
                  <a:cubicBezTo>
                    <a:pt x="38" y="1891"/>
                    <a:pt x="114" y="1733"/>
                    <a:pt x="201" y="1551"/>
                  </a:cubicBezTo>
                  <a:lnTo>
                    <a:pt x="202" y="1549"/>
                  </a:lnTo>
                  <a:cubicBezTo>
                    <a:pt x="283" y="1380"/>
                    <a:pt x="394" y="1149"/>
                    <a:pt x="401" y="1094"/>
                  </a:cubicBezTo>
                  <a:cubicBezTo>
                    <a:pt x="414" y="998"/>
                    <a:pt x="404" y="537"/>
                    <a:pt x="399" y="368"/>
                  </a:cubicBezTo>
                  <a:cubicBezTo>
                    <a:pt x="398" y="350"/>
                    <a:pt x="405" y="333"/>
                    <a:pt x="417" y="320"/>
                  </a:cubicBezTo>
                  <a:cubicBezTo>
                    <a:pt x="429" y="307"/>
                    <a:pt x="446" y="299"/>
                    <a:pt x="464" y="299"/>
                  </a:cubicBezTo>
                  <a:lnTo>
                    <a:pt x="466" y="299"/>
                  </a:lnTo>
                  <a:cubicBezTo>
                    <a:pt x="503" y="299"/>
                    <a:pt x="532" y="327"/>
                    <a:pt x="533" y="364"/>
                  </a:cubicBezTo>
                  <a:cubicBezTo>
                    <a:pt x="535" y="428"/>
                    <a:pt x="551" y="990"/>
                    <a:pt x="535" y="1112"/>
                  </a:cubicBezTo>
                  <a:cubicBezTo>
                    <a:pt x="526" y="1183"/>
                    <a:pt x="449" y="1346"/>
                    <a:pt x="324" y="1607"/>
                  </a:cubicBezTo>
                  <a:cubicBezTo>
                    <a:pt x="250" y="1762"/>
                    <a:pt x="166" y="1936"/>
                    <a:pt x="153" y="1990"/>
                  </a:cubicBezTo>
                  <a:cubicBezTo>
                    <a:pt x="118" y="2132"/>
                    <a:pt x="161" y="2168"/>
                    <a:pt x="207" y="2185"/>
                  </a:cubicBezTo>
                  <a:cubicBezTo>
                    <a:pt x="234" y="2194"/>
                    <a:pt x="261" y="2199"/>
                    <a:pt x="288" y="2199"/>
                  </a:cubicBezTo>
                  <a:cubicBezTo>
                    <a:pt x="354" y="2199"/>
                    <a:pt x="412" y="2170"/>
                    <a:pt x="447" y="2119"/>
                  </a:cubicBezTo>
                  <a:cubicBezTo>
                    <a:pt x="548" y="1937"/>
                    <a:pt x="811" y="1304"/>
                    <a:pt x="807" y="1183"/>
                  </a:cubicBezTo>
                  <a:cubicBezTo>
                    <a:pt x="807" y="1175"/>
                    <a:pt x="808" y="1167"/>
                    <a:pt x="811" y="1159"/>
                  </a:cubicBezTo>
                  <a:cubicBezTo>
                    <a:pt x="822" y="1109"/>
                    <a:pt x="809" y="734"/>
                    <a:pt x="789" y="401"/>
                  </a:cubicBezTo>
                  <a:cubicBezTo>
                    <a:pt x="786" y="364"/>
                    <a:pt x="814" y="332"/>
                    <a:pt x="851" y="330"/>
                  </a:cubicBezTo>
                  <a:lnTo>
                    <a:pt x="1020" y="318"/>
                  </a:lnTo>
                  <a:lnTo>
                    <a:pt x="1008" y="140"/>
                  </a:lnTo>
                  <a:lnTo>
                    <a:pt x="916" y="144"/>
                  </a:lnTo>
                  <a:cubicBezTo>
                    <a:pt x="880" y="144"/>
                    <a:pt x="851" y="116"/>
                    <a:pt x="849" y="80"/>
                  </a:cubicBezTo>
                  <a:cubicBezTo>
                    <a:pt x="848" y="62"/>
                    <a:pt x="854" y="44"/>
                    <a:pt x="866" y="31"/>
                  </a:cubicBezTo>
                  <a:cubicBezTo>
                    <a:pt x="879" y="18"/>
                    <a:pt x="895" y="10"/>
                    <a:pt x="913" y="9"/>
                  </a:cubicBezTo>
                  <a:lnTo>
                    <a:pt x="1067" y="2"/>
                  </a:lnTo>
                  <a:cubicBezTo>
                    <a:pt x="1104" y="0"/>
                    <a:pt x="1135" y="28"/>
                    <a:pt x="1137" y="64"/>
                  </a:cubicBezTo>
                  <a:lnTo>
                    <a:pt x="1159" y="376"/>
                  </a:lnTo>
                  <a:cubicBezTo>
                    <a:pt x="1162" y="413"/>
                    <a:pt x="1134" y="445"/>
                    <a:pt x="1097" y="448"/>
                  </a:cubicBezTo>
                  <a:lnTo>
                    <a:pt x="927" y="460"/>
                  </a:lnTo>
                  <a:cubicBezTo>
                    <a:pt x="931" y="536"/>
                    <a:pt x="937" y="649"/>
                    <a:pt x="942" y="762"/>
                  </a:cubicBezTo>
                  <a:cubicBezTo>
                    <a:pt x="955" y="1090"/>
                    <a:pt x="948" y="1165"/>
                    <a:pt x="942" y="1192"/>
                  </a:cubicBezTo>
                  <a:cubicBezTo>
                    <a:pt x="935" y="1385"/>
                    <a:pt x="639" y="2050"/>
                    <a:pt x="563" y="2188"/>
                  </a:cubicBezTo>
                  <a:cubicBezTo>
                    <a:pt x="562" y="2190"/>
                    <a:pt x="561" y="2191"/>
                    <a:pt x="560" y="2193"/>
                  </a:cubicBezTo>
                  <a:cubicBezTo>
                    <a:pt x="514" y="2260"/>
                    <a:pt x="445" y="2307"/>
                    <a:pt x="364" y="2325"/>
                  </a:cubicBezTo>
                  <a:cubicBezTo>
                    <a:pt x="340" y="2331"/>
                    <a:pt x="314" y="2334"/>
                    <a:pt x="288" y="23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1727">
              <a:extLst>
                <a:ext uri="{FF2B5EF4-FFF2-40B4-BE49-F238E27FC236}">
                  <a16:creationId xmlns:a16="http://schemas.microsoft.com/office/drawing/2014/main" xmlns="" id="{4FFA35E9-193D-4795-B88C-69805D6AA1A2}"/>
                </a:ext>
              </a:extLst>
            </p:cNvPr>
            <p:cNvSpPr>
              <a:spLocks/>
            </p:cNvSpPr>
            <p:nvPr/>
          </p:nvSpPr>
          <p:spPr bwMode="auto">
            <a:xfrm>
              <a:off x="5827714" y="3949701"/>
              <a:ext cx="17463" cy="17463"/>
            </a:xfrm>
            <a:custGeom>
              <a:avLst/>
              <a:gdLst>
                <a:gd name="T0" fmla="*/ 181 w 187"/>
                <a:gd name="T1" fmla="*/ 83 h 187"/>
                <a:gd name="T2" fmla="*/ 105 w 187"/>
                <a:gd name="T3" fmla="*/ 181 h 187"/>
                <a:gd name="T4" fmla="*/ 6 w 187"/>
                <a:gd name="T5" fmla="*/ 105 h 187"/>
                <a:gd name="T6" fmla="*/ 82 w 187"/>
                <a:gd name="T7" fmla="*/ 6 h 187"/>
                <a:gd name="T8" fmla="*/ 181 w 187"/>
                <a:gd name="T9" fmla="*/ 83 h 187"/>
              </a:gdLst>
              <a:ahLst/>
              <a:cxnLst>
                <a:cxn ang="0">
                  <a:pos x="T0" y="T1"/>
                </a:cxn>
                <a:cxn ang="0">
                  <a:pos x="T2" y="T3"/>
                </a:cxn>
                <a:cxn ang="0">
                  <a:pos x="T4" y="T5"/>
                </a:cxn>
                <a:cxn ang="0">
                  <a:pos x="T6" y="T7"/>
                </a:cxn>
                <a:cxn ang="0">
                  <a:pos x="T8" y="T9"/>
                </a:cxn>
              </a:cxnLst>
              <a:rect l="0" t="0" r="r" b="b"/>
              <a:pathLst>
                <a:path w="187" h="187">
                  <a:moveTo>
                    <a:pt x="181" y="83"/>
                  </a:moveTo>
                  <a:cubicBezTo>
                    <a:pt x="187" y="131"/>
                    <a:pt x="153" y="175"/>
                    <a:pt x="105" y="181"/>
                  </a:cubicBezTo>
                  <a:cubicBezTo>
                    <a:pt x="56" y="187"/>
                    <a:pt x="12" y="153"/>
                    <a:pt x="6" y="105"/>
                  </a:cubicBezTo>
                  <a:cubicBezTo>
                    <a:pt x="0" y="57"/>
                    <a:pt x="34" y="13"/>
                    <a:pt x="82" y="6"/>
                  </a:cubicBezTo>
                  <a:cubicBezTo>
                    <a:pt x="131" y="0"/>
                    <a:pt x="175" y="34"/>
                    <a:pt x="18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1728">
              <a:extLst>
                <a:ext uri="{FF2B5EF4-FFF2-40B4-BE49-F238E27FC236}">
                  <a16:creationId xmlns:a16="http://schemas.microsoft.com/office/drawing/2014/main" xmlns="" id="{8B025FAC-62A2-4277-A094-4652F910BF80}"/>
                </a:ext>
              </a:extLst>
            </p:cNvPr>
            <p:cNvSpPr>
              <a:spLocks/>
            </p:cNvSpPr>
            <p:nvPr/>
          </p:nvSpPr>
          <p:spPr bwMode="auto">
            <a:xfrm>
              <a:off x="5580064" y="3963988"/>
              <a:ext cx="28575" cy="44450"/>
            </a:xfrm>
            <a:custGeom>
              <a:avLst/>
              <a:gdLst>
                <a:gd name="T0" fmla="*/ 305 w 313"/>
                <a:gd name="T1" fmla="*/ 465 h 503"/>
                <a:gd name="T2" fmla="*/ 280 w 313"/>
                <a:gd name="T3" fmla="*/ 489 h 503"/>
                <a:gd name="T4" fmla="*/ 206 w 313"/>
                <a:gd name="T5" fmla="*/ 465 h 503"/>
                <a:gd name="T6" fmla="*/ 14 w 313"/>
                <a:gd name="T7" fmla="*/ 88 h 503"/>
                <a:gd name="T8" fmla="*/ 38 w 313"/>
                <a:gd name="T9" fmla="*/ 14 h 503"/>
                <a:gd name="T10" fmla="*/ 113 w 313"/>
                <a:gd name="T11" fmla="*/ 38 h 503"/>
                <a:gd name="T12" fmla="*/ 305 w 313"/>
                <a:gd name="T13" fmla="*/ 414 h 503"/>
                <a:gd name="T14" fmla="*/ 305 w 313"/>
                <a:gd name="T15" fmla="*/ 465 h 5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 h="503">
                  <a:moveTo>
                    <a:pt x="305" y="465"/>
                  </a:moveTo>
                  <a:cubicBezTo>
                    <a:pt x="300" y="475"/>
                    <a:pt x="291" y="483"/>
                    <a:pt x="280" y="489"/>
                  </a:cubicBezTo>
                  <a:cubicBezTo>
                    <a:pt x="253" y="503"/>
                    <a:pt x="220" y="492"/>
                    <a:pt x="206" y="465"/>
                  </a:cubicBezTo>
                  <a:lnTo>
                    <a:pt x="14" y="88"/>
                  </a:lnTo>
                  <a:cubicBezTo>
                    <a:pt x="0" y="61"/>
                    <a:pt x="11" y="28"/>
                    <a:pt x="38" y="14"/>
                  </a:cubicBezTo>
                  <a:cubicBezTo>
                    <a:pt x="65" y="0"/>
                    <a:pt x="99" y="11"/>
                    <a:pt x="113" y="38"/>
                  </a:cubicBezTo>
                  <a:lnTo>
                    <a:pt x="305" y="414"/>
                  </a:lnTo>
                  <a:cubicBezTo>
                    <a:pt x="313" y="431"/>
                    <a:pt x="312" y="449"/>
                    <a:pt x="305" y="4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1729">
              <a:extLst>
                <a:ext uri="{FF2B5EF4-FFF2-40B4-BE49-F238E27FC236}">
                  <a16:creationId xmlns:a16="http://schemas.microsoft.com/office/drawing/2014/main" xmlns="" id="{FAE47BE1-8D9E-41A7-BB5A-47198FF9685E}"/>
                </a:ext>
              </a:extLst>
            </p:cNvPr>
            <p:cNvSpPr>
              <a:spLocks noEditPoints="1"/>
            </p:cNvSpPr>
            <p:nvPr/>
          </p:nvSpPr>
          <p:spPr bwMode="auto">
            <a:xfrm>
              <a:off x="5580064" y="3963988"/>
              <a:ext cx="28575" cy="44450"/>
            </a:xfrm>
            <a:custGeom>
              <a:avLst/>
              <a:gdLst>
                <a:gd name="T0" fmla="*/ 73 w 331"/>
                <a:gd name="T1" fmla="*/ 17 h 504"/>
                <a:gd name="T2" fmla="*/ 52 w 331"/>
                <a:gd name="T3" fmla="*/ 22 h 504"/>
                <a:gd name="T4" fmla="*/ 31 w 331"/>
                <a:gd name="T5" fmla="*/ 85 h 504"/>
                <a:gd name="T6" fmla="*/ 223 w 331"/>
                <a:gd name="T7" fmla="*/ 462 h 504"/>
                <a:gd name="T8" fmla="*/ 265 w 331"/>
                <a:gd name="T9" fmla="*/ 488 h 504"/>
                <a:gd name="T10" fmla="*/ 287 w 331"/>
                <a:gd name="T11" fmla="*/ 482 h 504"/>
                <a:gd name="T12" fmla="*/ 307 w 331"/>
                <a:gd name="T13" fmla="*/ 462 h 504"/>
                <a:gd name="T14" fmla="*/ 307 w 331"/>
                <a:gd name="T15" fmla="*/ 419 h 504"/>
                <a:gd name="T16" fmla="*/ 115 w 331"/>
                <a:gd name="T17" fmla="*/ 43 h 504"/>
                <a:gd name="T18" fmla="*/ 73 w 331"/>
                <a:gd name="T19" fmla="*/ 17 h 504"/>
                <a:gd name="T20" fmla="*/ 265 w 331"/>
                <a:gd name="T21" fmla="*/ 504 h 504"/>
                <a:gd name="T22" fmla="*/ 208 w 331"/>
                <a:gd name="T23" fmla="*/ 469 h 504"/>
                <a:gd name="T24" fmla="*/ 16 w 331"/>
                <a:gd name="T25" fmla="*/ 93 h 504"/>
                <a:gd name="T26" fmla="*/ 44 w 331"/>
                <a:gd name="T27" fmla="*/ 7 h 504"/>
                <a:gd name="T28" fmla="*/ 73 w 331"/>
                <a:gd name="T29" fmla="*/ 0 h 504"/>
                <a:gd name="T30" fmla="*/ 130 w 331"/>
                <a:gd name="T31" fmla="*/ 35 h 504"/>
                <a:gd name="T32" fmla="*/ 322 w 331"/>
                <a:gd name="T33" fmla="*/ 412 h 504"/>
                <a:gd name="T34" fmla="*/ 322 w 331"/>
                <a:gd name="T35" fmla="*/ 469 h 504"/>
                <a:gd name="T36" fmla="*/ 294 w 331"/>
                <a:gd name="T37" fmla="*/ 497 h 504"/>
                <a:gd name="T38" fmla="*/ 265 w 331"/>
                <a:gd name="T39"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1" h="504">
                  <a:moveTo>
                    <a:pt x="73" y="17"/>
                  </a:moveTo>
                  <a:cubicBezTo>
                    <a:pt x="66" y="17"/>
                    <a:pt x="59" y="19"/>
                    <a:pt x="52" y="22"/>
                  </a:cubicBezTo>
                  <a:cubicBezTo>
                    <a:pt x="29" y="34"/>
                    <a:pt x="19" y="62"/>
                    <a:pt x="31" y="85"/>
                  </a:cubicBezTo>
                  <a:lnTo>
                    <a:pt x="223" y="462"/>
                  </a:lnTo>
                  <a:cubicBezTo>
                    <a:pt x="232" y="478"/>
                    <a:pt x="248" y="488"/>
                    <a:pt x="265" y="488"/>
                  </a:cubicBezTo>
                  <a:cubicBezTo>
                    <a:pt x="273" y="488"/>
                    <a:pt x="280" y="486"/>
                    <a:pt x="287" y="482"/>
                  </a:cubicBezTo>
                  <a:cubicBezTo>
                    <a:pt x="296" y="478"/>
                    <a:pt x="303" y="471"/>
                    <a:pt x="307" y="462"/>
                  </a:cubicBezTo>
                  <a:cubicBezTo>
                    <a:pt x="314" y="448"/>
                    <a:pt x="314" y="432"/>
                    <a:pt x="307" y="419"/>
                  </a:cubicBezTo>
                  <a:lnTo>
                    <a:pt x="115" y="43"/>
                  </a:lnTo>
                  <a:cubicBezTo>
                    <a:pt x="107" y="27"/>
                    <a:pt x="91" y="17"/>
                    <a:pt x="73" y="17"/>
                  </a:cubicBezTo>
                  <a:close/>
                  <a:moveTo>
                    <a:pt x="265" y="504"/>
                  </a:moveTo>
                  <a:cubicBezTo>
                    <a:pt x="241" y="504"/>
                    <a:pt x="220" y="491"/>
                    <a:pt x="208" y="469"/>
                  </a:cubicBezTo>
                  <a:lnTo>
                    <a:pt x="16" y="93"/>
                  </a:lnTo>
                  <a:cubicBezTo>
                    <a:pt x="0" y="62"/>
                    <a:pt x="13" y="23"/>
                    <a:pt x="44" y="7"/>
                  </a:cubicBezTo>
                  <a:cubicBezTo>
                    <a:pt x="53" y="3"/>
                    <a:pt x="63" y="0"/>
                    <a:pt x="73" y="0"/>
                  </a:cubicBezTo>
                  <a:cubicBezTo>
                    <a:pt x="97" y="0"/>
                    <a:pt x="119" y="14"/>
                    <a:pt x="130" y="35"/>
                  </a:cubicBezTo>
                  <a:lnTo>
                    <a:pt x="322" y="412"/>
                  </a:lnTo>
                  <a:cubicBezTo>
                    <a:pt x="331" y="430"/>
                    <a:pt x="331" y="451"/>
                    <a:pt x="322" y="469"/>
                  </a:cubicBezTo>
                  <a:cubicBezTo>
                    <a:pt x="316" y="481"/>
                    <a:pt x="306" y="491"/>
                    <a:pt x="294" y="497"/>
                  </a:cubicBezTo>
                  <a:cubicBezTo>
                    <a:pt x="285" y="502"/>
                    <a:pt x="275" y="504"/>
                    <a:pt x="265"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1730">
              <a:extLst>
                <a:ext uri="{FF2B5EF4-FFF2-40B4-BE49-F238E27FC236}">
                  <a16:creationId xmlns:a16="http://schemas.microsoft.com/office/drawing/2014/main" xmlns="" id="{EDE080DA-5F50-4FD2-8884-0BEAD5C1382A}"/>
                </a:ext>
              </a:extLst>
            </p:cNvPr>
            <p:cNvSpPr>
              <a:spLocks/>
            </p:cNvSpPr>
            <p:nvPr/>
          </p:nvSpPr>
          <p:spPr bwMode="auto">
            <a:xfrm>
              <a:off x="5614989" y="3948113"/>
              <a:ext cx="26988" cy="42863"/>
            </a:xfrm>
            <a:custGeom>
              <a:avLst/>
              <a:gdLst>
                <a:gd name="T0" fmla="*/ 278 w 286"/>
                <a:gd name="T1" fmla="*/ 437 h 475"/>
                <a:gd name="T2" fmla="*/ 252 w 286"/>
                <a:gd name="T3" fmla="*/ 462 h 475"/>
                <a:gd name="T4" fmla="*/ 178 w 286"/>
                <a:gd name="T5" fmla="*/ 436 h 475"/>
                <a:gd name="T6" fmla="*/ 13 w 286"/>
                <a:gd name="T7" fmla="*/ 87 h 475"/>
                <a:gd name="T8" fmla="*/ 40 w 286"/>
                <a:gd name="T9" fmla="*/ 13 h 475"/>
                <a:gd name="T10" fmla="*/ 114 w 286"/>
                <a:gd name="T11" fmla="*/ 40 h 475"/>
                <a:gd name="T12" fmla="*/ 278 w 286"/>
                <a:gd name="T13" fmla="*/ 389 h 475"/>
                <a:gd name="T14" fmla="*/ 278 w 286"/>
                <a:gd name="T15" fmla="*/ 437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475">
                  <a:moveTo>
                    <a:pt x="278" y="437"/>
                  </a:moveTo>
                  <a:cubicBezTo>
                    <a:pt x="272" y="448"/>
                    <a:pt x="264" y="457"/>
                    <a:pt x="252" y="462"/>
                  </a:cubicBezTo>
                  <a:cubicBezTo>
                    <a:pt x="224" y="475"/>
                    <a:pt x="191" y="464"/>
                    <a:pt x="178" y="436"/>
                  </a:cubicBezTo>
                  <a:lnTo>
                    <a:pt x="13" y="87"/>
                  </a:lnTo>
                  <a:cubicBezTo>
                    <a:pt x="0" y="59"/>
                    <a:pt x="12" y="26"/>
                    <a:pt x="40" y="13"/>
                  </a:cubicBezTo>
                  <a:cubicBezTo>
                    <a:pt x="67" y="0"/>
                    <a:pt x="100" y="12"/>
                    <a:pt x="114" y="40"/>
                  </a:cubicBezTo>
                  <a:lnTo>
                    <a:pt x="278" y="389"/>
                  </a:lnTo>
                  <a:cubicBezTo>
                    <a:pt x="286" y="405"/>
                    <a:pt x="285" y="422"/>
                    <a:pt x="278" y="4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1731">
              <a:extLst>
                <a:ext uri="{FF2B5EF4-FFF2-40B4-BE49-F238E27FC236}">
                  <a16:creationId xmlns:a16="http://schemas.microsoft.com/office/drawing/2014/main" xmlns="" id="{10FBF39D-82D4-4614-937F-99280DD264A3}"/>
                </a:ext>
              </a:extLst>
            </p:cNvPr>
            <p:cNvSpPr>
              <a:spLocks noEditPoints="1"/>
            </p:cNvSpPr>
            <p:nvPr/>
          </p:nvSpPr>
          <p:spPr bwMode="auto">
            <a:xfrm>
              <a:off x="5614989" y="3948113"/>
              <a:ext cx="26988" cy="42863"/>
            </a:xfrm>
            <a:custGeom>
              <a:avLst/>
              <a:gdLst>
                <a:gd name="T0" fmla="*/ 72 w 303"/>
                <a:gd name="T1" fmla="*/ 16 h 476"/>
                <a:gd name="T2" fmla="*/ 52 w 303"/>
                <a:gd name="T3" fmla="*/ 21 h 476"/>
                <a:gd name="T4" fmla="*/ 30 w 303"/>
                <a:gd name="T5" fmla="*/ 83 h 476"/>
                <a:gd name="T6" fmla="*/ 195 w 303"/>
                <a:gd name="T7" fmla="*/ 432 h 476"/>
                <a:gd name="T8" fmla="*/ 257 w 303"/>
                <a:gd name="T9" fmla="*/ 455 h 476"/>
                <a:gd name="T10" fmla="*/ 279 w 303"/>
                <a:gd name="T11" fmla="*/ 433 h 476"/>
                <a:gd name="T12" fmla="*/ 280 w 303"/>
                <a:gd name="T13" fmla="*/ 392 h 476"/>
                <a:gd name="T14" fmla="*/ 115 w 303"/>
                <a:gd name="T15" fmla="*/ 43 h 476"/>
                <a:gd name="T16" fmla="*/ 72 w 303"/>
                <a:gd name="T17" fmla="*/ 16 h 476"/>
                <a:gd name="T18" fmla="*/ 237 w 303"/>
                <a:gd name="T19" fmla="*/ 476 h 476"/>
                <a:gd name="T20" fmla="*/ 180 w 303"/>
                <a:gd name="T21" fmla="*/ 439 h 476"/>
                <a:gd name="T22" fmla="*/ 15 w 303"/>
                <a:gd name="T23" fmla="*/ 91 h 476"/>
                <a:gd name="T24" fmla="*/ 45 w 303"/>
                <a:gd name="T25" fmla="*/ 6 h 476"/>
                <a:gd name="T26" fmla="*/ 72 w 303"/>
                <a:gd name="T27" fmla="*/ 0 h 476"/>
                <a:gd name="T28" fmla="*/ 130 w 303"/>
                <a:gd name="T29" fmla="*/ 36 h 476"/>
                <a:gd name="T30" fmla="*/ 295 w 303"/>
                <a:gd name="T31" fmla="*/ 385 h 476"/>
                <a:gd name="T32" fmla="*/ 294 w 303"/>
                <a:gd name="T33" fmla="*/ 441 h 476"/>
                <a:gd name="T34" fmla="*/ 264 w 303"/>
                <a:gd name="T35" fmla="*/ 470 h 476"/>
                <a:gd name="T36" fmla="*/ 237 w 303"/>
                <a:gd name="T3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3" h="476">
                  <a:moveTo>
                    <a:pt x="72" y="16"/>
                  </a:moveTo>
                  <a:cubicBezTo>
                    <a:pt x="65" y="16"/>
                    <a:pt x="59" y="18"/>
                    <a:pt x="52" y="21"/>
                  </a:cubicBezTo>
                  <a:cubicBezTo>
                    <a:pt x="29" y="32"/>
                    <a:pt x="19" y="60"/>
                    <a:pt x="30" y="83"/>
                  </a:cubicBezTo>
                  <a:lnTo>
                    <a:pt x="195" y="432"/>
                  </a:lnTo>
                  <a:cubicBezTo>
                    <a:pt x="205" y="455"/>
                    <a:pt x="234" y="465"/>
                    <a:pt x="257" y="455"/>
                  </a:cubicBezTo>
                  <a:cubicBezTo>
                    <a:pt x="267" y="450"/>
                    <a:pt x="274" y="443"/>
                    <a:pt x="279" y="433"/>
                  </a:cubicBezTo>
                  <a:cubicBezTo>
                    <a:pt x="286" y="420"/>
                    <a:pt x="286" y="405"/>
                    <a:pt x="280" y="392"/>
                  </a:cubicBezTo>
                  <a:lnTo>
                    <a:pt x="115" y="43"/>
                  </a:lnTo>
                  <a:cubicBezTo>
                    <a:pt x="107" y="27"/>
                    <a:pt x="90" y="16"/>
                    <a:pt x="72" y="16"/>
                  </a:cubicBezTo>
                  <a:close/>
                  <a:moveTo>
                    <a:pt x="237" y="476"/>
                  </a:moveTo>
                  <a:cubicBezTo>
                    <a:pt x="213" y="476"/>
                    <a:pt x="190" y="462"/>
                    <a:pt x="180" y="439"/>
                  </a:cubicBezTo>
                  <a:lnTo>
                    <a:pt x="15" y="91"/>
                  </a:lnTo>
                  <a:cubicBezTo>
                    <a:pt x="0" y="59"/>
                    <a:pt x="13" y="21"/>
                    <a:pt x="45" y="6"/>
                  </a:cubicBezTo>
                  <a:cubicBezTo>
                    <a:pt x="54" y="2"/>
                    <a:pt x="63" y="0"/>
                    <a:pt x="72" y="0"/>
                  </a:cubicBezTo>
                  <a:cubicBezTo>
                    <a:pt x="97" y="0"/>
                    <a:pt x="119" y="14"/>
                    <a:pt x="130" y="36"/>
                  </a:cubicBezTo>
                  <a:lnTo>
                    <a:pt x="295" y="385"/>
                  </a:lnTo>
                  <a:cubicBezTo>
                    <a:pt x="303" y="403"/>
                    <a:pt x="303" y="423"/>
                    <a:pt x="294" y="441"/>
                  </a:cubicBezTo>
                  <a:cubicBezTo>
                    <a:pt x="288" y="454"/>
                    <a:pt x="277" y="464"/>
                    <a:pt x="264" y="470"/>
                  </a:cubicBezTo>
                  <a:cubicBezTo>
                    <a:pt x="256" y="474"/>
                    <a:pt x="247" y="476"/>
                    <a:pt x="237" y="4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1732">
              <a:extLst>
                <a:ext uri="{FF2B5EF4-FFF2-40B4-BE49-F238E27FC236}">
                  <a16:creationId xmlns:a16="http://schemas.microsoft.com/office/drawing/2014/main" xmlns="" id="{5E7FCDB6-F833-4272-A007-E81741A5410C}"/>
                </a:ext>
              </a:extLst>
            </p:cNvPr>
            <p:cNvSpPr>
              <a:spLocks/>
            </p:cNvSpPr>
            <p:nvPr/>
          </p:nvSpPr>
          <p:spPr bwMode="auto">
            <a:xfrm>
              <a:off x="5610226" y="3995738"/>
              <a:ext cx="33338" cy="23813"/>
            </a:xfrm>
            <a:custGeom>
              <a:avLst/>
              <a:gdLst>
                <a:gd name="T0" fmla="*/ 367 w 375"/>
                <a:gd name="T1" fmla="*/ 88 h 257"/>
                <a:gd name="T2" fmla="*/ 341 w 375"/>
                <a:gd name="T3" fmla="*/ 114 h 257"/>
                <a:gd name="T4" fmla="*/ 91 w 375"/>
                <a:gd name="T5" fmla="*/ 242 h 257"/>
                <a:gd name="T6" fmla="*/ 15 w 375"/>
                <a:gd name="T7" fmla="*/ 221 h 257"/>
                <a:gd name="T8" fmla="*/ 36 w 375"/>
                <a:gd name="T9" fmla="*/ 145 h 257"/>
                <a:gd name="T10" fmla="*/ 295 w 375"/>
                <a:gd name="T11" fmla="*/ 13 h 257"/>
                <a:gd name="T12" fmla="*/ 368 w 375"/>
                <a:gd name="T13" fmla="*/ 40 h 257"/>
                <a:gd name="T14" fmla="*/ 367 w 375"/>
                <a:gd name="T15" fmla="*/ 88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57">
                  <a:moveTo>
                    <a:pt x="367" y="88"/>
                  </a:moveTo>
                  <a:cubicBezTo>
                    <a:pt x="362" y="99"/>
                    <a:pt x="353" y="108"/>
                    <a:pt x="341" y="114"/>
                  </a:cubicBezTo>
                  <a:cubicBezTo>
                    <a:pt x="213" y="173"/>
                    <a:pt x="92" y="241"/>
                    <a:pt x="91" y="242"/>
                  </a:cubicBezTo>
                  <a:cubicBezTo>
                    <a:pt x="64" y="257"/>
                    <a:pt x="30" y="248"/>
                    <a:pt x="15" y="221"/>
                  </a:cubicBezTo>
                  <a:cubicBezTo>
                    <a:pt x="0" y="194"/>
                    <a:pt x="9" y="160"/>
                    <a:pt x="36" y="145"/>
                  </a:cubicBezTo>
                  <a:cubicBezTo>
                    <a:pt x="41" y="142"/>
                    <a:pt x="162" y="74"/>
                    <a:pt x="295" y="13"/>
                  </a:cubicBezTo>
                  <a:cubicBezTo>
                    <a:pt x="322" y="0"/>
                    <a:pt x="355" y="12"/>
                    <a:pt x="368" y="40"/>
                  </a:cubicBezTo>
                  <a:cubicBezTo>
                    <a:pt x="375" y="56"/>
                    <a:pt x="375" y="74"/>
                    <a:pt x="367"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1733">
              <a:extLst>
                <a:ext uri="{FF2B5EF4-FFF2-40B4-BE49-F238E27FC236}">
                  <a16:creationId xmlns:a16="http://schemas.microsoft.com/office/drawing/2014/main" xmlns="" id="{3B906A8B-57B6-4995-9303-09D790AC8E26}"/>
                </a:ext>
              </a:extLst>
            </p:cNvPr>
            <p:cNvSpPr>
              <a:spLocks noEditPoints="1"/>
            </p:cNvSpPr>
            <p:nvPr/>
          </p:nvSpPr>
          <p:spPr bwMode="auto">
            <a:xfrm>
              <a:off x="5610226" y="3995738"/>
              <a:ext cx="34925" cy="23813"/>
            </a:xfrm>
            <a:custGeom>
              <a:avLst/>
              <a:gdLst>
                <a:gd name="T0" fmla="*/ 327 w 393"/>
                <a:gd name="T1" fmla="*/ 17 h 258"/>
                <a:gd name="T2" fmla="*/ 307 w 393"/>
                <a:gd name="T3" fmla="*/ 22 h 258"/>
                <a:gd name="T4" fmla="*/ 49 w 393"/>
                <a:gd name="T5" fmla="*/ 153 h 258"/>
                <a:gd name="T6" fmla="*/ 32 w 393"/>
                <a:gd name="T7" fmla="*/ 218 h 258"/>
                <a:gd name="T8" fmla="*/ 73 w 393"/>
                <a:gd name="T9" fmla="*/ 242 h 258"/>
                <a:gd name="T10" fmla="*/ 96 w 393"/>
                <a:gd name="T11" fmla="*/ 235 h 258"/>
                <a:gd name="T12" fmla="*/ 347 w 393"/>
                <a:gd name="T13" fmla="*/ 107 h 258"/>
                <a:gd name="T14" fmla="*/ 369 w 393"/>
                <a:gd name="T15" fmla="*/ 85 h 258"/>
                <a:gd name="T16" fmla="*/ 370 w 393"/>
                <a:gd name="T17" fmla="*/ 44 h 258"/>
                <a:gd name="T18" fmla="*/ 327 w 393"/>
                <a:gd name="T19" fmla="*/ 17 h 258"/>
                <a:gd name="T20" fmla="*/ 73 w 393"/>
                <a:gd name="T21" fmla="*/ 258 h 258"/>
                <a:gd name="T22" fmla="*/ 17 w 393"/>
                <a:gd name="T23" fmla="*/ 226 h 258"/>
                <a:gd name="T24" fmla="*/ 41 w 393"/>
                <a:gd name="T25" fmla="*/ 139 h 258"/>
                <a:gd name="T26" fmla="*/ 300 w 393"/>
                <a:gd name="T27" fmla="*/ 6 h 258"/>
                <a:gd name="T28" fmla="*/ 327 w 393"/>
                <a:gd name="T29" fmla="*/ 0 h 258"/>
                <a:gd name="T30" fmla="*/ 385 w 393"/>
                <a:gd name="T31" fmla="*/ 37 h 258"/>
                <a:gd name="T32" fmla="*/ 384 w 393"/>
                <a:gd name="T33" fmla="*/ 93 h 258"/>
                <a:gd name="T34" fmla="*/ 354 w 393"/>
                <a:gd name="T35" fmla="*/ 122 h 258"/>
                <a:gd name="T36" fmla="*/ 104 w 393"/>
                <a:gd name="T37" fmla="*/ 250 h 258"/>
                <a:gd name="T38" fmla="*/ 73 w 393"/>
                <a:gd name="T3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3" h="258">
                  <a:moveTo>
                    <a:pt x="327" y="17"/>
                  </a:moveTo>
                  <a:cubicBezTo>
                    <a:pt x="320" y="17"/>
                    <a:pt x="313" y="18"/>
                    <a:pt x="307" y="22"/>
                  </a:cubicBezTo>
                  <a:cubicBezTo>
                    <a:pt x="179" y="81"/>
                    <a:pt x="62" y="146"/>
                    <a:pt x="49" y="153"/>
                  </a:cubicBezTo>
                  <a:cubicBezTo>
                    <a:pt x="27" y="166"/>
                    <a:pt x="19" y="195"/>
                    <a:pt x="32" y="218"/>
                  </a:cubicBezTo>
                  <a:cubicBezTo>
                    <a:pt x="40" y="232"/>
                    <a:pt x="56" y="242"/>
                    <a:pt x="73" y="242"/>
                  </a:cubicBezTo>
                  <a:cubicBezTo>
                    <a:pt x="81" y="242"/>
                    <a:pt x="89" y="240"/>
                    <a:pt x="96" y="235"/>
                  </a:cubicBezTo>
                  <a:cubicBezTo>
                    <a:pt x="117" y="223"/>
                    <a:pt x="229" y="161"/>
                    <a:pt x="347" y="107"/>
                  </a:cubicBezTo>
                  <a:cubicBezTo>
                    <a:pt x="356" y="102"/>
                    <a:pt x="364" y="95"/>
                    <a:pt x="369" y="85"/>
                  </a:cubicBezTo>
                  <a:cubicBezTo>
                    <a:pt x="375" y="72"/>
                    <a:pt x="376" y="57"/>
                    <a:pt x="370" y="44"/>
                  </a:cubicBezTo>
                  <a:cubicBezTo>
                    <a:pt x="362" y="28"/>
                    <a:pt x="345" y="17"/>
                    <a:pt x="327" y="17"/>
                  </a:cubicBezTo>
                  <a:close/>
                  <a:moveTo>
                    <a:pt x="73" y="258"/>
                  </a:moveTo>
                  <a:cubicBezTo>
                    <a:pt x="50" y="258"/>
                    <a:pt x="28" y="246"/>
                    <a:pt x="17" y="226"/>
                  </a:cubicBezTo>
                  <a:cubicBezTo>
                    <a:pt x="0" y="195"/>
                    <a:pt x="10" y="156"/>
                    <a:pt x="41" y="139"/>
                  </a:cubicBezTo>
                  <a:cubicBezTo>
                    <a:pt x="54" y="132"/>
                    <a:pt x="171" y="66"/>
                    <a:pt x="300" y="6"/>
                  </a:cubicBezTo>
                  <a:cubicBezTo>
                    <a:pt x="309" y="2"/>
                    <a:pt x="318" y="0"/>
                    <a:pt x="327" y="0"/>
                  </a:cubicBezTo>
                  <a:cubicBezTo>
                    <a:pt x="352" y="0"/>
                    <a:pt x="374" y="15"/>
                    <a:pt x="385" y="37"/>
                  </a:cubicBezTo>
                  <a:cubicBezTo>
                    <a:pt x="393" y="55"/>
                    <a:pt x="392" y="75"/>
                    <a:pt x="384" y="93"/>
                  </a:cubicBezTo>
                  <a:cubicBezTo>
                    <a:pt x="377" y="106"/>
                    <a:pt x="367" y="116"/>
                    <a:pt x="354" y="122"/>
                  </a:cubicBezTo>
                  <a:cubicBezTo>
                    <a:pt x="236" y="176"/>
                    <a:pt x="126" y="238"/>
                    <a:pt x="104" y="250"/>
                  </a:cubicBezTo>
                  <a:cubicBezTo>
                    <a:pt x="94" y="256"/>
                    <a:pt x="84" y="258"/>
                    <a:pt x="73" y="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1734">
              <a:extLst>
                <a:ext uri="{FF2B5EF4-FFF2-40B4-BE49-F238E27FC236}">
                  <a16:creationId xmlns:a16="http://schemas.microsoft.com/office/drawing/2014/main" xmlns="" id="{518CBEFB-BE2A-4B38-8BB3-8B059F35ED5E}"/>
                </a:ext>
              </a:extLst>
            </p:cNvPr>
            <p:cNvSpPr>
              <a:spLocks/>
            </p:cNvSpPr>
            <p:nvPr/>
          </p:nvSpPr>
          <p:spPr bwMode="auto">
            <a:xfrm>
              <a:off x="5591176" y="3987801"/>
              <a:ext cx="149225" cy="211138"/>
            </a:xfrm>
            <a:custGeom>
              <a:avLst/>
              <a:gdLst>
                <a:gd name="T0" fmla="*/ 1643 w 1650"/>
                <a:gd name="T1" fmla="*/ 2029 h 2361"/>
                <a:gd name="T2" fmla="*/ 1615 w 1650"/>
                <a:gd name="T3" fmla="*/ 2055 h 2361"/>
                <a:gd name="T4" fmla="*/ 939 w 1650"/>
                <a:gd name="T5" fmla="*/ 2349 h 2361"/>
                <a:gd name="T6" fmla="*/ 867 w 1650"/>
                <a:gd name="T7" fmla="*/ 2321 h 2361"/>
                <a:gd name="T8" fmla="*/ 12 w 1650"/>
                <a:gd name="T9" fmla="*/ 426 h 2361"/>
                <a:gd name="T10" fmla="*/ 40 w 1650"/>
                <a:gd name="T11" fmla="*/ 353 h 2361"/>
                <a:gd name="T12" fmla="*/ 113 w 1650"/>
                <a:gd name="T13" fmla="*/ 381 h 2361"/>
                <a:gd name="T14" fmla="*/ 945 w 1650"/>
                <a:gd name="T15" fmla="*/ 2226 h 2361"/>
                <a:gd name="T16" fmla="*/ 1520 w 1650"/>
                <a:gd name="T17" fmla="*/ 1975 h 2361"/>
                <a:gd name="T18" fmla="*/ 697 w 1650"/>
                <a:gd name="T19" fmla="*/ 85 h 2361"/>
                <a:gd name="T20" fmla="*/ 725 w 1650"/>
                <a:gd name="T21" fmla="*/ 12 h 2361"/>
                <a:gd name="T22" fmla="*/ 798 w 1650"/>
                <a:gd name="T23" fmla="*/ 40 h 2361"/>
                <a:gd name="T24" fmla="*/ 1644 w 1650"/>
                <a:gd name="T25" fmla="*/ 1982 h 2361"/>
                <a:gd name="T26" fmla="*/ 1645 w 1650"/>
                <a:gd name="T27" fmla="*/ 2024 h 2361"/>
                <a:gd name="T28" fmla="*/ 1643 w 1650"/>
                <a:gd name="T29" fmla="*/ 2029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0" h="2361">
                  <a:moveTo>
                    <a:pt x="1643" y="2029"/>
                  </a:moveTo>
                  <a:cubicBezTo>
                    <a:pt x="1637" y="2041"/>
                    <a:pt x="1627" y="2050"/>
                    <a:pt x="1615" y="2055"/>
                  </a:cubicBezTo>
                  <a:lnTo>
                    <a:pt x="939" y="2349"/>
                  </a:lnTo>
                  <a:cubicBezTo>
                    <a:pt x="911" y="2361"/>
                    <a:pt x="879" y="2348"/>
                    <a:pt x="867" y="2321"/>
                  </a:cubicBezTo>
                  <a:lnTo>
                    <a:pt x="12" y="426"/>
                  </a:lnTo>
                  <a:cubicBezTo>
                    <a:pt x="0" y="399"/>
                    <a:pt x="12" y="366"/>
                    <a:pt x="40" y="353"/>
                  </a:cubicBezTo>
                  <a:cubicBezTo>
                    <a:pt x="68" y="341"/>
                    <a:pt x="101" y="353"/>
                    <a:pt x="113" y="381"/>
                  </a:cubicBezTo>
                  <a:lnTo>
                    <a:pt x="945" y="2226"/>
                  </a:lnTo>
                  <a:lnTo>
                    <a:pt x="1520" y="1975"/>
                  </a:lnTo>
                  <a:cubicBezTo>
                    <a:pt x="1393" y="1684"/>
                    <a:pt x="764" y="237"/>
                    <a:pt x="697" y="85"/>
                  </a:cubicBezTo>
                  <a:cubicBezTo>
                    <a:pt x="685" y="57"/>
                    <a:pt x="697" y="24"/>
                    <a:pt x="725" y="12"/>
                  </a:cubicBezTo>
                  <a:cubicBezTo>
                    <a:pt x="753" y="0"/>
                    <a:pt x="786" y="12"/>
                    <a:pt x="798" y="40"/>
                  </a:cubicBezTo>
                  <a:cubicBezTo>
                    <a:pt x="873" y="208"/>
                    <a:pt x="1636" y="1964"/>
                    <a:pt x="1644" y="1982"/>
                  </a:cubicBezTo>
                  <a:cubicBezTo>
                    <a:pt x="1650" y="1996"/>
                    <a:pt x="1650" y="2011"/>
                    <a:pt x="1645" y="2024"/>
                  </a:cubicBezTo>
                  <a:cubicBezTo>
                    <a:pt x="1644" y="2026"/>
                    <a:pt x="1643" y="2027"/>
                    <a:pt x="1643" y="20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1735">
              <a:extLst>
                <a:ext uri="{FF2B5EF4-FFF2-40B4-BE49-F238E27FC236}">
                  <a16:creationId xmlns:a16="http://schemas.microsoft.com/office/drawing/2014/main" xmlns="" id="{53D0F251-B86C-4ECF-8BEC-3C2914CF4CE8}"/>
                </a:ext>
              </a:extLst>
            </p:cNvPr>
            <p:cNvSpPr>
              <a:spLocks noEditPoints="1"/>
            </p:cNvSpPr>
            <p:nvPr/>
          </p:nvSpPr>
          <p:spPr bwMode="auto">
            <a:xfrm>
              <a:off x="5591176" y="3987801"/>
              <a:ext cx="149225" cy="211138"/>
            </a:xfrm>
            <a:custGeom>
              <a:avLst/>
              <a:gdLst>
                <a:gd name="T0" fmla="*/ 73 w 1669"/>
                <a:gd name="T1" fmla="*/ 358 h 2363"/>
                <a:gd name="T2" fmla="*/ 53 w 1669"/>
                <a:gd name="T3" fmla="*/ 362 h 2363"/>
                <a:gd name="T4" fmla="*/ 30 w 1669"/>
                <a:gd name="T5" fmla="*/ 424 h 2363"/>
                <a:gd name="T6" fmla="*/ 884 w 1669"/>
                <a:gd name="T7" fmla="*/ 2318 h 2363"/>
                <a:gd name="T8" fmla="*/ 946 w 1669"/>
                <a:gd name="T9" fmla="*/ 2342 h 2363"/>
                <a:gd name="T10" fmla="*/ 1622 w 1669"/>
                <a:gd name="T11" fmla="*/ 2048 h 2363"/>
                <a:gd name="T12" fmla="*/ 1645 w 1669"/>
                <a:gd name="T13" fmla="*/ 2026 h 2363"/>
                <a:gd name="T14" fmla="*/ 1647 w 1669"/>
                <a:gd name="T15" fmla="*/ 2022 h 2363"/>
                <a:gd name="T16" fmla="*/ 1646 w 1669"/>
                <a:gd name="T17" fmla="*/ 1986 h 2363"/>
                <a:gd name="T18" fmla="*/ 801 w 1669"/>
                <a:gd name="T19" fmla="*/ 45 h 2363"/>
                <a:gd name="T20" fmla="*/ 739 w 1669"/>
                <a:gd name="T21" fmla="*/ 21 h 2363"/>
                <a:gd name="T22" fmla="*/ 714 w 1669"/>
                <a:gd name="T23" fmla="*/ 47 h 2363"/>
                <a:gd name="T24" fmla="*/ 715 w 1669"/>
                <a:gd name="T25" fmla="*/ 83 h 2363"/>
                <a:gd name="T26" fmla="*/ 1538 w 1669"/>
                <a:gd name="T27" fmla="*/ 1973 h 2363"/>
                <a:gd name="T28" fmla="*/ 1541 w 1669"/>
                <a:gd name="T29" fmla="*/ 1981 h 2363"/>
                <a:gd name="T30" fmla="*/ 951 w 1669"/>
                <a:gd name="T31" fmla="*/ 2237 h 2363"/>
                <a:gd name="T32" fmla="*/ 948 w 1669"/>
                <a:gd name="T33" fmla="*/ 2230 h 2363"/>
                <a:gd name="T34" fmla="*/ 115 w 1669"/>
                <a:gd name="T35" fmla="*/ 385 h 2363"/>
                <a:gd name="T36" fmla="*/ 73 w 1669"/>
                <a:gd name="T37" fmla="*/ 358 h 2363"/>
                <a:gd name="T38" fmla="*/ 927 w 1669"/>
                <a:gd name="T39" fmla="*/ 2363 h 2363"/>
                <a:gd name="T40" fmla="*/ 869 w 1669"/>
                <a:gd name="T41" fmla="*/ 2325 h 2363"/>
                <a:gd name="T42" fmla="*/ 14 w 1669"/>
                <a:gd name="T43" fmla="*/ 431 h 2363"/>
                <a:gd name="T44" fmla="*/ 46 w 1669"/>
                <a:gd name="T45" fmla="*/ 347 h 2363"/>
                <a:gd name="T46" fmla="*/ 73 w 1669"/>
                <a:gd name="T47" fmla="*/ 341 h 2363"/>
                <a:gd name="T48" fmla="*/ 131 w 1669"/>
                <a:gd name="T49" fmla="*/ 379 h 2363"/>
                <a:gd name="T50" fmla="*/ 959 w 1669"/>
                <a:gd name="T51" fmla="*/ 2216 h 2363"/>
                <a:gd name="T52" fmla="*/ 1519 w 1669"/>
                <a:gd name="T53" fmla="*/ 1972 h 2363"/>
                <a:gd name="T54" fmla="*/ 699 w 1669"/>
                <a:gd name="T55" fmla="*/ 90 h 2363"/>
                <a:gd name="T56" fmla="*/ 698 w 1669"/>
                <a:gd name="T57" fmla="*/ 41 h 2363"/>
                <a:gd name="T58" fmla="*/ 732 w 1669"/>
                <a:gd name="T59" fmla="*/ 6 h 2363"/>
                <a:gd name="T60" fmla="*/ 758 w 1669"/>
                <a:gd name="T61" fmla="*/ 0 h 2363"/>
                <a:gd name="T62" fmla="*/ 816 w 1669"/>
                <a:gd name="T63" fmla="*/ 38 h 2363"/>
                <a:gd name="T64" fmla="*/ 1662 w 1669"/>
                <a:gd name="T65" fmla="*/ 1980 h 2363"/>
                <a:gd name="T66" fmla="*/ 1663 w 1669"/>
                <a:gd name="T67" fmla="*/ 2029 h 2363"/>
                <a:gd name="T68" fmla="*/ 1660 w 1669"/>
                <a:gd name="T69" fmla="*/ 2033 h 2363"/>
                <a:gd name="T70" fmla="*/ 1629 w 1669"/>
                <a:gd name="T71" fmla="*/ 2064 h 2363"/>
                <a:gd name="T72" fmla="*/ 952 w 1669"/>
                <a:gd name="T73" fmla="*/ 2358 h 2363"/>
                <a:gd name="T74" fmla="*/ 927 w 1669"/>
                <a:gd name="T75"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9" h="2363">
                  <a:moveTo>
                    <a:pt x="73" y="358"/>
                  </a:moveTo>
                  <a:cubicBezTo>
                    <a:pt x="66" y="358"/>
                    <a:pt x="59" y="359"/>
                    <a:pt x="53" y="362"/>
                  </a:cubicBezTo>
                  <a:cubicBezTo>
                    <a:pt x="30" y="373"/>
                    <a:pt x="19" y="401"/>
                    <a:pt x="30" y="424"/>
                  </a:cubicBezTo>
                  <a:lnTo>
                    <a:pt x="884" y="2318"/>
                  </a:lnTo>
                  <a:cubicBezTo>
                    <a:pt x="894" y="2341"/>
                    <a:pt x="923" y="2352"/>
                    <a:pt x="946" y="2342"/>
                  </a:cubicBezTo>
                  <a:lnTo>
                    <a:pt x="1622" y="2048"/>
                  </a:lnTo>
                  <a:cubicBezTo>
                    <a:pt x="1632" y="2044"/>
                    <a:pt x="1640" y="2036"/>
                    <a:pt x="1645" y="2026"/>
                  </a:cubicBezTo>
                  <a:lnTo>
                    <a:pt x="1647" y="2022"/>
                  </a:lnTo>
                  <a:cubicBezTo>
                    <a:pt x="1651" y="2011"/>
                    <a:pt x="1651" y="1998"/>
                    <a:pt x="1646" y="1986"/>
                  </a:cubicBezTo>
                  <a:cubicBezTo>
                    <a:pt x="1639" y="1970"/>
                    <a:pt x="875" y="213"/>
                    <a:pt x="801" y="45"/>
                  </a:cubicBezTo>
                  <a:cubicBezTo>
                    <a:pt x="791" y="22"/>
                    <a:pt x="762" y="10"/>
                    <a:pt x="739" y="21"/>
                  </a:cubicBezTo>
                  <a:cubicBezTo>
                    <a:pt x="727" y="26"/>
                    <a:pt x="718" y="35"/>
                    <a:pt x="714" y="47"/>
                  </a:cubicBezTo>
                  <a:cubicBezTo>
                    <a:pt x="709" y="59"/>
                    <a:pt x="709" y="71"/>
                    <a:pt x="715" y="83"/>
                  </a:cubicBezTo>
                  <a:cubicBezTo>
                    <a:pt x="779" y="229"/>
                    <a:pt x="1388" y="1629"/>
                    <a:pt x="1538" y="1973"/>
                  </a:cubicBezTo>
                  <a:lnTo>
                    <a:pt x="1541" y="1981"/>
                  </a:lnTo>
                  <a:lnTo>
                    <a:pt x="951" y="2237"/>
                  </a:lnTo>
                  <a:lnTo>
                    <a:pt x="948" y="2230"/>
                  </a:lnTo>
                  <a:lnTo>
                    <a:pt x="115" y="385"/>
                  </a:lnTo>
                  <a:cubicBezTo>
                    <a:pt x="108" y="369"/>
                    <a:pt x="91" y="358"/>
                    <a:pt x="73" y="358"/>
                  </a:cubicBezTo>
                  <a:close/>
                  <a:moveTo>
                    <a:pt x="927" y="2363"/>
                  </a:moveTo>
                  <a:cubicBezTo>
                    <a:pt x="902" y="2363"/>
                    <a:pt x="879" y="2348"/>
                    <a:pt x="869" y="2325"/>
                  </a:cubicBezTo>
                  <a:lnTo>
                    <a:pt x="14" y="431"/>
                  </a:lnTo>
                  <a:cubicBezTo>
                    <a:pt x="0" y="399"/>
                    <a:pt x="14" y="361"/>
                    <a:pt x="46" y="347"/>
                  </a:cubicBezTo>
                  <a:cubicBezTo>
                    <a:pt x="55" y="343"/>
                    <a:pt x="64" y="341"/>
                    <a:pt x="73" y="341"/>
                  </a:cubicBezTo>
                  <a:cubicBezTo>
                    <a:pt x="98" y="341"/>
                    <a:pt x="121" y="356"/>
                    <a:pt x="131" y="379"/>
                  </a:cubicBezTo>
                  <a:lnTo>
                    <a:pt x="959" y="2216"/>
                  </a:lnTo>
                  <a:lnTo>
                    <a:pt x="1519" y="1972"/>
                  </a:lnTo>
                  <a:cubicBezTo>
                    <a:pt x="1364" y="1615"/>
                    <a:pt x="764" y="235"/>
                    <a:pt x="699" y="90"/>
                  </a:cubicBezTo>
                  <a:cubicBezTo>
                    <a:pt x="692" y="74"/>
                    <a:pt x="692" y="57"/>
                    <a:pt x="698" y="41"/>
                  </a:cubicBezTo>
                  <a:cubicBezTo>
                    <a:pt x="704" y="25"/>
                    <a:pt x="716" y="12"/>
                    <a:pt x="732" y="6"/>
                  </a:cubicBezTo>
                  <a:cubicBezTo>
                    <a:pt x="740" y="2"/>
                    <a:pt x="749" y="0"/>
                    <a:pt x="758" y="0"/>
                  </a:cubicBezTo>
                  <a:cubicBezTo>
                    <a:pt x="783" y="0"/>
                    <a:pt x="806" y="15"/>
                    <a:pt x="816" y="38"/>
                  </a:cubicBezTo>
                  <a:cubicBezTo>
                    <a:pt x="891" y="207"/>
                    <a:pt x="1655" y="1963"/>
                    <a:pt x="1662" y="1980"/>
                  </a:cubicBezTo>
                  <a:cubicBezTo>
                    <a:pt x="1668" y="1995"/>
                    <a:pt x="1669" y="2012"/>
                    <a:pt x="1663" y="2029"/>
                  </a:cubicBezTo>
                  <a:cubicBezTo>
                    <a:pt x="1662" y="2030"/>
                    <a:pt x="1661" y="2032"/>
                    <a:pt x="1660" y="2033"/>
                  </a:cubicBezTo>
                  <a:cubicBezTo>
                    <a:pt x="1653" y="2047"/>
                    <a:pt x="1642" y="2058"/>
                    <a:pt x="1629" y="2064"/>
                  </a:cubicBezTo>
                  <a:lnTo>
                    <a:pt x="952" y="2358"/>
                  </a:lnTo>
                  <a:cubicBezTo>
                    <a:pt x="944" y="2361"/>
                    <a:pt x="936" y="2363"/>
                    <a:pt x="927" y="23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1736">
              <a:extLst>
                <a:ext uri="{FF2B5EF4-FFF2-40B4-BE49-F238E27FC236}">
                  <a16:creationId xmlns:a16="http://schemas.microsoft.com/office/drawing/2014/main" xmlns="" id="{52C649BF-DA3A-4FD6-BEA2-63191ED62948}"/>
                </a:ext>
              </a:extLst>
            </p:cNvPr>
            <p:cNvSpPr>
              <a:spLocks/>
            </p:cNvSpPr>
            <p:nvPr/>
          </p:nvSpPr>
          <p:spPr bwMode="auto">
            <a:xfrm>
              <a:off x="5632451" y="3890963"/>
              <a:ext cx="20638" cy="15875"/>
            </a:xfrm>
            <a:custGeom>
              <a:avLst/>
              <a:gdLst>
                <a:gd name="T0" fmla="*/ 227 w 235"/>
                <a:gd name="T1" fmla="*/ 88 h 177"/>
                <a:gd name="T2" fmla="*/ 200 w 235"/>
                <a:gd name="T3" fmla="*/ 113 h 177"/>
                <a:gd name="T4" fmla="*/ 86 w 235"/>
                <a:gd name="T5" fmla="*/ 164 h 177"/>
                <a:gd name="T6" fmla="*/ 13 w 235"/>
                <a:gd name="T7" fmla="*/ 136 h 177"/>
                <a:gd name="T8" fmla="*/ 41 w 235"/>
                <a:gd name="T9" fmla="*/ 63 h 177"/>
                <a:gd name="T10" fmla="*/ 155 w 235"/>
                <a:gd name="T11" fmla="*/ 12 h 177"/>
                <a:gd name="T12" fmla="*/ 228 w 235"/>
                <a:gd name="T13" fmla="*/ 40 h 177"/>
                <a:gd name="T14" fmla="*/ 227 w 235"/>
                <a:gd name="T15" fmla="*/ 88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177">
                  <a:moveTo>
                    <a:pt x="227" y="88"/>
                  </a:moveTo>
                  <a:cubicBezTo>
                    <a:pt x="221" y="98"/>
                    <a:pt x="212" y="108"/>
                    <a:pt x="200" y="113"/>
                  </a:cubicBezTo>
                  <a:lnTo>
                    <a:pt x="86" y="164"/>
                  </a:lnTo>
                  <a:cubicBezTo>
                    <a:pt x="58" y="177"/>
                    <a:pt x="25" y="164"/>
                    <a:pt x="13" y="136"/>
                  </a:cubicBezTo>
                  <a:cubicBezTo>
                    <a:pt x="0" y="109"/>
                    <a:pt x="13" y="76"/>
                    <a:pt x="41" y="63"/>
                  </a:cubicBezTo>
                  <a:lnTo>
                    <a:pt x="155" y="12"/>
                  </a:lnTo>
                  <a:cubicBezTo>
                    <a:pt x="183" y="0"/>
                    <a:pt x="216" y="12"/>
                    <a:pt x="228" y="40"/>
                  </a:cubicBezTo>
                  <a:cubicBezTo>
                    <a:pt x="235" y="56"/>
                    <a:pt x="234" y="73"/>
                    <a:pt x="227"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1737">
              <a:extLst>
                <a:ext uri="{FF2B5EF4-FFF2-40B4-BE49-F238E27FC236}">
                  <a16:creationId xmlns:a16="http://schemas.microsoft.com/office/drawing/2014/main" xmlns="" id="{BFB4DBFE-2299-4644-9FFD-2148FE8C980A}"/>
                </a:ext>
              </a:extLst>
            </p:cNvPr>
            <p:cNvSpPr>
              <a:spLocks noEditPoints="1"/>
            </p:cNvSpPr>
            <p:nvPr/>
          </p:nvSpPr>
          <p:spPr bwMode="auto">
            <a:xfrm>
              <a:off x="5630864" y="3890963"/>
              <a:ext cx="22225" cy="17463"/>
            </a:xfrm>
            <a:custGeom>
              <a:avLst/>
              <a:gdLst>
                <a:gd name="T0" fmla="*/ 186 w 253"/>
                <a:gd name="T1" fmla="*/ 17 h 179"/>
                <a:gd name="T2" fmla="*/ 167 w 253"/>
                <a:gd name="T3" fmla="*/ 21 h 179"/>
                <a:gd name="T4" fmla="*/ 53 w 253"/>
                <a:gd name="T5" fmla="*/ 72 h 179"/>
                <a:gd name="T6" fmla="*/ 29 w 253"/>
                <a:gd name="T7" fmla="*/ 134 h 179"/>
                <a:gd name="T8" fmla="*/ 92 w 253"/>
                <a:gd name="T9" fmla="*/ 158 h 179"/>
                <a:gd name="T10" fmla="*/ 206 w 253"/>
                <a:gd name="T11" fmla="*/ 107 h 179"/>
                <a:gd name="T12" fmla="*/ 228 w 253"/>
                <a:gd name="T13" fmla="*/ 85 h 179"/>
                <a:gd name="T14" fmla="*/ 229 w 253"/>
                <a:gd name="T15" fmla="*/ 45 h 179"/>
                <a:gd name="T16" fmla="*/ 186 w 253"/>
                <a:gd name="T17" fmla="*/ 17 h 179"/>
                <a:gd name="T18" fmla="*/ 72 w 253"/>
                <a:gd name="T19" fmla="*/ 179 h 179"/>
                <a:gd name="T20" fmla="*/ 14 w 253"/>
                <a:gd name="T21" fmla="*/ 141 h 179"/>
                <a:gd name="T22" fmla="*/ 46 w 253"/>
                <a:gd name="T23" fmla="*/ 57 h 179"/>
                <a:gd name="T24" fmla="*/ 160 w 253"/>
                <a:gd name="T25" fmla="*/ 5 h 179"/>
                <a:gd name="T26" fmla="*/ 186 w 253"/>
                <a:gd name="T27" fmla="*/ 0 h 179"/>
                <a:gd name="T28" fmla="*/ 245 w 253"/>
                <a:gd name="T29" fmla="*/ 38 h 179"/>
                <a:gd name="T30" fmla="*/ 243 w 253"/>
                <a:gd name="T31" fmla="*/ 92 h 179"/>
                <a:gd name="T32" fmla="*/ 213 w 253"/>
                <a:gd name="T33" fmla="*/ 122 h 179"/>
                <a:gd name="T34" fmla="*/ 98 w 253"/>
                <a:gd name="T35" fmla="*/ 173 h 179"/>
                <a:gd name="T36" fmla="*/ 72 w 253"/>
                <a:gd name="T37"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3" h="179">
                  <a:moveTo>
                    <a:pt x="186" y="17"/>
                  </a:moveTo>
                  <a:cubicBezTo>
                    <a:pt x="180" y="17"/>
                    <a:pt x="173" y="18"/>
                    <a:pt x="167" y="21"/>
                  </a:cubicBezTo>
                  <a:lnTo>
                    <a:pt x="53" y="72"/>
                  </a:lnTo>
                  <a:cubicBezTo>
                    <a:pt x="29" y="83"/>
                    <a:pt x="19" y="110"/>
                    <a:pt x="29" y="134"/>
                  </a:cubicBezTo>
                  <a:cubicBezTo>
                    <a:pt x="40" y="157"/>
                    <a:pt x="68" y="168"/>
                    <a:pt x="92" y="158"/>
                  </a:cubicBezTo>
                  <a:lnTo>
                    <a:pt x="206" y="107"/>
                  </a:lnTo>
                  <a:cubicBezTo>
                    <a:pt x="216" y="102"/>
                    <a:pt x="224" y="95"/>
                    <a:pt x="228" y="85"/>
                  </a:cubicBezTo>
                  <a:cubicBezTo>
                    <a:pt x="235" y="72"/>
                    <a:pt x="235" y="57"/>
                    <a:pt x="229" y="45"/>
                  </a:cubicBezTo>
                  <a:cubicBezTo>
                    <a:pt x="222" y="28"/>
                    <a:pt x="205" y="17"/>
                    <a:pt x="186" y="17"/>
                  </a:cubicBezTo>
                  <a:close/>
                  <a:moveTo>
                    <a:pt x="72" y="179"/>
                  </a:moveTo>
                  <a:cubicBezTo>
                    <a:pt x="47" y="179"/>
                    <a:pt x="24" y="164"/>
                    <a:pt x="14" y="141"/>
                  </a:cubicBezTo>
                  <a:cubicBezTo>
                    <a:pt x="0" y="109"/>
                    <a:pt x="14" y="71"/>
                    <a:pt x="46" y="57"/>
                  </a:cubicBezTo>
                  <a:lnTo>
                    <a:pt x="160" y="5"/>
                  </a:lnTo>
                  <a:cubicBezTo>
                    <a:pt x="169" y="2"/>
                    <a:pt x="178" y="0"/>
                    <a:pt x="186" y="0"/>
                  </a:cubicBezTo>
                  <a:cubicBezTo>
                    <a:pt x="211" y="0"/>
                    <a:pt x="234" y="15"/>
                    <a:pt x="245" y="38"/>
                  </a:cubicBezTo>
                  <a:cubicBezTo>
                    <a:pt x="253" y="55"/>
                    <a:pt x="252" y="75"/>
                    <a:pt x="243" y="92"/>
                  </a:cubicBezTo>
                  <a:cubicBezTo>
                    <a:pt x="237" y="106"/>
                    <a:pt x="226" y="116"/>
                    <a:pt x="213" y="122"/>
                  </a:cubicBezTo>
                  <a:lnTo>
                    <a:pt x="98" y="173"/>
                  </a:lnTo>
                  <a:cubicBezTo>
                    <a:pt x="90" y="177"/>
                    <a:pt x="81" y="179"/>
                    <a:pt x="72"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738">
              <a:extLst>
                <a:ext uri="{FF2B5EF4-FFF2-40B4-BE49-F238E27FC236}">
                  <a16:creationId xmlns:a16="http://schemas.microsoft.com/office/drawing/2014/main" xmlns="" id="{B79368B1-EA5D-4825-B13D-2B073D489356}"/>
                </a:ext>
              </a:extLst>
            </p:cNvPr>
            <p:cNvSpPr>
              <a:spLocks/>
            </p:cNvSpPr>
            <p:nvPr/>
          </p:nvSpPr>
          <p:spPr bwMode="auto">
            <a:xfrm>
              <a:off x="5616576" y="3859213"/>
              <a:ext cx="20638" cy="15875"/>
            </a:xfrm>
            <a:custGeom>
              <a:avLst/>
              <a:gdLst>
                <a:gd name="T0" fmla="*/ 226 w 235"/>
                <a:gd name="T1" fmla="*/ 88 h 177"/>
                <a:gd name="T2" fmla="*/ 200 w 235"/>
                <a:gd name="T3" fmla="*/ 113 h 177"/>
                <a:gd name="T4" fmla="*/ 86 w 235"/>
                <a:gd name="T5" fmla="*/ 165 h 177"/>
                <a:gd name="T6" fmla="*/ 12 w 235"/>
                <a:gd name="T7" fmla="*/ 137 h 177"/>
                <a:gd name="T8" fmla="*/ 40 w 235"/>
                <a:gd name="T9" fmla="*/ 63 h 177"/>
                <a:gd name="T10" fmla="*/ 154 w 235"/>
                <a:gd name="T11" fmla="*/ 12 h 177"/>
                <a:gd name="T12" fmla="*/ 228 w 235"/>
                <a:gd name="T13" fmla="*/ 40 h 177"/>
                <a:gd name="T14" fmla="*/ 226 w 235"/>
                <a:gd name="T15" fmla="*/ 88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177">
                  <a:moveTo>
                    <a:pt x="226" y="88"/>
                  </a:moveTo>
                  <a:cubicBezTo>
                    <a:pt x="221" y="99"/>
                    <a:pt x="212" y="108"/>
                    <a:pt x="200" y="113"/>
                  </a:cubicBezTo>
                  <a:lnTo>
                    <a:pt x="86" y="165"/>
                  </a:lnTo>
                  <a:cubicBezTo>
                    <a:pt x="58" y="177"/>
                    <a:pt x="25" y="165"/>
                    <a:pt x="12" y="137"/>
                  </a:cubicBezTo>
                  <a:cubicBezTo>
                    <a:pt x="0" y="109"/>
                    <a:pt x="12" y="76"/>
                    <a:pt x="40" y="63"/>
                  </a:cubicBezTo>
                  <a:lnTo>
                    <a:pt x="154" y="12"/>
                  </a:lnTo>
                  <a:cubicBezTo>
                    <a:pt x="182" y="0"/>
                    <a:pt x="215" y="12"/>
                    <a:pt x="228" y="40"/>
                  </a:cubicBezTo>
                  <a:cubicBezTo>
                    <a:pt x="235" y="56"/>
                    <a:pt x="234" y="74"/>
                    <a:pt x="226"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739">
              <a:extLst>
                <a:ext uri="{FF2B5EF4-FFF2-40B4-BE49-F238E27FC236}">
                  <a16:creationId xmlns:a16="http://schemas.microsoft.com/office/drawing/2014/main" xmlns="" id="{0CCD70C8-68A1-4F28-AFD7-9379B568B136}"/>
                </a:ext>
              </a:extLst>
            </p:cNvPr>
            <p:cNvSpPr>
              <a:spLocks noEditPoints="1"/>
            </p:cNvSpPr>
            <p:nvPr/>
          </p:nvSpPr>
          <p:spPr bwMode="auto">
            <a:xfrm>
              <a:off x="5614989" y="3859213"/>
              <a:ext cx="22225" cy="15875"/>
            </a:xfrm>
            <a:custGeom>
              <a:avLst/>
              <a:gdLst>
                <a:gd name="T0" fmla="*/ 186 w 252"/>
                <a:gd name="T1" fmla="*/ 17 h 179"/>
                <a:gd name="T2" fmla="*/ 167 w 252"/>
                <a:gd name="T3" fmla="*/ 21 h 179"/>
                <a:gd name="T4" fmla="*/ 53 w 252"/>
                <a:gd name="T5" fmla="*/ 72 h 179"/>
                <a:gd name="T6" fmla="*/ 29 w 252"/>
                <a:gd name="T7" fmla="*/ 134 h 179"/>
                <a:gd name="T8" fmla="*/ 72 w 252"/>
                <a:gd name="T9" fmla="*/ 162 h 179"/>
                <a:gd name="T10" fmla="*/ 91 w 252"/>
                <a:gd name="T11" fmla="*/ 158 h 179"/>
                <a:gd name="T12" fmla="*/ 205 w 252"/>
                <a:gd name="T13" fmla="*/ 107 h 179"/>
                <a:gd name="T14" fmla="*/ 228 w 252"/>
                <a:gd name="T15" fmla="*/ 85 h 179"/>
                <a:gd name="T16" fmla="*/ 229 w 252"/>
                <a:gd name="T17" fmla="*/ 45 h 179"/>
                <a:gd name="T18" fmla="*/ 186 w 252"/>
                <a:gd name="T19" fmla="*/ 17 h 179"/>
                <a:gd name="T20" fmla="*/ 72 w 252"/>
                <a:gd name="T21" fmla="*/ 179 h 179"/>
                <a:gd name="T22" fmla="*/ 14 w 252"/>
                <a:gd name="T23" fmla="*/ 141 h 179"/>
                <a:gd name="T24" fmla="*/ 46 w 252"/>
                <a:gd name="T25" fmla="*/ 57 h 179"/>
                <a:gd name="T26" fmla="*/ 160 w 252"/>
                <a:gd name="T27" fmla="*/ 6 h 179"/>
                <a:gd name="T28" fmla="*/ 186 w 252"/>
                <a:gd name="T29" fmla="*/ 0 h 179"/>
                <a:gd name="T30" fmla="*/ 244 w 252"/>
                <a:gd name="T31" fmla="*/ 38 h 179"/>
                <a:gd name="T32" fmla="*/ 243 w 252"/>
                <a:gd name="T33" fmla="*/ 93 h 179"/>
                <a:gd name="T34" fmla="*/ 212 w 252"/>
                <a:gd name="T35" fmla="*/ 122 h 179"/>
                <a:gd name="T36" fmla="*/ 98 w 252"/>
                <a:gd name="T37" fmla="*/ 173 h 179"/>
                <a:gd name="T38" fmla="*/ 72 w 252"/>
                <a:gd name="T3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2" h="179">
                  <a:moveTo>
                    <a:pt x="186" y="17"/>
                  </a:moveTo>
                  <a:cubicBezTo>
                    <a:pt x="179" y="17"/>
                    <a:pt x="173" y="18"/>
                    <a:pt x="167" y="21"/>
                  </a:cubicBezTo>
                  <a:lnTo>
                    <a:pt x="53" y="72"/>
                  </a:lnTo>
                  <a:cubicBezTo>
                    <a:pt x="29" y="83"/>
                    <a:pt x="18" y="110"/>
                    <a:pt x="29" y="134"/>
                  </a:cubicBezTo>
                  <a:cubicBezTo>
                    <a:pt x="37" y="151"/>
                    <a:pt x="53" y="162"/>
                    <a:pt x="72" y="162"/>
                  </a:cubicBezTo>
                  <a:cubicBezTo>
                    <a:pt x="79" y="162"/>
                    <a:pt x="85" y="161"/>
                    <a:pt x="91" y="158"/>
                  </a:cubicBezTo>
                  <a:lnTo>
                    <a:pt x="205" y="107"/>
                  </a:lnTo>
                  <a:cubicBezTo>
                    <a:pt x="215" y="102"/>
                    <a:pt x="223" y="95"/>
                    <a:pt x="228" y="85"/>
                  </a:cubicBezTo>
                  <a:cubicBezTo>
                    <a:pt x="234" y="72"/>
                    <a:pt x="235" y="58"/>
                    <a:pt x="229" y="45"/>
                  </a:cubicBezTo>
                  <a:cubicBezTo>
                    <a:pt x="222" y="28"/>
                    <a:pt x="205" y="17"/>
                    <a:pt x="186" y="17"/>
                  </a:cubicBezTo>
                  <a:close/>
                  <a:moveTo>
                    <a:pt x="72" y="179"/>
                  </a:moveTo>
                  <a:cubicBezTo>
                    <a:pt x="47" y="179"/>
                    <a:pt x="24" y="164"/>
                    <a:pt x="14" y="141"/>
                  </a:cubicBezTo>
                  <a:cubicBezTo>
                    <a:pt x="0" y="109"/>
                    <a:pt x="14" y="71"/>
                    <a:pt x="46" y="57"/>
                  </a:cubicBezTo>
                  <a:lnTo>
                    <a:pt x="160" y="6"/>
                  </a:lnTo>
                  <a:cubicBezTo>
                    <a:pt x="168" y="2"/>
                    <a:pt x="177" y="0"/>
                    <a:pt x="186" y="0"/>
                  </a:cubicBezTo>
                  <a:cubicBezTo>
                    <a:pt x="211" y="0"/>
                    <a:pt x="234" y="15"/>
                    <a:pt x="244" y="38"/>
                  </a:cubicBezTo>
                  <a:cubicBezTo>
                    <a:pt x="252" y="55"/>
                    <a:pt x="252" y="75"/>
                    <a:pt x="243" y="93"/>
                  </a:cubicBezTo>
                  <a:cubicBezTo>
                    <a:pt x="236" y="106"/>
                    <a:pt x="225" y="116"/>
                    <a:pt x="212" y="122"/>
                  </a:cubicBezTo>
                  <a:lnTo>
                    <a:pt x="98" y="173"/>
                  </a:lnTo>
                  <a:cubicBezTo>
                    <a:pt x="90" y="177"/>
                    <a:pt x="81" y="179"/>
                    <a:pt x="72"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740">
              <a:extLst>
                <a:ext uri="{FF2B5EF4-FFF2-40B4-BE49-F238E27FC236}">
                  <a16:creationId xmlns:a16="http://schemas.microsoft.com/office/drawing/2014/main" xmlns="" id="{DAB379EE-FC4D-44E0-8489-EB7CDF2151D5}"/>
                </a:ext>
              </a:extLst>
            </p:cNvPr>
            <p:cNvSpPr>
              <a:spLocks noEditPoints="1"/>
            </p:cNvSpPr>
            <p:nvPr/>
          </p:nvSpPr>
          <p:spPr bwMode="auto">
            <a:xfrm>
              <a:off x="5621339" y="3806826"/>
              <a:ext cx="96838" cy="111125"/>
            </a:xfrm>
            <a:custGeom>
              <a:avLst/>
              <a:gdLst>
                <a:gd name="T0" fmla="*/ 126 w 1072"/>
                <a:gd name="T1" fmla="*/ 337 h 1237"/>
                <a:gd name="T2" fmla="*/ 135 w 1072"/>
                <a:gd name="T3" fmla="*/ 432 h 1237"/>
                <a:gd name="T4" fmla="*/ 439 w 1072"/>
                <a:gd name="T5" fmla="*/ 1036 h 1237"/>
                <a:gd name="T6" fmla="*/ 526 w 1072"/>
                <a:gd name="T7" fmla="*/ 1098 h 1237"/>
                <a:gd name="T8" fmla="*/ 935 w 1072"/>
                <a:gd name="T9" fmla="*/ 892 h 1237"/>
                <a:gd name="T10" fmla="*/ 946 w 1072"/>
                <a:gd name="T11" fmla="*/ 880 h 1237"/>
                <a:gd name="T12" fmla="*/ 937 w 1072"/>
                <a:gd name="T13" fmla="*/ 785 h 1237"/>
                <a:gd name="T14" fmla="*/ 632 w 1072"/>
                <a:gd name="T15" fmla="*/ 181 h 1237"/>
                <a:gd name="T16" fmla="*/ 581 w 1072"/>
                <a:gd name="T17" fmla="*/ 125 h 1237"/>
                <a:gd name="T18" fmla="*/ 546 w 1072"/>
                <a:gd name="T19" fmla="*/ 119 h 1237"/>
                <a:gd name="T20" fmla="*/ 137 w 1072"/>
                <a:gd name="T21" fmla="*/ 325 h 1237"/>
                <a:gd name="T22" fmla="*/ 126 w 1072"/>
                <a:gd name="T23" fmla="*/ 337 h 1237"/>
                <a:gd name="T24" fmla="*/ 1045 w 1072"/>
                <a:gd name="T25" fmla="*/ 930 h 1237"/>
                <a:gd name="T26" fmla="*/ 985 w 1072"/>
                <a:gd name="T27" fmla="*/ 991 h 1237"/>
                <a:gd name="T28" fmla="*/ 576 w 1072"/>
                <a:gd name="T29" fmla="*/ 1197 h 1237"/>
                <a:gd name="T30" fmla="*/ 340 w 1072"/>
                <a:gd name="T31" fmla="*/ 1086 h 1237"/>
                <a:gd name="T32" fmla="*/ 36 w 1072"/>
                <a:gd name="T33" fmla="*/ 481 h 1237"/>
                <a:gd name="T34" fmla="*/ 27 w 1072"/>
                <a:gd name="T35" fmla="*/ 287 h 1237"/>
                <a:gd name="T36" fmla="*/ 87 w 1072"/>
                <a:gd name="T37" fmla="*/ 226 h 1237"/>
                <a:gd name="T38" fmla="*/ 496 w 1072"/>
                <a:gd name="T39" fmla="*/ 20 h 1237"/>
                <a:gd name="T40" fmla="*/ 633 w 1072"/>
                <a:gd name="T41" fmla="*/ 27 h 1237"/>
                <a:gd name="T42" fmla="*/ 731 w 1072"/>
                <a:gd name="T43" fmla="*/ 131 h 1237"/>
                <a:gd name="T44" fmla="*/ 1036 w 1072"/>
                <a:gd name="T45" fmla="*/ 736 h 1237"/>
                <a:gd name="T46" fmla="*/ 1045 w 1072"/>
                <a:gd name="T47" fmla="*/ 93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2" h="1237">
                  <a:moveTo>
                    <a:pt x="126" y="337"/>
                  </a:moveTo>
                  <a:cubicBezTo>
                    <a:pt x="116" y="356"/>
                    <a:pt x="115" y="393"/>
                    <a:pt x="135" y="432"/>
                  </a:cubicBezTo>
                  <a:lnTo>
                    <a:pt x="439" y="1036"/>
                  </a:lnTo>
                  <a:cubicBezTo>
                    <a:pt x="465" y="1087"/>
                    <a:pt x="508" y="1107"/>
                    <a:pt x="526" y="1098"/>
                  </a:cubicBezTo>
                  <a:lnTo>
                    <a:pt x="935" y="892"/>
                  </a:lnTo>
                  <a:cubicBezTo>
                    <a:pt x="939" y="890"/>
                    <a:pt x="943" y="886"/>
                    <a:pt x="946" y="880"/>
                  </a:cubicBezTo>
                  <a:cubicBezTo>
                    <a:pt x="956" y="861"/>
                    <a:pt x="956" y="824"/>
                    <a:pt x="937" y="785"/>
                  </a:cubicBezTo>
                  <a:lnTo>
                    <a:pt x="632" y="181"/>
                  </a:lnTo>
                  <a:cubicBezTo>
                    <a:pt x="620" y="156"/>
                    <a:pt x="601" y="135"/>
                    <a:pt x="581" y="125"/>
                  </a:cubicBezTo>
                  <a:cubicBezTo>
                    <a:pt x="574" y="121"/>
                    <a:pt x="558" y="114"/>
                    <a:pt x="546" y="119"/>
                  </a:cubicBezTo>
                  <a:lnTo>
                    <a:pt x="137" y="325"/>
                  </a:lnTo>
                  <a:cubicBezTo>
                    <a:pt x="133" y="327"/>
                    <a:pt x="129" y="332"/>
                    <a:pt x="126" y="337"/>
                  </a:cubicBezTo>
                  <a:close/>
                  <a:moveTo>
                    <a:pt x="1045" y="930"/>
                  </a:moveTo>
                  <a:cubicBezTo>
                    <a:pt x="1031" y="957"/>
                    <a:pt x="1010" y="978"/>
                    <a:pt x="985" y="991"/>
                  </a:cubicBezTo>
                  <a:lnTo>
                    <a:pt x="576" y="1197"/>
                  </a:lnTo>
                  <a:cubicBezTo>
                    <a:pt x="495" y="1237"/>
                    <a:pt x="392" y="1188"/>
                    <a:pt x="340" y="1086"/>
                  </a:cubicBezTo>
                  <a:lnTo>
                    <a:pt x="36" y="481"/>
                  </a:lnTo>
                  <a:cubicBezTo>
                    <a:pt x="3" y="416"/>
                    <a:pt x="0" y="342"/>
                    <a:pt x="27" y="287"/>
                  </a:cubicBezTo>
                  <a:cubicBezTo>
                    <a:pt x="41" y="260"/>
                    <a:pt x="61" y="239"/>
                    <a:pt x="87" y="226"/>
                  </a:cubicBezTo>
                  <a:lnTo>
                    <a:pt x="496" y="20"/>
                  </a:lnTo>
                  <a:cubicBezTo>
                    <a:pt x="537" y="0"/>
                    <a:pt x="587" y="2"/>
                    <a:pt x="633" y="27"/>
                  </a:cubicBezTo>
                  <a:cubicBezTo>
                    <a:pt x="674" y="49"/>
                    <a:pt x="709" y="86"/>
                    <a:pt x="731" y="131"/>
                  </a:cubicBezTo>
                  <a:lnTo>
                    <a:pt x="1036" y="736"/>
                  </a:lnTo>
                  <a:cubicBezTo>
                    <a:pt x="1069" y="801"/>
                    <a:pt x="1072" y="876"/>
                    <a:pt x="1045" y="9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1741">
              <a:extLst>
                <a:ext uri="{FF2B5EF4-FFF2-40B4-BE49-F238E27FC236}">
                  <a16:creationId xmlns:a16="http://schemas.microsoft.com/office/drawing/2014/main" xmlns="" id="{DE15D6DF-02DC-415C-AEFE-039AACDE2426}"/>
                </a:ext>
              </a:extLst>
            </p:cNvPr>
            <p:cNvSpPr>
              <a:spLocks noEditPoints="1"/>
            </p:cNvSpPr>
            <p:nvPr/>
          </p:nvSpPr>
          <p:spPr bwMode="auto">
            <a:xfrm>
              <a:off x="5621339" y="3805238"/>
              <a:ext cx="98425" cy="111125"/>
            </a:xfrm>
            <a:custGeom>
              <a:avLst/>
              <a:gdLst>
                <a:gd name="T0" fmla="*/ 565 w 1090"/>
                <a:gd name="T1" fmla="*/ 134 h 1227"/>
                <a:gd name="T2" fmla="*/ 559 w 1090"/>
                <a:gd name="T3" fmla="*/ 135 h 1227"/>
                <a:gd name="T4" fmla="*/ 149 w 1090"/>
                <a:gd name="T5" fmla="*/ 341 h 1227"/>
                <a:gd name="T6" fmla="*/ 142 w 1090"/>
                <a:gd name="T7" fmla="*/ 349 h 1227"/>
                <a:gd name="T8" fmla="*/ 151 w 1090"/>
                <a:gd name="T9" fmla="*/ 436 h 1227"/>
                <a:gd name="T10" fmla="*/ 455 w 1090"/>
                <a:gd name="T11" fmla="*/ 1040 h 1227"/>
                <a:gd name="T12" fmla="*/ 524 w 1090"/>
                <a:gd name="T13" fmla="*/ 1100 h 1227"/>
                <a:gd name="T14" fmla="*/ 531 w 1090"/>
                <a:gd name="T15" fmla="*/ 1099 h 1227"/>
                <a:gd name="T16" fmla="*/ 940 w 1090"/>
                <a:gd name="T17" fmla="*/ 893 h 1227"/>
                <a:gd name="T18" fmla="*/ 947 w 1090"/>
                <a:gd name="T19" fmla="*/ 884 h 1227"/>
                <a:gd name="T20" fmla="*/ 938 w 1090"/>
                <a:gd name="T21" fmla="*/ 798 h 1227"/>
                <a:gd name="T22" fmla="*/ 634 w 1090"/>
                <a:gd name="T23" fmla="*/ 193 h 1227"/>
                <a:gd name="T24" fmla="*/ 586 w 1090"/>
                <a:gd name="T25" fmla="*/ 140 h 1227"/>
                <a:gd name="T26" fmla="*/ 565 w 1090"/>
                <a:gd name="T27" fmla="*/ 134 h 1227"/>
                <a:gd name="T28" fmla="*/ 524 w 1090"/>
                <a:gd name="T29" fmla="*/ 1116 h 1227"/>
                <a:gd name="T30" fmla="*/ 524 w 1090"/>
                <a:gd name="T31" fmla="*/ 1116 h 1227"/>
                <a:gd name="T32" fmla="*/ 441 w 1090"/>
                <a:gd name="T33" fmla="*/ 1048 h 1227"/>
                <a:gd name="T34" fmla="*/ 137 w 1090"/>
                <a:gd name="T35" fmla="*/ 444 h 1227"/>
                <a:gd name="T36" fmla="*/ 127 w 1090"/>
                <a:gd name="T37" fmla="*/ 342 h 1227"/>
                <a:gd name="T38" fmla="*/ 142 w 1090"/>
                <a:gd name="T39" fmla="*/ 326 h 1227"/>
                <a:gd name="T40" fmla="*/ 551 w 1090"/>
                <a:gd name="T41" fmla="*/ 120 h 1227"/>
                <a:gd name="T42" fmla="*/ 594 w 1090"/>
                <a:gd name="T43" fmla="*/ 126 h 1227"/>
                <a:gd name="T44" fmla="*/ 649 w 1090"/>
                <a:gd name="T45" fmla="*/ 186 h 1227"/>
                <a:gd name="T46" fmla="*/ 953 w 1090"/>
                <a:gd name="T47" fmla="*/ 790 h 1227"/>
                <a:gd name="T48" fmla="*/ 962 w 1090"/>
                <a:gd name="T49" fmla="*/ 892 h 1227"/>
                <a:gd name="T50" fmla="*/ 947 w 1090"/>
                <a:gd name="T51" fmla="*/ 907 h 1227"/>
                <a:gd name="T52" fmla="*/ 538 w 1090"/>
                <a:gd name="T53" fmla="*/ 1113 h 1227"/>
                <a:gd name="T54" fmla="*/ 524 w 1090"/>
                <a:gd name="T55" fmla="*/ 1116 h 1227"/>
                <a:gd name="T56" fmla="*/ 565 w 1090"/>
                <a:gd name="T57" fmla="*/ 23 h 1227"/>
                <a:gd name="T58" fmla="*/ 509 w 1090"/>
                <a:gd name="T59" fmla="*/ 36 h 1227"/>
                <a:gd name="T60" fmla="*/ 100 w 1090"/>
                <a:gd name="T61" fmla="*/ 242 h 1227"/>
                <a:gd name="T62" fmla="*/ 43 w 1090"/>
                <a:gd name="T63" fmla="*/ 300 h 1227"/>
                <a:gd name="T64" fmla="*/ 52 w 1090"/>
                <a:gd name="T65" fmla="*/ 486 h 1227"/>
                <a:gd name="T66" fmla="*/ 357 w 1090"/>
                <a:gd name="T67" fmla="*/ 1090 h 1227"/>
                <a:gd name="T68" fmla="*/ 524 w 1090"/>
                <a:gd name="T69" fmla="*/ 1211 h 1227"/>
                <a:gd name="T70" fmla="*/ 581 w 1090"/>
                <a:gd name="T71" fmla="*/ 1198 h 1227"/>
                <a:gd name="T72" fmla="*/ 990 w 1090"/>
                <a:gd name="T73" fmla="*/ 992 h 1227"/>
                <a:gd name="T74" fmla="*/ 1046 w 1090"/>
                <a:gd name="T75" fmla="*/ 934 h 1227"/>
                <a:gd name="T76" fmla="*/ 1037 w 1090"/>
                <a:gd name="T77" fmla="*/ 748 h 1227"/>
                <a:gd name="T78" fmla="*/ 733 w 1090"/>
                <a:gd name="T79" fmla="*/ 143 h 1227"/>
                <a:gd name="T80" fmla="*/ 638 w 1090"/>
                <a:gd name="T81" fmla="*/ 42 h 1227"/>
                <a:gd name="T82" fmla="*/ 565 w 1090"/>
                <a:gd name="T83" fmla="*/ 23 h 1227"/>
                <a:gd name="T84" fmla="*/ 524 w 1090"/>
                <a:gd name="T85" fmla="*/ 1227 h 1227"/>
                <a:gd name="T86" fmla="*/ 342 w 1090"/>
                <a:gd name="T87" fmla="*/ 1098 h 1227"/>
                <a:gd name="T88" fmla="*/ 37 w 1090"/>
                <a:gd name="T89" fmla="*/ 493 h 1227"/>
                <a:gd name="T90" fmla="*/ 28 w 1090"/>
                <a:gd name="T91" fmla="*/ 292 h 1227"/>
                <a:gd name="T92" fmla="*/ 92 w 1090"/>
                <a:gd name="T93" fmla="*/ 227 h 1227"/>
                <a:gd name="T94" fmla="*/ 501 w 1090"/>
                <a:gd name="T95" fmla="*/ 21 h 1227"/>
                <a:gd name="T96" fmla="*/ 646 w 1090"/>
                <a:gd name="T97" fmla="*/ 28 h 1227"/>
                <a:gd name="T98" fmla="*/ 748 w 1090"/>
                <a:gd name="T99" fmla="*/ 136 h 1227"/>
                <a:gd name="T100" fmla="*/ 1052 w 1090"/>
                <a:gd name="T101" fmla="*/ 740 h 1227"/>
                <a:gd name="T102" fmla="*/ 1061 w 1090"/>
                <a:gd name="T103" fmla="*/ 942 h 1227"/>
                <a:gd name="T104" fmla="*/ 997 w 1090"/>
                <a:gd name="T105" fmla="*/ 1006 h 1227"/>
                <a:gd name="T106" fmla="*/ 588 w 1090"/>
                <a:gd name="T107" fmla="*/ 1212 h 1227"/>
                <a:gd name="T108" fmla="*/ 524 w 1090"/>
                <a:gd name="T109" fmla="*/ 1227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0" h="1227">
                  <a:moveTo>
                    <a:pt x="565" y="134"/>
                  </a:moveTo>
                  <a:cubicBezTo>
                    <a:pt x="562" y="134"/>
                    <a:pt x="560" y="134"/>
                    <a:pt x="559" y="135"/>
                  </a:cubicBezTo>
                  <a:lnTo>
                    <a:pt x="149" y="341"/>
                  </a:lnTo>
                  <a:cubicBezTo>
                    <a:pt x="147" y="342"/>
                    <a:pt x="144" y="345"/>
                    <a:pt x="142" y="349"/>
                  </a:cubicBezTo>
                  <a:cubicBezTo>
                    <a:pt x="134" y="366"/>
                    <a:pt x="133" y="400"/>
                    <a:pt x="151" y="436"/>
                  </a:cubicBezTo>
                  <a:lnTo>
                    <a:pt x="455" y="1040"/>
                  </a:lnTo>
                  <a:cubicBezTo>
                    <a:pt x="477" y="1084"/>
                    <a:pt x="509" y="1100"/>
                    <a:pt x="524" y="1100"/>
                  </a:cubicBezTo>
                  <a:cubicBezTo>
                    <a:pt x="527" y="1100"/>
                    <a:pt x="529" y="1099"/>
                    <a:pt x="531" y="1099"/>
                  </a:cubicBezTo>
                  <a:lnTo>
                    <a:pt x="940" y="893"/>
                  </a:lnTo>
                  <a:cubicBezTo>
                    <a:pt x="943" y="891"/>
                    <a:pt x="945" y="888"/>
                    <a:pt x="947" y="884"/>
                  </a:cubicBezTo>
                  <a:cubicBezTo>
                    <a:pt x="956" y="868"/>
                    <a:pt x="956" y="834"/>
                    <a:pt x="938" y="798"/>
                  </a:cubicBezTo>
                  <a:lnTo>
                    <a:pt x="634" y="193"/>
                  </a:lnTo>
                  <a:cubicBezTo>
                    <a:pt x="622" y="169"/>
                    <a:pt x="604" y="150"/>
                    <a:pt x="586" y="140"/>
                  </a:cubicBezTo>
                  <a:cubicBezTo>
                    <a:pt x="582" y="138"/>
                    <a:pt x="573" y="134"/>
                    <a:pt x="565" y="134"/>
                  </a:cubicBezTo>
                  <a:close/>
                  <a:moveTo>
                    <a:pt x="524" y="1116"/>
                  </a:moveTo>
                  <a:lnTo>
                    <a:pt x="524" y="1116"/>
                  </a:lnTo>
                  <a:cubicBezTo>
                    <a:pt x="501" y="1116"/>
                    <a:pt x="464" y="1095"/>
                    <a:pt x="441" y="1048"/>
                  </a:cubicBezTo>
                  <a:lnTo>
                    <a:pt x="137" y="444"/>
                  </a:lnTo>
                  <a:cubicBezTo>
                    <a:pt x="116" y="402"/>
                    <a:pt x="117" y="363"/>
                    <a:pt x="127" y="342"/>
                  </a:cubicBezTo>
                  <a:cubicBezTo>
                    <a:pt x="131" y="334"/>
                    <a:pt x="136" y="329"/>
                    <a:pt x="142" y="326"/>
                  </a:cubicBezTo>
                  <a:lnTo>
                    <a:pt x="551" y="120"/>
                  </a:lnTo>
                  <a:cubicBezTo>
                    <a:pt x="564" y="114"/>
                    <a:pt x="585" y="121"/>
                    <a:pt x="594" y="126"/>
                  </a:cubicBezTo>
                  <a:cubicBezTo>
                    <a:pt x="615" y="137"/>
                    <a:pt x="635" y="159"/>
                    <a:pt x="649" y="186"/>
                  </a:cubicBezTo>
                  <a:lnTo>
                    <a:pt x="953" y="790"/>
                  </a:lnTo>
                  <a:cubicBezTo>
                    <a:pt x="974" y="831"/>
                    <a:pt x="973" y="871"/>
                    <a:pt x="962" y="892"/>
                  </a:cubicBezTo>
                  <a:cubicBezTo>
                    <a:pt x="958" y="899"/>
                    <a:pt x="954" y="904"/>
                    <a:pt x="947" y="907"/>
                  </a:cubicBezTo>
                  <a:lnTo>
                    <a:pt x="538" y="1113"/>
                  </a:lnTo>
                  <a:cubicBezTo>
                    <a:pt x="534" y="1115"/>
                    <a:pt x="530" y="1116"/>
                    <a:pt x="524" y="1116"/>
                  </a:cubicBezTo>
                  <a:close/>
                  <a:moveTo>
                    <a:pt x="565" y="23"/>
                  </a:moveTo>
                  <a:cubicBezTo>
                    <a:pt x="545" y="23"/>
                    <a:pt x="526" y="27"/>
                    <a:pt x="509" y="36"/>
                  </a:cubicBezTo>
                  <a:lnTo>
                    <a:pt x="100" y="242"/>
                  </a:lnTo>
                  <a:cubicBezTo>
                    <a:pt x="76" y="254"/>
                    <a:pt x="56" y="274"/>
                    <a:pt x="43" y="300"/>
                  </a:cubicBezTo>
                  <a:cubicBezTo>
                    <a:pt x="17" y="351"/>
                    <a:pt x="20" y="423"/>
                    <a:pt x="52" y="486"/>
                  </a:cubicBezTo>
                  <a:lnTo>
                    <a:pt x="357" y="1090"/>
                  </a:lnTo>
                  <a:cubicBezTo>
                    <a:pt x="393" y="1164"/>
                    <a:pt x="459" y="1211"/>
                    <a:pt x="524" y="1211"/>
                  </a:cubicBezTo>
                  <a:cubicBezTo>
                    <a:pt x="544" y="1211"/>
                    <a:pt x="563" y="1206"/>
                    <a:pt x="581" y="1198"/>
                  </a:cubicBezTo>
                  <a:lnTo>
                    <a:pt x="990" y="992"/>
                  </a:lnTo>
                  <a:cubicBezTo>
                    <a:pt x="1014" y="980"/>
                    <a:pt x="1033" y="960"/>
                    <a:pt x="1046" y="934"/>
                  </a:cubicBezTo>
                  <a:cubicBezTo>
                    <a:pt x="1073" y="882"/>
                    <a:pt x="1069" y="811"/>
                    <a:pt x="1037" y="748"/>
                  </a:cubicBezTo>
                  <a:lnTo>
                    <a:pt x="733" y="143"/>
                  </a:lnTo>
                  <a:cubicBezTo>
                    <a:pt x="710" y="99"/>
                    <a:pt x="677" y="63"/>
                    <a:pt x="638" y="42"/>
                  </a:cubicBezTo>
                  <a:cubicBezTo>
                    <a:pt x="614" y="30"/>
                    <a:pt x="589" y="23"/>
                    <a:pt x="565" y="23"/>
                  </a:cubicBezTo>
                  <a:close/>
                  <a:moveTo>
                    <a:pt x="524" y="1227"/>
                  </a:moveTo>
                  <a:cubicBezTo>
                    <a:pt x="453" y="1227"/>
                    <a:pt x="381" y="1177"/>
                    <a:pt x="342" y="1098"/>
                  </a:cubicBezTo>
                  <a:lnTo>
                    <a:pt x="37" y="493"/>
                  </a:lnTo>
                  <a:cubicBezTo>
                    <a:pt x="3" y="426"/>
                    <a:pt x="0" y="348"/>
                    <a:pt x="28" y="292"/>
                  </a:cubicBezTo>
                  <a:cubicBezTo>
                    <a:pt x="43" y="263"/>
                    <a:pt x="65" y="241"/>
                    <a:pt x="92" y="227"/>
                  </a:cubicBezTo>
                  <a:lnTo>
                    <a:pt x="501" y="21"/>
                  </a:lnTo>
                  <a:cubicBezTo>
                    <a:pt x="544" y="0"/>
                    <a:pt x="598" y="2"/>
                    <a:pt x="646" y="28"/>
                  </a:cubicBezTo>
                  <a:cubicBezTo>
                    <a:pt x="688" y="50"/>
                    <a:pt x="724" y="89"/>
                    <a:pt x="748" y="136"/>
                  </a:cubicBezTo>
                  <a:lnTo>
                    <a:pt x="1052" y="740"/>
                  </a:lnTo>
                  <a:cubicBezTo>
                    <a:pt x="1086" y="808"/>
                    <a:pt x="1090" y="885"/>
                    <a:pt x="1061" y="942"/>
                  </a:cubicBezTo>
                  <a:cubicBezTo>
                    <a:pt x="1047" y="970"/>
                    <a:pt x="1024" y="993"/>
                    <a:pt x="997" y="1006"/>
                  </a:cubicBezTo>
                  <a:lnTo>
                    <a:pt x="588" y="1212"/>
                  </a:lnTo>
                  <a:cubicBezTo>
                    <a:pt x="568" y="1222"/>
                    <a:pt x="547" y="1227"/>
                    <a:pt x="524" y="12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1742">
              <a:extLst>
                <a:ext uri="{FF2B5EF4-FFF2-40B4-BE49-F238E27FC236}">
                  <a16:creationId xmlns:a16="http://schemas.microsoft.com/office/drawing/2014/main" xmlns="" id="{4EFBD337-2E69-48D6-82EE-A5688EC64638}"/>
                </a:ext>
              </a:extLst>
            </p:cNvPr>
            <p:cNvSpPr>
              <a:spLocks noEditPoints="1"/>
            </p:cNvSpPr>
            <p:nvPr/>
          </p:nvSpPr>
          <p:spPr bwMode="auto">
            <a:xfrm>
              <a:off x="5454651" y="3846513"/>
              <a:ext cx="190500" cy="142875"/>
            </a:xfrm>
            <a:custGeom>
              <a:avLst/>
              <a:gdLst>
                <a:gd name="T0" fmla="*/ 346 w 2122"/>
                <a:gd name="T1" fmla="*/ 1379 h 1587"/>
                <a:gd name="T2" fmla="*/ 655 w 2122"/>
                <a:gd name="T3" fmla="*/ 1007 h 1587"/>
                <a:gd name="T4" fmla="*/ 965 w 2122"/>
                <a:gd name="T5" fmla="*/ 1108 h 1587"/>
                <a:gd name="T6" fmla="*/ 1006 w 2122"/>
                <a:gd name="T7" fmla="*/ 1156 h 1587"/>
                <a:gd name="T8" fmla="*/ 1171 w 2122"/>
                <a:gd name="T9" fmla="*/ 1224 h 1587"/>
                <a:gd name="T10" fmla="*/ 1846 w 2122"/>
                <a:gd name="T11" fmla="*/ 924 h 1587"/>
                <a:gd name="T12" fmla="*/ 1925 w 2122"/>
                <a:gd name="T13" fmla="*/ 884 h 1587"/>
                <a:gd name="T14" fmla="*/ 1984 w 2122"/>
                <a:gd name="T15" fmla="*/ 853 h 1587"/>
                <a:gd name="T16" fmla="*/ 1978 w 2122"/>
                <a:gd name="T17" fmla="*/ 772 h 1587"/>
                <a:gd name="T18" fmla="*/ 1838 w 2122"/>
                <a:gd name="T19" fmla="*/ 491 h 1587"/>
                <a:gd name="T20" fmla="*/ 1829 w 2122"/>
                <a:gd name="T21" fmla="*/ 474 h 1587"/>
                <a:gd name="T22" fmla="*/ 1787 w 2122"/>
                <a:gd name="T23" fmla="*/ 385 h 1587"/>
                <a:gd name="T24" fmla="*/ 1668 w 2122"/>
                <a:gd name="T25" fmla="*/ 186 h 1587"/>
                <a:gd name="T26" fmla="*/ 1453 w 2122"/>
                <a:gd name="T27" fmla="*/ 223 h 1587"/>
                <a:gd name="T28" fmla="*/ 1391 w 2122"/>
                <a:gd name="T29" fmla="*/ 258 h 1587"/>
                <a:gd name="T30" fmla="*/ 123 w 2122"/>
                <a:gd name="T31" fmla="*/ 1200 h 1587"/>
                <a:gd name="T32" fmla="*/ 204 w 2122"/>
                <a:gd name="T33" fmla="*/ 1337 h 1587"/>
                <a:gd name="T34" fmla="*/ 311 w 2122"/>
                <a:gd name="T35" fmla="*/ 1454 h 1587"/>
                <a:gd name="T36" fmla="*/ 346 w 2122"/>
                <a:gd name="T37" fmla="*/ 1379 h 1587"/>
                <a:gd name="T38" fmla="*/ 2090 w 2122"/>
                <a:gd name="T39" fmla="*/ 893 h 1587"/>
                <a:gd name="T40" fmla="*/ 2071 w 2122"/>
                <a:gd name="T41" fmla="*/ 922 h 1587"/>
                <a:gd name="T42" fmla="*/ 1966 w 2122"/>
                <a:gd name="T43" fmla="*/ 988 h 1587"/>
                <a:gd name="T44" fmla="*/ 1913 w 2122"/>
                <a:gd name="T45" fmla="*/ 1013 h 1587"/>
                <a:gd name="T46" fmla="*/ 1206 w 2122"/>
                <a:gd name="T47" fmla="*/ 1329 h 1587"/>
                <a:gd name="T48" fmla="*/ 922 w 2122"/>
                <a:gd name="T49" fmla="*/ 1227 h 1587"/>
                <a:gd name="T50" fmla="*/ 883 w 2122"/>
                <a:gd name="T51" fmla="*/ 1182 h 1587"/>
                <a:gd name="T52" fmla="*/ 708 w 2122"/>
                <a:gd name="T53" fmla="*/ 1104 h 1587"/>
                <a:gd name="T54" fmla="*/ 393 w 2122"/>
                <a:gd name="T55" fmla="*/ 1545 h 1587"/>
                <a:gd name="T56" fmla="*/ 321 w 2122"/>
                <a:gd name="T57" fmla="*/ 1576 h 1587"/>
                <a:gd name="T58" fmla="*/ 301 w 2122"/>
                <a:gd name="T59" fmla="*/ 1562 h 1587"/>
                <a:gd name="T60" fmla="*/ 292 w 2122"/>
                <a:gd name="T61" fmla="*/ 1563 h 1587"/>
                <a:gd name="T62" fmla="*/ 132 w 2122"/>
                <a:gd name="T63" fmla="*/ 1426 h 1587"/>
                <a:gd name="T64" fmla="*/ 13 w 2122"/>
                <a:gd name="T65" fmla="*/ 1184 h 1587"/>
                <a:gd name="T66" fmla="*/ 316 w 2122"/>
                <a:gd name="T67" fmla="*/ 766 h 1587"/>
                <a:gd name="T68" fmla="*/ 1340 w 2122"/>
                <a:gd name="T69" fmla="*/ 159 h 1587"/>
                <a:gd name="T70" fmla="*/ 1398 w 2122"/>
                <a:gd name="T71" fmla="*/ 127 h 1587"/>
                <a:gd name="T72" fmla="*/ 1739 w 2122"/>
                <a:gd name="T73" fmla="*/ 100 h 1587"/>
                <a:gd name="T74" fmla="*/ 1888 w 2122"/>
                <a:gd name="T75" fmla="*/ 340 h 1587"/>
                <a:gd name="T76" fmla="*/ 1927 w 2122"/>
                <a:gd name="T77" fmla="*/ 422 h 1587"/>
                <a:gd name="T78" fmla="*/ 1936 w 2122"/>
                <a:gd name="T79" fmla="*/ 439 h 1587"/>
                <a:gd name="T80" fmla="*/ 2080 w 2122"/>
                <a:gd name="T81" fmla="*/ 729 h 1587"/>
                <a:gd name="T82" fmla="*/ 2090 w 2122"/>
                <a:gd name="T83" fmla="*/ 893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2" h="1587">
                  <a:moveTo>
                    <a:pt x="346" y="1379"/>
                  </a:moveTo>
                  <a:cubicBezTo>
                    <a:pt x="422" y="1228"/>
                    <a:pt x="531" y="1075"/>
                    <a:pt x="655" y="1007"/>
                  </a:cubicBezTo>
                  <a:cubicBezTo>
                    <a:pt x="800" y="927"/>
                    <a:pt x="925" y="1063"/>
                    <a:pt x="965" y="1108"/>
                  </a:cubicBezTo>
                  <a:cubicBezTo>
                    <a:pt x="980" y="1125"/>
                    <a:pt x="994" y="1141"/>
                    <a:pt x="1006" y="1156"/>
                  </a:cubicBezTo>
                  <a:cubicBezTo>
                    <a:pt x="1067" y="1228"/>
                    <a:pt x="1087" y="1252"/>
                    <a:pt x="1171" y="1224"/>
                  </a:cubicBezTo>
                  <a:cubicBezTo>
                    <a:pt x="1278" y="1189"/>
                    <a:pt x="1802" y="957"/>
                    <a:pt x="1846" y="924"/>
                  </a:cubicBezTo>
                  <a:cubicBezTo>
                    <a:pt x="1870" y="906"/>
                    <a:pt x="1898" y="895"/>
                    <a:pt x="1925" y="884"/>
                  </a:cubicBezTo>
                  <a:cubicBezTo>
                    <a:pt x="1949" y="875"/>
                    <a:pt x="1975" y="865"/>
                    <a:pt x="1984" y="853"/>
                  </a:cubicBezTo>
                  <a:cubicBezTo>
                    <a:pt x="1999" y="835"/>
                    <a:pt x="2000" y="825"/>
                    <a:pt x="1978" y="772"/>
                  </a:cubicBezTo>
                  <a:cubicBezTo>
                    <a:pt x="1938" y="680"/>
                    <a:pt x="1887" y="584"/>
                    <a:pt x="1838" y="491"/>
                  </a:cubicBezTo>
                  <a:lnTo>
                    <a:pt x="1829" y="474"/>
                  </a:lnTo>
                  <a:cubicBezTo>
                    <a:pt x="1815" y="448"/>
                    <a:pt x="1801" y="417"/>
                    <a:pt x="1787" y="385"/>
                  </a:cubicBezTo>
                  <a:cubicBezTo>
                    <a:pt x="1754" y="310"/>
                    <a:pt x="1716" y="226"/>
                    <a:pt x="1668" y="186"/>
                  </a:cubicBezTo>
                  <a:cubicBezTo>
                    <a:pt x="1612" y="139"/>
                    <a:pt x="1557" y="163"/>
                    <a:pt x="1453" y="223"/>
                  </a:cubicBezTo>
                  <a:cubicBezTo>
                    <a:pt x="1433" y="235"/>
                    <a:pt x="1412" y="247"/>
                    <a:pt x="1391" y="258"/>
                  </a:cubicBezTo>
                  <a:cubicBezTo>
                    <a:pt x="383" y="770"/>
                    <a:pt x="155" y="1005"/>
                    <a:pt x="123" y="1200"/>
                  </a:cubicBezTo>
                  <a:cubicBezTo>
                    <a:pt x="124" y="1211"/>
                    <a:pt x="139" y="1254"/>
                    <a:pt x="204" y="1337"/>
                  </a:cubicBezTo>
                  <a:cubicBezTo>
                    <a:pt x="250" y="1397"/>
                    <a:pt x="294" y="1441"/>
                    <a:pt x="311" y="1454"/>
                  </a:cubicBezTo>
                  <a:cubicBezTo>
                    <a:pt x="321" y="1429"/>
                    <a:pt x="333" y="1404"/>
                    <a:pt x="346" y="1379"/>
                  </a:cubicBezTo>
                  <a:close/>
                  <a:moveTo>
                    <a:pt x="2090" y="893"/>
                  </a:moveTo>
                  <a:cubicBezTo>
                    <a:pt x="2085" y="903"/>
                    <a:pt x="2079" y="913"/>
                    <a:pt x="2071" y="922"/>
                  </a:cubicBezTo>
                  <a:cubicBezTo>
                    <a:pt x="2044" y="957"/>
                    <a:pt x="2002" y="974"/>
                    <a:pt x="1966" y="988"/>
                  </a:cubicBezTo>
                  <a:cubicBezTo>
                    <a:pt x="1946" y="995"/>
                    <a:pt x="1925" y="1003"/>
                    <a:pt x="1913" y="1013"/>
                  </a:cubicBezTo>
                  <a:cubicBezTo>
                    <a:pt x="1851" y="1060"/>
                    <a:pt x="1287" y="1303"/>
                    <a:pt x="1206" y="1329"/>
                  </a:cubicBezTo>
                  <a:cubicBezTo>
                    <a:pt x="1050" y="1380"/>
                    <a:pt x="985" y="1302"/>
                    <a:pt x="922" y="1227"/>
                  </a:cubicBezTo>
                  <a:cubicBezTo>
                    <a:pt x="909" y="1212"/>
                    <a:pt x="897" y="1197"/>
                    <a:pt x="883" y="1182"/>
                  </a:cubicBezTo>
                  <a:cubicBezTo>
                    <a:pt x="790" y="1080"/>
                    <a:pt x="742" y="1085"/>
                    <a:pt x="708" y="1104"/>
                  </a:cubicBezTo>
                  <a:cubicBezTo>
                    <a:pt x="576" y="1177"/>
                    <a:pt x="455" y="1387"/>
                    <a:pt x="393" y="1545"/>
                  </a:cubicBezTo>
                  <a:cubicBezTo>
                    <a:pt x="382" y="1573"/>
                    <a:pt x="349" y="1587"/>
                    <a:pt x="321" y="1576"/>
                  </a:cubicBezTo>
                  <a:cubicBezTo>
                    <a:pt x="313" y="1573"/>
                    <a:pt x="306" y="1568"/>
                    <a:pt x="301" y="1562"/>
                  </a:cubicBezTo>
                  <a:cubicBezTo>
                    <a:pt x="298" y="1563"/>
                    <a:pt x="295" y="1563"/>
                    <a:pt x="292" y="1563"/>
                  </a:cubicBezTo>
                  <a:cubicBezTo>
                    <a:pt x="277" y="1562"/>
                    <a:pt x="242" y="1560"/>
                    <a:pt x="132" y="1426"/>
                  </a:cubicBezTo>
                  <a:cubicBezTo>
                    <a:pt x="0" y="1263"/>
                    <a:pt x="10" y="1204"/>
                    <a:pt x="13" y="1184"/>
                  </a:cubicBezTo>
                  <a:cubicBezTo>
                    <a:pt x="35" y="1044"/>
                    <a:pt x="129" y="914"/>
                    <a:pt x="316" y="766"/>
                  </a:cubicBezTo>
                  <a:cubicBezTo>
                    <a:pt x="521" y="603"/>
                    <a:pt x="847" y="410"/>
                    <a:pt x="1340" y="159"/>
                  </a:cubicBezTo>
                  <a:cubicBezTo>
                    <a:pt x="1359" y="150"/>
                    <a:pt x="1378" y="139"/>
                    <a:pt x="1398" y="127"/>
                  </a:cubicBezTo>
                  <a:cubicBezTo>
                    <a:pt x="1490" y="73"/>
                    <a:pt x="1617" y="0"/>
                    <a:pt x="1739" y="100"/>
                  </a:cubicBezTo>
                  <a:cubicBezTo>
                    <a:pt x="1807" y="157"/>
                    <a:pt x="1850" y="254"/>
                    <a:pt x="1888" y="340"/>
                  </a:cubicBezTo>
                  <a:cubicBezTo>
                    <a:pt x="1902" y="370"/>
                    <a:pt x="1914" y="399"/>
                    <a:pt x="1927" y="422"/>
                  </a:cubicBezTo>
                  <a:lnTo>
                    <a:pt x="1936" y="439"/>
                  </a:lnTo>
                  <a:cubicBezTo>
                    <a:pt x="1986" y="534"/>
                    <a:pt x="2038" y="632"/>
                    <a:pt x="2080" y="729"/>
                  </a:cubicBezTo>
                  <a:cubicBezTo>
                    <a:pt x="2097" y="770"/>
                    <a:pt x="2122" y="829"/>
                    <a:pt x="2090" y="8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743">
              <a:extLst>
                <a:ext uri="{FF2B5EF4-FFF2-40B4-BE49-F238E27FC236}">
                  <a16:creationId xmlns:a16="http://schemas.microsoft.com/office/drawing/2014/main" xmlns="" id="{C2396105-4829-47B3-B9A0-DC16BEC2810F}"/>
                </a:ext>
              </a:extLst>
            </p:cNvPr>
            <p:cNvSpPr>
              <a:spLocks noEditPoints="1"/>
            </p:cNvSpPr>
            <p:nvPr/>
          </p:nvSpPr>
          <p:spPr bwMode="auto">
            <a:xfrm>
              <a:off x="5454651" y="3851276"/>
              <a:ext cx="192088" cy="138113"/>
            </a:xfrm>
            <a:custGeom>
              <a:avLst/>
              <a:gdLst>
                <a:gd name="T0" fmla="*/ 218 w 2140"/>
                <a:gd name="T1" fmla="*/ 1290 h 1546"/>
                <a:gd name="T2" fmla="*/ 347 w 2140"/>
                <a:gd name="T3" fmla="*/ 1333 h 1546"/>
                <a:gd name="T4" fmla="*/ 755 w 2140"/>
                <a:gd name="T5" fmla="*/ 932 h 1546"/>
                <a:gd name="T6" fmla="*/ 1019 w 2140"/>
                <a:gd name="T7" fmla="*/ 1106 h 1546"/>
                <a:gd name="T8" fmla="*/ 1123 w 2140"/>
                <a:gd name="T9" fmla="*/ 1185 h 1546"/>
                <a:gd name="T10" fmla="*/ 1849 w 2140"/>
                <a:gd name="T11" fmla="*/ 876 h 1546"/>
                <a:gd name="T12" fmla="*/ 1986 w 2140"/>
                <a:gd name="T13" fmla="*/ 806 h 1546"/>
                <a:gd name="T14" fmla="*/ 1838 w 2140"/>
                <a:gd name="T15" fmla="*/ 453 h 1546"/>
                <a:gd name="T16" fmla="*/ 1789 w 2140"/>
                <a:gd name="T17" fmla="*/ 350 h 1546"/>
                <a:gd name="T18" fmla="*/ 1671 w 2140"/>
                <a:gd name="T19" fmla="*/ 150 h 1546"/>
                <a:gd name="T20" fmla="*/ 1462 w 2140"/>
                <a:gd name="T21" fmla="*/ 190 h 1546"/>
                <a:gd name="T22" fmla="*/ 139 w 2140"/>
                <a:gd name="T23" fmla="*/ 1158 h 1546"/>
                <a:gd name="T24" fmla="*/ 314 w 2140"/>
                <a:gd name="T25" fmla="*/ 1418 h 1546"/>
                <a:gd name="T26" fmla="*/ 122 w 2140"/>
                <a:gd name="T27" fmla="*/ 1159 h 1546"/>
                <a:gd name="T28" fmla="*/ 122 w 2140"/>
                <a:gd name="T29" fmla="*/ 1157 h 1546"/>
                <a:gd name="T30" fmla="*/ 1454 w 2140"/>
                <a:gd name="T31" fmla="*/ 176 h 1546"/>
                <a:gd name="T32" fmla="*/ 1613 w 2140"/>
                <a:gd name="T33" fmla="*/ 111 h 1546"/>
                <a:gd name="T34" fmla="*/ 1803 w 2140"/>
                <a:gd name="T35" fmla="*/ 340 h 1546"/>
                <a:gd name="T36" fmla="*/ 1844 w 2140"/>
                <a:gd name="T37" fmla="*/ 428 h 1546"/>
                <a:gd name="T38" fmla="*/ 1993 w 2140"/>
                <a:gd name="T39" fmla="*/ 727 h 1546"/>
                <a:gd name="T40" fmla="*/ 1937 w 2140"/>
                <a:gd name="T41" fmla="*/ 850 h 1546"/>
                <a:gd name="T42" fmla="*/ 1182 w 2140"/>
                <a:gd name="T43" fmla="*/ 1190 h 1546"/>
                <a:gd name="T44" fmla="*/ 1008 w 2140"/>
                <a:gd name="T45" fmla="*/ 1119 h 1546"/>
                <a:gd name="T46" fmla="*/ 967 w 2140"/>
                <a:gd name="T47" fmla="*/ 1071 h 1546"/>
                <a:gd name="T48" fmla="*/ 667 w 2140"/>
                <a:gd name="T49" fmla="*/ 972 h 1546"/>
                <a:gd name="T50" fmla="*/ 326 w 2140"/>
                <a:gd name="T51" fmla="*/ 1415 h 1546"/>
                <a:gd name="T52" fmla="*/ 312 w 2140"/>
                <a:gd name="T53" fmla="*/ 1511 h 1546"/>
                <a:gd name="T54" fmla="*/ 332 w 2140"/>
                <a:gd name="T55" fmla="*/ 1526 h 1546"/>
                <a:gd name="T56" fmla="*/ 393 w 2140"/>
                <a:gd name="T57" fmla="*/ 1499 h 1546"/>
                <a:gd name="T58" fmla="*/ 755 w 2140"/>
                <a:gd name="T59" fmla="*/ 1043 h 1546"/>
                <a:gd name="T60" fmla="*/ 934 w 2140"/>
                <a:gd name="T61" fmla="*/ 1177 h 1546"/>
                <a:gd name="T62" fmla="*/ 1122 w 2140"/>
                <a:gd name="T63" fmla="*/ 1295 h 1546"/>
                <a:gd name="T64" fmla="*/ 1916 w 2140"/>
                <a:gd name="T65" fmla="*/ 964 h 1546"/>
                <a:gd name="T66" fmla="*/ 2073 w 2140"/>
                <a:gd name="T67" fmla="*/ 875 h 1546"/>
                <a:gd name="T68" fmla="*/ 2080 w 2140"/>
                <a:gd name="T69" fmla="*/ 690 h 1546"/>
                <a:gd name="T70" fmla="*/ 1928 w 2140"/>
                <a:gd name="T71" fmla="*/ 384 h 1546"/>
                <a:gd name="T72" fmla="*/ 1741 w 2140"/>
                <a:gd name="T73" fmla="*/ 65 h 1546"/>
                <a:gd name="T74" fmla="*/ 1410 w 2140"/>
                <a:gd name="T75" fmla="*/ 92 h 1546"/>
                <a:gd name="T76" fmla="*/ 1352 w 2140"/>
                <a:gd name="T77" fmla="*/ 124 h 1546"/>
                <a:gd name="T78" fmla="*/ 29 w 2140"/>
                <a:gd name="T79" fmla="*/ 1143 h 1546"/>
                <a:gd name="T80" fmla="*/ 300 w 2140"/>
                <a:gd name="T81" fmla="*/ 1512 h 1546"/>
                <a:gd name="T82" fmla="*/ 308 w 2140"/>
                <a:gd name="T83" fmla="*/ 1512 h 1546"/>
                <a:gd name="T84" fmla="*/ 349 w 2140"/>
                <a:gd name="T85" fmla="*/ 1546 h 1546"/>
                <a:gd name="T86" fmla="*/ 306 w 2140"/>
                <a:gd name="T87" fmla="*/ 1529 h 1546"/>
                <a:gd name="T88" fmla="*/ 134 w 2140"/>
                <a:gd name="T89" fmla="*/ 1389 h 1546"/>
                <a:gd name="T90" fmla="*/ 319 w 2140"/>
                <a:gd name="T91" fmla="*/ 717 h 1546"/>
                <a:gd name="T92" fmla="*/ 1400 w 2140"/>
                <a:gd name="T93" fmla="*/ 79 h 1546"/>
                <a:gd name="T94" fmla="*/ 1615 w 2140"/>
                <a:gd name="T95" fmla="*/ 0 h 1546"/>
                <a:gd name="T96" fmla="*/ 1904 w 2140"/>
                <a:gd name="T97" fmla="*/ 294 h 1546"/>
                <a:gd name="T98" fmla="*/ 1952 w 2140"/>
                <a:gd name="T99" fmla="*/ 395 h 1546"/>
                <a:gd name="T100" fmla="*/ 2106 w 2140"/>
                <a:gd name="T101" fmla="*/ 855 h 1546"/>
                <a:gd name="T102" fmla="*/ 1977 w 2140"/>
                <a:gd name="T103" fmla="*/ 953 h 1546"/>
                <a:gd name="T104" fmla="*/ 1216 w 2140"/>
                <a:gd name="T105" fmla="*/ 1295 h 1546"/>
                <a:gd name="T106" fmla="*/ 923 w 2140"/>
                <a:gd name="T107" fmla="*/ 1190 h 1546"/>
                <a:gd name="T108" fmla="*/ 885 w 2140"/>
                <a:gd name="T109" fmla="*/ 1146 h 1546"/>
                <a:gd name="T110" fmla="*/ 721 w 2140"/>
                <a:gd name="T111" fmla="*/ 1069 h 1546"/>
                <a:gd name="T112" fmla="*/ 349 w 2140"/>
                <a:gd name="T113" fmla="*/ 1546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40" h="1546">
                  <a:moveTo>
                    <a:pt x="139" y="1158"/>
                  </a:moveTo>
                  <a:cubicBezTo>
                    <a:pt x="141" y="1169"/>
                    <a:pt x="157" y="1212"/>
                    <a:pt x="218" y="1290"/>
                  </a:cubicBezTo>
                  <a:cubicBezTo>
                    <a:pt x="257" y="1340"/>
                    <a:pt x="295" y="1380"/>
                    <a:pt x="315" y="1398"/>
                  </a:cubicBezTo>
                  <a:cubicBezTo>
                    <a:pt x="325" y="1376"/>
                    <a:pt x="336" y="1354"/>
                    <a:pt x="347" y="1333"/>
                  </a:cubicBezTo>
                  <a:cubicBezTo>
                    <a:pt x="400" y="1228"/>
                    <a:pt x="512" y="1038"/>
                    <a:pt x="659" y="957"/>
                  </a:cubicBezTo>
                  <a:cubicBezTo>
                    <a:pt x="690" y="940"/>
                    <a:pt x="722" y="932"/>
                    <a:pt x="755" y="932"/>
                  </a:cubicBezTo>
                  <a:cubicBezTo>
                    <a:pt x="862" y="932"/>
                    <a:pt x="948" y="1025"/>
                    <a:pt x="980" y="1060"/>
                  </a:cubicBezTo>
                  <a:cubicBezTo>
                    <a:pt x="994" y="1076"/>
                    <a:pt x="1007" y="1092"/>
                    <a:pt x="1019" y="1106"/>
                  </a:cubicBezTo>
                  <a:lnTo>
                    <a:pt x="1021" y="1108"/>
                  </a:lnTo>
                  <a:cubicBezTo>
                    <a:pt x="1064" y="1159"/>
                    <a:pt x="1085" y="1185"/>
                    <a:pt x="1123" y="1185"/>
                  </a:cubicBezTo>
                  <a:cubicBezTo>
                    <a:pt x="1138" y="1185"/>
                    <a:pt x="1154" y="1181"/>
                    <a:pt x="1177" y="1174"/>
                  </a:cubicBezTo>
                  <a:cubicBezTo>
                    <a:pt x="1284" y="1140"/>
                    <a:pt x="1805" y="908"/>
                    <a:pt x="1849" y="876"/>
                  </a:cubicBezTo>
                  <a:cubicBezTo>
                    <a:pt x="1874" y="856"/>
                    <a:pt x="1903" y="845"/>
                    <a:pt x="1930" y="834"/>
                  </a:cubicBezTo>
                  <a:cubicBezTo>
                    <a:pt x="1951" y="827"/>
                    <a:pt x="1978" y="816"/>
                    <a:pt x="1986" y="806"/>
                  </a:cubicBezTo>
                  <a:cubicBezTo>
                    <a:pt x="1997" y="792"/>
                    <a:pt x="2001" y="787"/>
                    <a:pt x="1978" y="733"/>
                  </a:cubicBezTo>
                  <a:cubicBezTo>
                    <a:pt x="1938" y="641"/>
                    <a:pt x="1887" y="545"/>
                    <a:pt x="1838" y="453"/>
                  </a:cubicBezTo>
                  <a:lnTo>
                    <a:pt x="1830" y="436"/>
                  </a:lnTo>
                  <a:cubicBezTo>
                    <a:pt x="1816" y="410"/>
                    <a:pt x="1803" y="381"/>
                    <a:pt x="1789" y="350"/>
                  </a:cubicBezTo>
                  <a:lnTo>
                    <a:pt x="1787" y="346"/>
                  </a:lnTo>
                  <a:cubicBezTo>
                    <a:pt x="1754" y="272"/>
                    <a:pt x="1717" y="189"/>
                    <a:pt x="1671" y="150"/>
                  </a:cubicBezTo>
                  <a:cubicBezTo>
                    <a:pt x="1620" y="108"/>
                    <a:pt x="1572" y="126"/>
                    <a:pt x="1465" y="188"/>
                  </a:cubicBezTo>
                  <a:lnTo>
                    <a:pt x="1462" y="190"/>
                  </a:lnTo>
                  <a:cubicBezTo>
                    <a:pt x="1443" y="202"/>
                    <a:pt x="1423" y="213"/>
                    <a:pt x="1403" y="223"/>
                  </a:cubicBezTo>
                  <a:cubicBezTo>
                    <a:pt x="399" y="733"/>
                    <a:pt x="171" y="966"/>
                    <a:pt x="139" y="1158"/>
                  </a:cubicBezTo>
                  <a:close/>
                  <a:moveTo>
                    <a:pt x="322" y="1425"/>
                  </a:moveTo>
                  <a:lnTo>
                    <a:pt x="314" y="1418"/>
                  </a:lnTo>
                  <a:cubicBezTo>
                    <a:pt x="297" y="1406"/>
                    <a:pt x="254" y="1363"/>
                    <a:pt x="205" y="1300"/>
                  </a:cubicBezTo>
                  <a:cubicBezTo>
                    <a:pt x="142" y="1220"/>
                    <a:pt x="124" y="1173"/>
                    <a:pt x="122" y="1159"/>
                  </a:cubicBezTo>
                  <a:lnTo>
                    <a:pt x="122" y="1158"/>
                  </a:lnTo>
                  <a:lnTo>
                    <a:pt x="122" y="1157"/>
                  </a:lnTo>
                  <a:cubicBezTo>
                    <a:pt x="155" y="960"/>
                    <a:pt x="384" y="723"/>
                    <a:pt x="1395" y="208"/>
                  </a:cubicBezTo>
                  <a:cubicBezTo>
                    <a:pt x="1415" y="198"/>
                    <a:pt x="1435" y="187"/>
                    <a:pt x="1454" y="176"/>
                  </a:cubicBezTo>
                  <a:lnTo>
                    <a:pt x="1457" y="174"/>
                  </a:lnTo>
                  <a:cubicBezTo>
                    <a:pt x="1528" y="133"/>
                    <a:pt x="1573" y="111"/>
                    <a:pt x="1613" y="111"/>
                  </a:cubicBezTo>
                  <a:cubicBezTo>
                    <a:pt x="1637" y="111"/>
                    <a:pt x="1660" y="119"/>
                    <a:pt x="1681" y="137"/>
                  </a:cubicBezTo>
                  <a:cubicBezTo>
                    <a:pt x="1731" y="179"/>
                    <a:pt x="1769" y="264"/>
                    <a:pt x="1803" y="340"/>
                  </a:cubicBezTo>
                  <a:lnTo>
                    <a:pt x="1804" y="343"/>
                  </a:lnTo>
                  <a:cubicBezTo>
                    <a:pt x="1818" y="374"/>
                    <a:pt x="1831" y="403"/>
                    <a:pt x="1844" y="428"/>
                  </a:cubicBezTo>
                  <a:lnTo>
                    <a:pt x="1853" y="445"/>
                  </a:lnTo>
                  <a:cubicBezTo>
                    <a:pt x="1903" y="538"/>
                    <a:pt x="1953" y="634"/>
                    <a:pt x="1993" y="727"/>
                  </a:cubicBezTo>
                  <a:cubicBezTo>
                    <a:pt x="2016" y="779"/>
                    <a:pt x="2017" y="794"/>
                    <a:pt x="1999" y="817"/>
                  </a:cubicBezTo>
                  <a:cubicBezTo>
                    <a:pt x="1989" y="830"/>
                    <a:pt x="1962" y="840"/>
                    <a:pt x="1937" y="850"/>
                  </a:cubicBezTo>
                  <a:cubicBezTo>
                    <a:pt x="1910" y="860"/>
                    <a:pt x="1883" y="871"/>
                    <a:pt x="1859" y="889"/>
                  </a:cubicBezTo>
                  <a:cubicBezTo>
                    <a:pt x="1814" y="922"/>
                    <a:pt x="1289" y="1155"/>
                    <a:pt x="1182" y="1190"/>
                  </a:cubicBezTo>
                  <a:cubicBezTo>
                    <a:pt x="1158" y="1198"/>
                    <a:pt x="1139" y="1201"/>
                    <a:pt x="1123" y="1201"/>
                  </a:cubicBezTo>
                  <a:cubicBezTo>
                    <a:pt x="1078" y="1201"/>
                    <a:pt x="1053" y="1172"/>
                    <a:pt x="1008" y="1119"/>
                  </a:cubicBezTo>
                  <a:lnTo>
                    <a:pt x="1006" y="1116"/>
                  </a:lnTo>
                  <a:cubicBezTo>
                    <a:pt x="995" y="1103"/>
                    <a:pt x="982" y="1087"/>
                    <a:pt x="967" y="1071"/>
                  </a:cubicBezTo>
                  <a:cubicBezTo>
                    <a:pt x="936" y="1038"/>
                    <a:pt x="855" y="948"/>
                    <a:pt x="755" y="948"/>
                  </a:cubicBezTo>
                  <a:cubicBezTo>
                    <a:pt x="725" y="948"/>
                    <a:pt x="696" y="956"/>
                    <a:pt x="667" y="972"/>
                  </a:cubicBezTo>
                  <a:cubicBezTo>
                    <a:pt x="524" y="1051"/>
                    <a:pt x="414" y="1237"/>
                    <a:pt x="361" y="1341"/>
                  </a:cubicBezTo>
                  <a:cubicBezTo>
                    <a:pt x="349" y="1365"/>
                    <a:pt x="337" y="1390"/>
                    <a:pt x="326" y="1415"/>
                  </a:cubicBezTo>
                  <a:lnTo>
                    <a:pt x="322" y="1425"/>
                  </a:lnTo>
                  <a:close/>
                  <a:moveTo>
                    <a:pt x="312" y="1511"/>
                  </a:moveTo>
                  <a:lnTo>
                    <a:pt x="315" y="1515"/>
                  </a:lnTo>
                  <a:cubicBezTo>
                    <a:pt x="320" y="1519"/>
                    <a:pt x="325" y="1523"/>
                    <a:pt x="332" y="1526"/>
                  </a:cubicBezTo>
                  <a:cubicBezTo>
                    <a:pt x="338" y="1528"/>
                    <a:pt x="343" y="1529"/>
                    <a:pt x="349" y="1529"/>
                  </a:cubicBezTo>
                  <a:cubicBezTo>
                    <a:pt x="369" y="1529"/>
                    <a:pt x="386" y="1517"/>
                    <a:pt x="393" y="1499"/>
                  </a:cubicBezTo>
                  <a:cubicBezTo>
                    <a:pt x="456" y="1340"/>
                    <a:pt x="578" y="1128"/>
                    <a:pt x="713" y="1054"/>
                  </a:cubicBezTo>
                  <a:cubicBezTo>
                    <a:pt x="727" y="1046"/>
                    <a:pt x="740" y="1043"/>
                    <a:pt x="755" y="1043"/>
                  </a:cubicBezTo>
                  <a:cubicBezTo>
                    <a:pt x="795" y="1043"/>
                    <a:pt x="840" y="1072"/>
                    <a:pt x="898" y="1135"/>
                  </a:cubicBezTo>
                  <a:cubicBezTo>
                    <a:pt x="911" y="1149"/>
                    <a:pt x="923" y="1163"/>
                    <a:pt x="934" y="1177"/>
                  </a:cubicBezTo>
                  <a:lnTo>
                    <a:pt x="936" y="1179"/>
                  </a:lnTo>
                  <a:cubicBezTo>
                    <a:pt x="984" y="1236"/>
                    <a:pt x="1033" y="1295"/>
                    <a:pt x="1122" y="1295"/>
                  </a:cubicBezTo>
                  <a:cubicBezTo>
                    <a:pt x="1149" y="1295"/>
                    <a:pt x="1179" y="1290"/>
                    <a:pt x="1211" y="1280"/>
                  </a:cubicBezTo>
                  <a:cubicBezTo>
                    <a:pt x="1293" y="1253"/>
                    <a:pt x="1855" y="1011"/>
                    <a:pt x="1916" y="964"/>
                  </a:cubicBezTo>
                  <a:cubicBezTo>
                    <a:pt x="1929" y="954"/>
                    <a:pt x="1950" y="946"/>
                    <a:pt x="1970" y="938"/>
                  </a:cubicBezTo>
                  <a:cubicBezTo>
                    <a:pt x="2006" y="924"/>
                    <a:pt x="2047" y="908"/>
                    <a:pt x="2073" y="875"/>
                  </a:cubicBezTo>
                  <a:cubicBezTo>
                    <a:pt x="2080" y="866"/>
                    <a:pt x="2086" y="856"/>
                    <a:pt x="2091" y="847"/>
                  </a:cubicBezTo>
                  <a:cubicBezTo>
                    <a:pt x="2121" y="787"/>
                    <a:pt x="2097" y="731"/>
                    <a:pt x="2080" y="690"/>
                  </a:cubicBezTo>
                  <a:cubicBezTo>
                    <a:pt x="2039" y="594"/>
                    <a:pt x="1987" y="497"/>
                    <a:pt x="1937" y="402"/>
                  </a:cubicBezTo>
                  <a:lnTo>
                    <a:pt x="1928" y="384"/>
                  </a:lnTo>
                  <a:cubicBezTo>
                    <a:pt x="1915" y="360"/>
                    <a:pt x="1901" y="330"/>
                    <a:pt x="1888" y="301"/>
                  </a:cubicBezTo>
                  <a:cubicBezTo>
                    <a:pt x="1851" y="216"/>
                    <a:pt x="1808" y="120"/>
                    <a:pt x="1741" y="65"/>
                  </a:cubicBezTo>
                  <a:cubicBezTo>
                    <a:pt x="1702" y="32"/>
                    <a:pt x="1661" y="17"/>
                    <a:pt x="1615" y="17"/>
                  </a:cubicBezTo>
                  <a:cubicBezTo>
                    <a:pt x="1540" y="17"/>
                    <a:pt x="1468" y="58"/>
                    <a:pt x="1410" y="92"/>
                  </a:cubicBezTo>
                  <a:lnTo>
                    <a:pt x="1408" y="93"/>
                  </a:lnTo>
                  <a:cubicBezTo>
                    <a:pt x="1389" y="105"/>
                    <a:pt x="1370" y="115"/>
                    <a:pt x="1352" y="124"/>
                  </a:cubicBezTo>
                  <a:cubicBezTo>
                    <a:pt x="859" y="375"/>
                    <a:pt x="534" y="568"/>
                    <a:pt x="329" y="730"/>
                  </a:cubicBezTo>
                  <a:cubicBezTo>
                    <a:pt x="144" y="878"/>
                    <a:pt x="52" y="1005"/>
                    <a:pt x="29" y="1143"/>
                  </a:cubicBezTo>
                  <a:cubicBezTo>
                    <a:pt x="26" y="1162"/>
                    <a:pt x="17" y="1219"/>
                    <a:pt x="147" y="1379"/>
                  </a:cubicBezTo>
                  <a:cubicBezTo>
                    <a:pt x="254" y="1510"/>
                    <a:pt x="288" y="1512"/>
                    <a:pt x="300" y="1512"/>
                  </a:cubicBezTo>
                  <a:lnTo>
                    <a:pt x="303" y="1512"/>
                  </a:lnTo>
                  <a:cubicBezTo>
                    <a:pt x="305" y="1512"/>
                    <a:pt x="306" y="1512"/>
                    <a:pt x="308" y="1512"/>
                  </a:cubicBezTo>
                  <a:lnTo>
                    <a:pt x="312" y="1511"/>
                  </a:lnTo>
                  <a:close/>
                  <a:moveTo>
                    <a:pt x="349" y="1546"/>
                  </a:moveTo>
                  <a:cubicBezTo>
                    <a:pt x="341" y="1546"/>
                    <a:pt x="333" y="1544"/>
                    <a:pt x="326" y="1541"/>
                  </a:cubicBezTo>
                  <a:cubicBezTo>
                    <a:pt x="318" y="1538"/>
                    <a:pt x="312" y="1534"/>
                    <a:pt x="306" y="1529"/>
                  </a:cubicBezTo>
                  <a:cubicBezTo>
                    <a:pt x="304" y="1529"/>
                    <a:pt x="302" y="1529"/>
                    <a:pt x="299" y="1529"/>
                  </a:cubicBezTo>
                  <a:cubicBezTo>
                    <a:pt x="282" y="1528"/>
                    <a:pt x="246" y="1526"/>
                    <a:pt x="134" y="1389"/>
                  </a:cubicBezTo>
                  <a:cubicBezTo>
                    <a:pt x="0" y="1224"/>
                    <a:pt x="10" y="1161"/>
                    <a:pt x="13" y="1141"/>
                  </a:cubicBezTo>
                  <a:cubicBezTo>
                    <a:pt x="36" y="998"/>
                    <a:pt x="130" y="867"/>
                    <a:pt x="319" y="717"/>
                  </a:cubicBezTo>
                  <a:cubicBezTo>
                    <a:pt x="524" y="554"/>
                    <a:pt x="850" y="361"/>
                    <a:pt x="1345" y="110"/>
                  </a:cubicBezTo>
                  <a:cubicBezTo>
                    <a:pt x="1362" y="101"/>
                    <a:pt x="1381" y="90"/>
                    <a:pt x="1400" y="79"/>
                  </a:cubicBezTo>
                  <a:lnTo>
                    <a:pt x="1402" y="78"/>
                  </a:lnTo>
                  <a:cubicBezTo>
                    <a:pt x="1461" y="43"/>
                    <a:pt x="1536" y="0"/>
                    <a:pt x="1615" y="0"/>
                  </a:cubicBezTo>
                  <a:cubicBezTo>
                    <a:pt x="1664" y="0"/>
                    <a:pt x="1710" y="17"/>
                    <a:pt x="1752" y="52"/>
                  </a:cubicBezTo>
                  <a:cubicBezTo>
                    <a:pt x="1822" y="110"/>
                    <a:pt x="1865" y="208"/>
                    <a:pt x="1904" y="294"/>
                  </a:cubicBezTo>
                  <a:cubicBezTo>
                    <a:pt x="1917" y="323"/>
                    <a:pt x="1930" y="353"/>
                    <a:pt x="1942" y="376"/>
                  </a:cubicBezTo>
                  <a:lnTo>
                    <a:pt x="1952" y="395"/>
                  </a:lnTo>
                  <a:cubicBezTo>
                    <a:pt x="2002" y="489"/>
                    <a:pt x="2054" y="587"/>
                    <a:pt x="2095" y="683"/>
                  </a:cubicBezTo>
                  <a:cubicBezTo>
                    <a:pt x="2113" y="725"/>
                    <a:pt x="2140" y="788"/>
                    <a:pt x="2106" y="855"/>
                  </a:cubicBezTo>
                  <a:cubicBezTo>
                    <a:pt x="2100" y="865"/>
                    <a:pt x="2094" y="875"/>
                    <a:pt x="2086" y="886"/>
                  </a:cubicBezTo>
                  <a:cubicBezTo>
                    <a:pt x="2057" y="922"/>
                    <a:pt x="2015" y="939"/>
                    <a:pt x="1977" y="953"/>
                  </a:cubicBezTo>
                  <a:cubicBezTo>
                    <a:pt x="1957" y="961"/>
                    <a:pt x="1937" y="969"/>
                    <a:pt x="1926" y="977"/>
                  </a:cubicBezTo>
                  <a:cubicBezTo>
                    <a:pt x="1864" y="1025"/>
                    <a:pt x="1298" y="1269"/>
                    <a:pt x="1216" y="1295"/>
                  </a:cubicBezTo>
                  <a:cubicBezTo>
                    <a:pt x="1183" y="1306"/>
                    <a:pt x="1151" y="1312"/>
                    <a:pt x="1122" y="1312"/>
                  </a:cubicBezTo>
                  <a:cubicBezTo>
                    <a:pt x="1025" y="1312"/>
                    <a:pt x="974" y="1250"/>
                    <a:pt x="923" y="1190"/>
                  </a:cubicBezTo>
                  <a:lnTo>
                    <a:pt x="921" y="1188"/>
                  </a:lnTo>
                  <a:cubicBezTo>
                    <a:pt x="910" y="1174"/>
                    <a:pt x="898" y="1160"/>
                    <a:pt x="885" y="1146"/>
                  </a:cubicBezTo>
                  <a:cubicBezTo>
                    <a:pt x="832" y="1088"/>
                    <a:pt x="789" y="1059"/>
                    <a:pt x="755" y="1059"/>
                  </a:cubicBezTo>
                  <a:cubicBezTo>
                    <a:pt x="744" y="1059"/>
                    <a:pt x="732" y="1062"/>
                    <a:pt x="721" y="1069"/>
                  </a:cubicBezTo>
                  <a:cubicBezTo>
                    <a:pt x="590" y="1141"/>
                    <a:pt x="471" y="1349"/>
                    <a:pt x="409" y="1506"/>
                  </a:cubicBezTo>
                  <a:cubicBezTo>
                    <a:pt x="399" y="1530"/>
                    <a:pt x="376" y="1546"/>
                    <a:pt x="349" y="15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744">
              <a:extLst>
                <a:ext uri="{FF2B5EF4-FFF2-40B4-BE49-F238E27FC236}">
                  <a16:creationId xmlns:a16="http://schemas.microsoft.com/office/drawing/2014/main" xmlns="" id="{A805401D-DA4B-4A49-A50F-20B898052522}"/>
                </a:ext>
              </a:extLst>
            </p:cNvPr>
            <p:cNvSpPr>
              <a:spLocks/>
            </p:cNvSpPr>
            <p:nvPr/>
          </p:nvSpPr>
          <p:spPr bwMode="auto">
            <a:xfrm>
              <a:off x="5564189" y="3887788"/>
              <a:ext cx="28575" cy="46038"/>
            </a:xfrm>
            <a:custGeom>
              <a:avLst/>
              <a:gdLst>
                <a:gd name="T0" fmla="*/ 311 w 321"/>
                <a:gd name="T1" fmla="*/ 475 h 511"/>
                <a:gd name="T2" fmla="*/ 289 w 321"/>
                <a:gd name="T3" fmla="*/ 497 h 511"/>
                <a:gd name="T4" fmla="*/ 214 w 321"/>
                <a:gd name="T5" fmla="*/ 473 h 511"/>
                <a:gd name="T6" fmla="*/ 14 w 321"/>
                <a:gd name="T7" fmla="*/ 89 h 511"/>
                <a:gd name="T8" fmla="*/ 38 w 321"/>
                <a:gd name="T9" fmla="*/ 14 h 511"/>
                <a:gd name="T10" fmla="*/ 113 w 321"/>
                <a:gd name="T11" fmla="*/ 37 h 511"/>
                <a:gd name="T12" fmla="*/ 312 w 321"/>
                <a:gd name="T13" fmla="*/ 422 h 511"/>
                <a:gd name="T14" fmla="*/ 311 w 321"/>
                <a:gd name="T15" fmla="*/ 475 h 5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511">
                  <a:moveTo>
                    <a:pt x="311" y="475"/>
                  </a:moveTo>
                  <a:cubicBezTo>
                    <a:pt x="307" y="484"/>
                    <a:pt x="299" y="492"/>
                    <a:pt x="289" y="497"/>
                  </a:cubicBezTo>
                  <a:cubicBezTo>
                    <a:pt x="262" y="511"/>
                    <a:pt x="228" y="500"/>
                    <a:pt x="214" y="473"/>
                  </a:cubicBezTo>
                  <a:lnTo>
                    <a:pt x="14" y="89"/>
                  </a:lnTo>
                  <a:cubicBezTo>
                    <a:pt x="0" y="61"/>
                    <a:pt x="10" y="28"/>
                    <a:pt x="38" y="14"/>
                  </a:cubicBezTo>
                  <a:cubicBezTo>
                    <a:pt x="65" y="0"/>
                    <a:pt x="98" y="11"/>
                    <a:pt x="113" y="37"/>
                  </a:cubicBezTo>
                  <a:lnTo>
                    <a:pt x="312" y="422"/>
                  </a:lnTo>
                  <a:cubicBezTo>
                    <a:pt x="321" y="439"/>
                    <a:pt x="320" y="459"/>
                    <a:pt x="311" y="4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745">
              <a:extLst>
                <a:ext uri="{FF2B5EF4-FFF2-40B4-BE49-F238E27FC236}">
                  <a16:creationId xmlns:a16="http://schemas.microsoft.com/office/drawing/2014/main" xmlns="" id="{9425ED54-D707-4A28-A3A0-476FF0A5401F}"/>
                </a:ext>
              </a:extLst>
            </p:cNvPr>
            <p:cNvSpPr>
              <a:spLocks noEditPoints="1"/>
            </p:cNvSpPr>
            <p:nvPr/>
          </p:nvSpPr>
          <p:spPr bwMode="auto">
            <a:xfrm>
              <a:off x="5564189" y="3887788"/>
              <a:ext cx="30163" cy="46038"/>
            </a:xfrm>
            <a:custGeom>
              <a:avLst/>
              <a:gdLst>
                <a:gd name="T0" fmla="*/ 66 w 333"/>
                <a:gd name="T1" fmla="*/ 17 h 512"/>
                <a:gd name="T2" fmla="*/ 45 w 333"/>
                <a:gd name="T3" fmla="*/ 22 h 512"/>
                <a:gd name="T4" fmla="*/ 21 w 333"/>
                <a:gd name="T5" fmla="*/ 50 h 512"/>
                <a:gd name="T6" fmla="*/ 24 w 333"/>
                <a:gd name="T7" fmla="*/ 86 h 512"/>
                <a:gd name="T8" fmla="*/ 225 w 333"/>
                <a:gd name="T9" fmla="*/ 470 h 512"/>
                <a:gd name="T10" fmla="*/ 266 w 333"/>
                <a:gd name="T11" fmla="*/ 496 h 512"/>
                <a:gd name="T12" fmla="*/ 288 w 333"/>
                <a:gd name="T13" fmla="*/ 490 h 512"/>
                <a:gd name="T14" fmla="*/ 307 w 333"/>
                <a:gd name="T15" fmla="*/ 472 h 512"/>
                <a:gd name="T16" fmla="*/ 308 w 333"/>
                <a:gd name="T17" fmla="*/ 427 h 512"/>
                <a:gd name="T18" fmla="*/ 108 w 333"/>
                <a:gd name="T19" fmla="*/ 42 h 512"/>
                <a:gd name="T20" fmla="*/ 66 w 333"/>
                <a:gd name="T21" fmla="*/ 17 h 512"/>
                <a:gd name="T22" fmla="*/ 266 w 333"/>
                <a:gd name="T23" fmla="*/ 512 h 512"/>
                <a:gd name="T24" fmla="*/ 210 w 333"/>
                <a:gd name="T25" fmla="*/ 478 h 512"/>
                <a:gd name="T26" fmla="*/ 10 w 333"/>
                <a:gd name="T27" fmla="*/ 93 h 512"/>
                <a:gd name="T28" fmla="*/ 6 w 333"/>
                <a:gd name="T29" fmla="*/ 45 h 512"/>
                <a:gd name="T30" fmla="*/ 37 w 333"/>
                <a:gd name="T31" fmla="*/ 8 h 512"/>
                <a:gd name="T32" fmla="*/ 66 w 333"/>
                <a:gd name="T33" fmla="*/ 0 h 512"/>
                <a:gd name="T34" fmla="*/ 123 w 333"/>
                <a:gd name="T35" fmla="*/ 35 h 512"/>
                <a:gd name="T36" fmla="*/ 323 w 333"/>
                <a:gd name="T37" fmla="*/ 419 h 512"/>
                <a:gd name="T38" fmla="*/ 322 w 333"/>
                <a:gd name="T39" fmla="*/ 480 h 512"/>
                <a:gd name="T40" fmla="*/ 296 w 333"/>
                <a:gd name="T41" fmla="*/ 505 h 512"/>
                <a:gd name="T42" fmla="*/ 266 w 333"/>
                <a:gd name="T43"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3" h="512">
                  <a:moveTo>
                    <a:pt x="66" y="17"/>
                  </a:moveTo>
                  <a:cubicBezTo>
                    <a:pt x="59" y="17"/>
                    <a:pt x="51" y="19"/>
                    <a:pt x="45" y="22"/>
                  </a:cubicBezTo>
                  <a:cubicBezTo>
                    <a:pt x="33" y="28"/>
                    <a:pt x="25" y="38"/>
                    <a:pt x="21" y="50"/>
                  </a:cubicBezTo>
                  <a:cubicBezTo>
                    <a:pt x="18" y="62"/>
                    <a:pt x="19" y="75"/>
                    <a:pt x="24" y="86"/>
                  </a:cubicBezTo>
                  <a:lnTo>
                    <a:pt x="225" y="470"/>
                  </a:lnTo>
                  <a:cubicBezTo>
                    <a:pt x="233" y="486"/>
                    <a:pt x="249" y="496"/>
                    <a:pt x="266" y="496"/>
                  </a:cubicBezTo>
                  <a:cubicBezTo>
                    <a:pt x="274" y="496"/>
                    <a:pt x="281" y="494"/>
                    <a:pt x="288" y="490"/>
                  </a:cubicBezTo>
                  <a:cubicBezTo>
                    <a:pt x="296" y="486"/>
                    <a:pt x="303" y="480"/>
                    <a:pt x="307" y="472"/>
                  </a:cubicBezTo>
                  <a:cubicBezTo>
                    <a:pt x="315" y="458"/>
                    <a:pt x="315" y="441"/>
                    <a:pt x="308" y="427"/>
                  </a:cubicBezTo>
                  <a:lnTo>
                    <a:pt x="108" y="42"/>
                  </a:lnTo>
                  <a:cubicBezTo>
                    <a:pt x="100" y="27"/>
                    <a:pt x="84" y="17"/>
                    <a:pt x="66" y="17"/>
                  </a:cubicBezTo>
                  <a:close/>
                  <a:moveTo>
                    <a:pt x="266" y="512"/>
                  </a:moveTo>
                  <a:cubicBezTo>
                    <a:pt x="242" y="512"/>
                    <a:pt x="221" y="499"/>
                    <a:pt x="210" y="478"/>
                  </a:cubicBezTo>
                  <a:lnTo>
                    <a:pt x="10" y="93"/>
                  </a:lnTo>
                  <a:cubicBezTo>
                    <a:pt x="2" y="78"/>
                    <a:pt x="0" y="61"/>
                    <a:pt x="6" y="45"/>
                  </a:cubicBezTo>
                  <a:cubicBezTo>
                    <a:pt x="11" y="29"/>
                    <a:pt x="22" y="15"/>
                    <a:pt x="37" y="8"/>
                  </a:cubicBezTo>
                  <a:cubicBezTo>
                    <a:pt x="46" y="3"/>
                    <a:pt x="56" y="0"/>
                    <a:pt x="66" y="0"/>
                  </a:cubicBezTo>
                  <a:cubicBezTo>
                    <a:pt x="90" y="0"/>
                    <a:pt x="112" y="13"/>
                    <a:pt x="123" y="35"/>
                  </a:cubicBezTo>
                  <a:lnTo>
                    <a:pt x="323" y="419"/>
                  </a:lnTo>
                  <a:cubicBezTo>
                    <a:pt x="333" y="438"/>
                    <a:pt x="332" y="461"/>
                    <a:pt x="322" y="480"/>
                  </a:cubicBezTo>
                  <a:cubicBezTo>
                    <a:pt x="316" y="491"/>
                    <a:pt x="307" y="500"/>
                    <a:pt x="296" y="505"/>
                  </a:cubicBezTo>
                  <a:cubicBezTo>
                    <a:pt x="287" y="510"/>
                    <a:pt x="277" y="512"/>
                    <a:pt x="266" y="5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1746">
              <a:extLst>
                <a:ext uri="{FF2B5EF4-FFF2-40B4-BE49-F238E27FC236}">
                  <a16:creationId xmlns:a16="http://schemas.microsoft.com/office/drawing/2014/main" xmlns="" id="{DDFAFD6E-1996-401F-B093-8A12327D54E9}"/>
                </a:ext>
              </a:extLst>
            </p:cNvPr>
            <p:cNvSpPr>
              <a:spLocks/>
            </p:cNvSpPr>
            <p:nvPr/>
          </p:nvSpPr>
          <p:spPr bwMode="auto">
            <a:xfrm>
              <a:off x="5554664" y="3895726"/>
              <a:ext cx="46038" cy="28575"/>
            </a:xfrm>
            <a:custGeom>
              <a:avLst/>
              <a:gdLst>
                <a:gd name="T0" fmla="*/ 508 w 516"/>
                <a:gd name="T1" fmla="*/ 88 h 333"/>
                <a:gd name="T2" fmla="*/ 484 w 516"/>
                <a:gd name="T3" fmla="*/ 112 h 333"/>
                <a:gd name="T4" fmla="*/ 89 w 516"/>
                <a:gd name="T5" fmla="*/ 319 h 333"/>
                <a:gd name="T6" fmla="*/ 14 w 516"/>
                <a:gd name="T7" fmla="*/ 296 h 333"/>
                <a:gd name="T8" fmla="*/ 37 w 516"/>
                <a:gd name="T9" fmla="*/ 221 h 333"/>
                <a:gd name="T10" fmla="*/ 432 w 516"/>
                <a:gd name="T11" fmla="*/ 14 h 333"/>
                <a:gd name="T12" fmla="*/ 507 w 516"/>
                <a:gd name="T13" fmla="*/ 38 h 333"/>
                <a:gd name="T14" fmla="*/ 508 w 516"/>
                <a:gd name="T15" fmla="*/ 88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6" h="333">
                  <a:moveTo>
                    <a:pt x="508" y="88"/>
                  </a:moveTo>
                  <a:cubicBezTo>
                    <a:pt x="503" y="99"/>
                    <a:pt x="494" y="107"/>
                    <a:pt x="484" y="112"/>
                  </a:cubicBezTo>
                  <a:lnTo>
                    <a:pt x="89" y="319"/>
                  </a:lnTo>
                  <a:cubicBezTo>
                    <a:pt x="62" y="333"/>
                    <a:pt x="28" y="323"/>
                    <a:pt x="14" y="296"/>
                  </a:cubicBezTo>
                  <a:cubicBezTo>
                    <a:pt x="0" y="269"/>
                    <a:pt x="10" y="235"/>
                    <a:pt x="37" y="221"/>
                  </a:cubicBezTo>
                  <a:lnTo>
                    <a:pt x="432" y="14"/>
                  </a:lnTo>
                  <a:cubicBezTo>
                    <a:pt x="460" y="0"/>
                    <a:pt x="493" y="10"/>
                    <a:pt x="507" y="38"/>
                  </a:cubicBezTo>
                  <a:cubicBezTo>
                    <a:pt x="516" y="54"/>
                    <a:pt x="515" y="73"/>
                    <a:pt x="508"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1747">
              <a:extLst>
                <a:ext uri="{FF2B5EF4-FFF2-40B4-BE49-F238E27FC236}">
                  <a16:creationId xmlns:a16="http://schemas.microsoft.com/office/drawing/2014/main" xmlns="" id="{5151D1A3-1678-4DCD-8C1A-70308BF34B36}"/>
                </a:ext>
              </a:extLst>
            </p:cNvPr>
            <p:cNvSpPr>
              <a:spLocks noEditPoints="1"/>
            </p:cNvSpPr>
            <p:nvPr/>
          </p:nvSpPr>
          <p:spPr bwMode="auto">
            <a:xfrm>
              <a:off x="5554664" y="3895726"/>
              <a:ext cx="46038" cy="30163"/>
            </a:xfrm>
            <a:custGeom>
              <a:avLst/>
              <a:gdLst>
                <a:gd name="T0" fmla="*/ 461 w 527"/>
                <a:gd name="T1" fmla="*/ 16 h 334"/>
                <a:gd name="T2" fmla="*/ 439 w 527"/>
                <a:gd name="T3" fmla="*/ 22 h 334"/>
                <a:gd name="T4" fmla="*/ 44 w 527"/>
                <a:gd name="T5" fmla="*/ 228 h 334"/>
                <a:gd name="T6" fmla="*/ 21 w 527"/>
                <a:gd name="T7" fmla="*/ 256 h 334"/>
                <a:gd name="T8" fmla="*/ 25 w 527"/>
                <a:gd name="T9" fmla="*/ 292 h 334"/>
                <a:gd name="T10" fmla="*/ 66 w 527"/>
                <a:gd name="T11" fmla="*/ 317 h 334"/>
                <a:gd name="T12" fmla="*/ 88 w 527"/>
                <a:gd name="T13" fmla="*/ 312 h 334"/>
                <a:gd name="T14" fmla="*/ 483 w 527"/>
                <a:gd name="T15" fmla="*/ 105 h 334"/>
                <a:gd name="T16" fmla="*/ 503 w 527"/>
                <a:gd name="T17" fmla="*/ 85 h 334"/>
                <a:gd name="T18" fmla="*/ 503 w 527"/>
                <a:gd name="T19" fmla="*/ 42 h 334"/>
                <a:gd name="T20" fmla="*/ 461 w 527"/>
                <a:gd name="T21" fmla="*/ 16 h 334"/>
                <a:gd name="T22" fmla="*/ 66 w 527"/>
                <a:gd name="T23" fmla="*/ 334 h 334"/>
                <a:gd name="T24" fmla="*/ 10 w 527"/>
                <a:gd name="T25" fmla="*/ 300 h 334"/>
                <a:gd name="T26" fmla="*/ 5 w 527"/>
                <a:gd name="T27" fmla="*/ 251 h 334"/>
                <a:gd name="T28" fmla="*/ 37 w 527"/>
                <a:gd name="T29" fmla="*/ 214 h 334"/>
                <a:gd name="T30" fmla="*/ 431 w 527"/>
                <a:gd name="T31" fmla="*/ 7 h 334"/>
                <a:gd name="T32" fmla="*/ 461 w 527"/>
                <a:gd name="T33" fmla="*/ 0 h 334"/>
                <a:gd name="T34" fmla="*/ 518 w 527"/>
                <a:gd name="T35" fmla="*/ 34 h 334"/>
                <a:gd name="T36" fmla="*/ 518 w 527"/>
                <a:gd name="T37" fmla="*/ 92 h 334"/>
                <a:gd name="T38" fmla="*/ 491 w 527"/>
                <a:gd name="T39" fmla="*/ 120 h 334"/>
                <a:gd name="T40" fmla="*/ 96 w 527"/>
                <a:gd name="T41" fmla="*/ 327 h 334"/>
                <a:gd name="T42" fmla="*/ 66 w 527"/>
                <a:gd name="T43"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7" h="334">
                  <a:moveTo>
                    <a:pt x="461" y="16"/>
                  </a:moveTo>
                  <a:cubicBezTo>
                    <a:pt x="453" y="16"/>
                    <a:pt x="446" y="18"/>
                    <a:pt x="439" y="22"/>
                  </a:cubicBezTo>
                  <a:lnTo>
                    <a:pt x="44" y="228"/>
                  </a:lnTo>
                  <a:cubicBezTo>
                    <a:pt x="33" y="234"/>
                    <a:pt x="25" y="244"/>
                    <a:pt x="21" y="256"/>
                  </a:cubicBezTo>
                  <a:cubicBezTo>
                    <a:pt x="18" y="268"/>
                    <a:pt x="19" y="281"/>
                    <a:pt x="25" y="292"/>
                  </a:cubicBezTo>
                  <a:cubicBezTo>
                    <a:pt x="33" y="308"/>
                    <a:pt x="49" y="317"/>
                    <a:pt x="66" y="317"/>
                  </a:cubicBezTo>
                  <a:cubicBezTo>
                    <a:pt x="74" y="317"/>
                    <a:pt x="81" y="315"/>
                    <a:pt x="88" y="312"/>
                  </a:cubicBezTo>
                  <a:lnTo>
                    <a:pt x="483" y="105"/>
                  </a:lnTo>
                  <a:cubicBezTo>
                    <a:pt x="492" y="100"/>
                    <a:pt x="499" y="93"/>
                    <a:pt x="503" y="85"/>
                  </a:cubicBezTo>
                  <a:cubicBezTo>
                    <a:pt x="510" y="71"/>
                    <a:pt x="510" y="55"/>
                    <a:pt x="503" y="42"/>
                  </a:cubicBezTo>
                  <a:cubicBezTo>
                    <a:pt x="495" y="26"/>
                    <a:pt x="479" y="16"/>
                    <a:pt x="461" y="16"/>
                  </a:cubicBezTo>
                  <a:close/>
                  <a:moveTo>
                    <a:pt x="66" y="334"/>
                  </a:moveTo>
                  <a:cubicBezTo>
                    <a:pt x="43" y="334"/>
                    <a:pt x="21" y="321"/>
                    <a:pt x="10" y="300"/>
                  </a:cubicBezTo>
                  <a:cubicBezTo>
                    <a:pt x="2" y="285"/>
                    <a:pt x="0" y="267"/>
                    <a:pt x="5" y="251"/>
                  </a:cubicBezTo>
                  <a:cubicBezTo>
                    <a:pt x="11" y="235"/>
                    <a:pt x="22" y="222"/>
                    <a:pt x="37" y="214"/>
                  </a:cubicBezTo>
                  <a:lnTo>
                    <a:pt x="431" y="7"/>
                  </a:lnTo>
                  <a:cubicBezTo>
                    <a:pt x="441" y="2"/>
                    <a:pt x="451" y="0"/>
                    <a:pt x="461" y="0"/>
                  </a:cubicBezTo>
                  <a:cubicBezTo>
                    <a:pt x="485" y="0"/>
                    <a:pt x="507" y="13"/>
                    <a:pt x="518" y="34"/>
                  </a:cubicBezTo>
                  <a:cubicBezTo>
                    <a:pt x="527" y="52"/>
                    <a:pt x="527" y="74"/>
                    <a:pt x="518" y="92"/>
                  </a:cubicBezTo>
                  <a:cubicBezTo>
                    <a:pt x="512" y="104"/>
                    <a:pt x="503" y="114"/>
                    <a:pt x="491" y="120"/>
                  </a:cubicBezTo>
                  <a:lnTo>
                    <a:pt x="96" y="327"/>
                  </a:lnTo>
                  <a:cubicBezTo>
                    <a:pt x="87" y="332"/>
                    <a:pt x="77" y="334"/>
                    <a:pt x="66" y="3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1748">
              <a:extLst>
                <a:ext uri="{FF2B5EF4-FFF2-40B4-BE49-F238E27FC236}">
                  <a16:creationId xmlns:a16="http://schemas.microsoft.com/office/drawing/2014/main" xmlns="" id="{74C417A5-5232-4B19-A182-256158B5B0A3}"/>
                </a:ext>
              </a:extLst>
            </p:cNvPr>
            <p:cNvSpPr>
              <a:spLocks/>
            </p:cNvSpPr>
            <p:nvPr/>
          </p:nvSpPr>
          <p:spPr bwMode="auto">
            <a:xfrm>
              <a:off x="5653089" y="3813176"/>
              <a:ext cx="31750" cy="50800"/>
            </a:xfrm>
            <a:custGeom>
              <a:avLst/>
              <a:gdLst>
                <a:gd name="T0" fmla="*/ 329 w 337"/>
                <a:gd name="T1" fmla="*/ 529 h 567"/>
                <a:gd name="T2" fmla="*/ 304 w 337"/>
                <a:gd name="T3" fmla="*/ 553 h 567"/>
                <a:gd name="T4" fmla="*/ 230 w 337"/>
                <a:gd name="T5" fmla="*/ 528 h 567"/>
                <a:gd name="T6" fmla="*/ 13 w 337"/>
                <a:gd name="T7" fmla="*/ 88 h 567"/>
                <a:gd name="T8" fmla="*/ 38 w 337"/>
                <a:gd name="T9" fmla="*/ 14 h 567"/>
                <a:gd name="T10" fmla="*/ 113 w 337"/>
                <a:gd name="T11" fmla="*/ 39 h 567"/>
                <a:gd name="T12" fmla="*/ 330 w 337"/>
                <a:gd name="T13" fmla="*/ 479 h 567"/>
                <a:gd name="T14" fmla="*/ 329 w 337"/>
                <a:gd name="T15" fmla="*/ 529 h 5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567">
                  <a:moveTo>
                    <a:pt x="329" y="529"/>
                  </a:moveTo>
                  <a:cubicBezTo>
                    <a:pt x="324" y="539"/>
                    <a:pt x="315" y="548"/>
                    <a:pt x="304" y="553"/>
                  </a:cubicBezTo>
                  <a:cubicBezTo>
                    <a:pt x="277" y="567"/>
                    <a:pt x="244" y="556"/>
                    <a:pt x="230" y="528"/>
                  </a:cubicBezTo>
                  <a:lnTo>
                    <a:pt x="13" y="88"/>
                  </a:lnTo>
                  <a:cubicBezTo>
                    <a:pt x="0" y="60"/>
                    <a:pt x="11" y="27"/>
                    <a:pt x="38" y="14"/>
                  </a:cubicBezTo>
                  <a:cubicBezTo>
                    <a:pt x="66" y="0"/>
                    <a:pt x="99" y="11"/>
                    <a:pt x="113" y="39"/>
                  </a:cubicBezTo>
                  <a:lnTo>
                    <a:pt x="330" y="479"/>
                  </a:lnTo>
                  <a:cubicBezTo>
                    <a:pt x="337" y="496"/>
                    <a:pt x="337" y="514"/>
                    <a:pt x="329" y="5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1749">
              <a:extLst>
                <a:ext uri="{FF2B5EF4-FFF2-40B4-BE49-F238E27FC236}">
                  <a16:creationId xmlns:a16="http://schemas.microsoft.com/office/drawing/2014/main" xmlns="" id="{F1E34C7E-A5FC-4C4E-A7C8-035F473DF443}"/>
                </a:ext>
              </a:extLst>
            </p:cNvPr>
            <p:cNvSpPr>
              <a:spLocks noEditPoints="1"/>
            </p:cNvSpPr>
            <p:nvPr/>
          </p:nvSpPr>
          <p:spPr bwMode="auto">
            <a:xfrm>
              <a:off x="5653089" y="3813176"/>
              <a:ext cx="31750" cy="50800"/>
            </a:xfrm>
            <a:custGeom>
              <a:avLst/>
              <a:gdLst>
                <a:gd name="T0" fmla="*/ 66 w 349"/>
                <a:gd name="T1" fmla="*/ 17 h 568"/>
                <a:gd name="T2" fmla="*/ 45 w 349"/>
                <a:gd name="T3" fmla="*/ 22 h 568"/>
                <a:gd name="T4" fmla="*/ 21 w 349"/>
                <a:gd name="T5" fmla="*/ 49 h 568"/>
                <a:gd name="T6" fmla="*/ 24 w 349"/>
                <a:gd name="T7" fmla="*/ 85 h 568"/>
                <a:gd name="T8" fmla="*/ 241 w 349"/>
                <a:gd name="T9" fmla="*/ 526 h 568"/>
                <a:gd name="T10" fmla="*/ 283 w 349"/>
                <a:gd name="T11" fmla="*/ 552 h 568"/>
                <a:gd name="T12" fmla="*/ 303 w 349"/>
                <a:gd name="T13" fmla="*/ 547 h 568"/>
                <a:gd name="T14" fmla="*/ 325 w 349"/>
                <a:gd name="T15" fmla="*/ 526 h 568"/>
                <a:gd name="T16" fmla="*/ 325 w 349"/>
                <a:gd name="T17" fmla="*/ 484 h 568"/>
                <a:gd name="T18" fmla="*/ 108 w 349"/>
                <a:gd name="T19" fmla="*/ 43 h 568"/>
                <a:gd name="T20" fmla="*/ 66 w 349"/>
                <a:gd name="T21" fmla="*/ 17 h 568"/>
                <a:gd name="T22" fmla="*/ 283 w 349"/>
                <a:gd name="T23" fmla="*/ 568 h 568"/>
                <a:gd name="T24" fmla="*/ 226 w 349"/>
                <a:gd name="T25" fmla="*/ 533 h 568"/>
                <a:gd name="T26" fmla="*/ 9 w 349"/>
                <a:gd name="T27" fmla="*/ 92 h 568"/>
                <a:gd name="T28" fmla="*/ 6 w 349"/>
                <a:gd name="T29" fmla="*/ 44 h 568"/>
                <a:gd name="T30" fmla="*/ 38 w 349"/>
                <a:gd name="T31" fmla="*/ 7 h 568"/>
                <a:gd name="T32" fmla="*/ 66 w 349"/>
                <a:gd name="T33" fmla="*/ 0 h 568"/>
                <a:gd name="T34" fmla="*/ 123 w 349"/>
                <a:gd name="T35" fmla="*/ 36 h 568"/>
                <a:gd name="T36" fmla="*/ 340 w 349"/>
                <a:gd name="T37" fmla="*/ 477 h 568"/>
                <a:gd name="T38" fmla="*/ 340 w 349"/>
                <a:gd name="T39" fmla="*/ 534 h 568"/>
                <a:gd name="T40" fmla="*/ 311 w 349"/>
                <a:gd name="T41" fmla="*/ 562 h 568"/>
                <a:gd name="T42" fmla="*/ 283 w 349"/>
                <a:gd name="T4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9" h="568">
                  <a:moveTo>
                    <a:pt x="66" y="17"/>
                  </a:moveTo>
                  <a:cubicBezTo>
                    <a:pt x="59" y="17"/>
                    <a:pt x="52" y="19"/>
                    <a:pt x="45" y="22"/>
                  </a:cubicBezTo>
                  <a:cubicBezTo>
                    <a:pt x="34" y="28"/>
                    <a:pt x="25" y="37"/>
                    <a:pt x="21" y="49"/>
                  </a:cubicBezTo>
                  <a:cubicBezTo>
                    <a:pt x="17" y="61"/>
                    <a:pt x="18" y="74"/>
                    <a:pt x="24" y="85"/>
                  </a:cubicBezTo>
                  <a:lnTo>
                    <a:pt x="241" y="526"/>
                  </a:lnTo>
                  <a:cubicBezTo>
                    <a:pt x="248" y="542"/>
                    <a:pt x="265" y="552"/>
                    <a:pt x="283" y="552"/>
                  </a:cubicBezTo>
                  <a:cubicBezTo>
                    <a:pt x="290" y="552"/>
                    <a:pt x="297" y="550"/>
                    <a:pt x="303" y="547"/>
                  </a:cubicBezTo>
                  <a:cubicBezTo>
                    <a:pt x="313" y="543"/>
                    <a:pt x="320" y="535"/>
                    <a:pt x="325" y="526"/>
                  </a:cubicBezTo>
                  <a:cubicBezTo>
                    <a:pt x="332" y="513"/>
                    <a:pt x="332" y="497"/>
                    <a:pt x="325" y="484"/>
                  </a:cubicBezTo>
                  <a:lnTo>
                    <a:pt x="108" y="43"/>
                  </a:lnTo>
                  <a:cubicBezTo>
                    <a:pt x="100" y="27"/>
                    <a:pt x="84" y="17"/>
                    <a:pt x="66" y="17"/>
                  </a:cubicBezTo>
                  <a:close/>
                  <a:moveTo>
                    <a:pt x="283" y="568"/>
                  </a:moveTo>
                  <a:cubicBezTo>
                    <a:pt x="258" y="568"/>
                    <a:pt x="236" y="555"/>
                    <a:pt x="226" y="533"/>
                  </a:cubicBezTo>
                  <a:lnTo>
                    <a:pt x="9" y="92"/>
                  </a:lnTo>
                  <a:cubicBezTo>
                    <a:pt x="1" y="77"/>
                    <a:pt x="0" y="60"/>
                    <a:pt x="6" y="44"/>
                  </a:cubicBezTo>
                  <a:cubicBezTo>
                    <a:pt x="11" y="28"/>
                    <a:pt x="23" y="15"/>
                    <a:pt x="38" y="7"/>
                  </a:cubicBezTo>
                  <a:cubicBezTo>
                    <a:pt x="47" y="3"/>
                    <a:pt x="56" y="0"/>
                    <a:pt x="66" y="0"/>
                  </a:cubicBezTo>
                  <a:cubicBezTo>
                    <a:pt x="90" y="0"/>
                    <a:pt x="112" y="14"/>
                    <a:pt x="123" y="36"/>
                  </a:cubicBezTo>
                  <a:lnTo>
                    <a:pt x="340" y="477"/>
                  </a:lnTo>
                  <a:cubicBezTo>
                    <a:pt x="349" y="495"/>
                    <a:pt x="349" y="516"/>
                    <a:pt x="340" y="534"/>
                  </a:cubicBezTo>
                  <a:cubicBezTo>
                    <a:pt x="333" y="546"/>
                    <a:pt x="323" y="556"/>
                    <a:pt x="311" y="562"/>
                  </a:cubicBezTo>
                  <a:cubicBezTo>
                    <a:pt x="302" y="566"/>
                    <a:pt x="292" y="568"/>
                    <a:pt x="283" y="5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1750">
              <a:extLst>
                <a:ext uri="{FF2B5EF4-FFF2-40B4-BE49-F238E27FC236}">
                  <a16:creationId xmlns:a16="http://schemas.microsoft.com/office/drawing/2014/main" xmlns="" id="{4863C903-73B5-40C7-B3E6-EB5C270C9330}"/>
                </a:ext>
              </a:extLst>
            </p:cNvPr>
            <p:cNvSpPr>
              <a:spLocks/>
            </p:cNvSpPr>
            <p:nvPr/>
          </p:nvSpPr>
          <p:spPr bwMode="auto">
            <a:xfrm>
              <a:off x="5686426" y="3881438"/>
              <a:ext cx="14288" cy="19050"/>
            </a:xfrm>
            <a:custGeom>
              <a:avLst/>
              <a:gdLst>
                <a:gd name="T0" fmla="*/ 162 w 170"/>
                <a:gd name="T1" fmla="*/ 178 h 216"/>
                <a:gd name="T2" fmla="*/ 139 w 170"/>
                <a:gd name="T3" fmla="*/ 201 h 216"/>
                <a:gd name="T4" fmla="*/ 64 w 170"/>
                <a:gd name="T5" fmla="*/ 180 h 216"/>
                <a:gd name="T6" fmla="*/ 15 w 170"/>
                <a:gd name="T7" fmla="*/ 90 h 216"/>
                <a:gd name="T8" fmla="*/ 37 w 170"/>
                <a:gd name="T9" fmla="*/ 15 h 216"/>
                <a:gd name="T10" fmla="*/ 112 w 170"/>
                <a:gd name="T11" fmla="*/ 37 h 216"/>
                <a:gd name="T12" fmla="*/ 161 w 170"/>
                <a:gd name="T13" fmla="*/ 126 h 216"/>
                <a:gd name="T14" fmla="*/ 162 w 170"/>
                <a:gd name="T15" fmla="*/ 178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216">
                  <a:moveTo>
                    <a:pt x="162" y="178"/>
                  </a:moveTo>
                  <a:cubicBezTo>
                    <a:pt x="157" y="188"/>
                    <a:pt x="149" y="196"/>
                    <a:pt x="139" y="201"/>
                  </a:cubicBezTo>
                  <a:cubicBezTo>
                    <a:pt x="112" y="216"/>
                    <a:pt x="79" y="206"/>
                    <a:pt x="64" y="180"/>
                  </a:cubicBezTo>
                  <a:lnTo>
                    <a:pt x="15" y="90"/>
                  </a:lnTo>
                  <a:cubicBezTo>
                    <a:pt x="0" y="63"/>
                    <a:pt x="10" y="30"/>
                    <a:pt x="37" y="15"/>
                  </a:cubicBezTo>
                  <a:cubicBezTo>
                    <a:pt x="64" y="0"/>
                    <a:pt x="97" y="10"/>
                    <a:pt x="112" y="37"/>
                  </a:cubicBezTo>
                  <a:lnTo>
                    <a:pt x="161" y="126"/>
                  </a:lnTo>
                  <a:cubicBezTo>
                    <a:pt x="170" y="143"/>
                    <a:pt x="170" y="162"/>
                    <a:pt x="162"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1751">
              <a:extLst>
                <a:ext uri="{FF2B5EF4-FFF2-40B4-BE49-F238E27FC236}">
                  <a16:creationId xmlns:a16="http://schemas.microsoft.com/office/drawing/2014/main" xmlns="" id="{ADC790BE-2CD6-4846-98C2-9949AD6D3913}"/>
                </a:ext>
              </a:extLst>
            </p:cNvPr>
            <p:cNvSpPr>
              <a:spLocks noEditPoints="1"/>
            </p:cNvSpPr>
            <p:nvPr/>
          </p:nvSpPr>
          <p:spPr bwMode="auto">
            <a:xfrm>
              <a:off x="5684839" y="3881438"/>
              <a:ext cx="17463" cy="19050"/>
            </a:xfrm>
            <a:custGeom>
              <a:avLst/>
              <a:gdLst>
                <a:gd name="T0" fmla="*/ 72 w 188"/>
                <a:gd name="T1" fmla="*/ 16 h 216"/>
                <a:gd name="T2" fmla="*/ 50 w 188"/>
                <a:gd name="T3" fmla="*/ 22 h 216"/>
                <a:gd name="T4" fmla="*/ 31 w 188"/>
                <a:gd name="T5" fmla="*/ 86 h 216"/>
                <a:gd name="T6" fmla="*/ 80 w 188"/>
                <a:gd name="T7" fmla="*/ 175 h 216"/>
                <a:gd name="T8" fmla="*/ 121 w 188"/>
                <a:gd name="T9" fmla="*/ 200 h 216"/>
                <a:gd name="T10" fmla="*/ 144 w 188"/>
                <a:gd name="T11" fmla="*/ 194 h 216"/>
                <a:gd name="T12" fmla="*/ 163 w 188"/>
                <a:gd name="T13" fmla="*/ 174 h 216"/>
                <a:gd name="T14" fmla="*/ 163 w 188"/>
                <a:gd name="T15" fmla="*/ 130 h 216"/>
                <a:gd name="T16" fmla="*/ 114 w 188"/>
                <a:gd name="T17" fmla="*/ 41 h 216"/>
                <a:gd name="T18" fmla="*/ 72 w 188"/>
                <a:gd name="T19" fmla="*/ 16 h 216"/>
                <a:gd name="T20" fmla="*/ 121 w 188"/>
                <a:gd name="T21" fmla="*/ 216 h 216"/>
                <a:gd name="T22" fmla="*/ 66 w 188"/>
                <a:gd name="T23" fmla="*/ 184 h 216"/>
                <a:gd name="T24" fmla="*/ 16 w 188"/>
                <a:gd name="T25" fmla="*/ 94 h 216"/>
                <a:gd name="T26" fmla="*/ 42 w 188"/>
                <a:gd name="T27" fmla="*/ 8 h 216"/>
                <a:gd name="T28" fmla="*/ 72 w 188"/>
                <a:gd name="T29" fmla="*/ 0 h 216"/>
                <a:gd name="T30" fmla="*/ 128 w 188"/>
                <a:gd name="T31" fmla="*/ 33 h 216"/>
                <a:gd name="T32" fmla="*/ 177 w 188"/>
                <a:gd name="T33" fmla="*/ 122 h 216"/>
                <a:gd name="T34" fmla="*/ 178 w 188"/>
                <a:gd name="T35" fmla="*/ 182 h 216"/>
                <a:gd name="T36" fmla="*/ 152 w 188"/>
                <a:gd name="T37" fmla="*/ 209 h 216"/>
                <a:gd name="T38" fmla="*/ 121 w 188"/>
                <a:gd name="T3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216">
                  <a:moveTo>
                    <a:pt x="72" y="16"/>
                  </a:moveTo>
                  <a:cubicBezTo>
                    <a:pt x="64" y="16"/>
                    <a:pt x="57" y="18"/>
                    <a:pt x="50" y="22"/>
                  </a:cubicBezTo>
                  <a:cubicBezTo>
                    <a:pt x="27" y="35"/>
                    <a:pt x="19" y="63"/>
                    <a:pt x="31" y="86"/>
                  </a:cubicBezTo>
                  <a:lnTo>
                    <a:pt x="80" y="175"/>
                  </a:lnTo>
                  <a:cubicBezTo>
                    <a:pt x="89" y="191"/>
                    <a:pt x="104" y="200"/>
                    <a:pt x="121" y="200"/>
                  </a:cubicBezTo>
                  <a:cubicBezTo>
                    <a:pt x="129" y="200"/>
                    <a:pt x="137" y="198"/>
                    <a:pt x="144" y="194"/>
                  </a:cubicBezTo>
                  <a:cubicBezTo>
                    <a:pt x="152" y="189"/>
                    <a:pt x="159" y="183"/>
                    <a:pt x="163" y="174"/>
                  </a:cubicBezTo>
                  <a:cubicBezTo>
                    <a:pt x="170" y="160"/>
                    <a:pt x="170" y="144"/>
                    <a:pt x="163" y="130"/>
                  </a:cubicBezTo>
                  <a:lnTo>
                    <a:pt x="114" y="41"/>
                  </a:lnTo>
                  <a:cubicBezTo>
                    <a:pt x="105" y="26"/>
                    <a:pt x="90" y="16"/>
                    <a:pt x="72" y="16"/>
                  </a:cubicBezTo>
                  <a:close/>
                  <a:moveTo>
                    <a:pt x="121" y="216"/>
                  </a:moveTo>
                  <a:cubicBezTo>
                    <a:pt x="98" y="216"/>
                    <a:pt x="77" y="204"/>
                    <a:pt x="66" y="184"/>
                  </a:cubicBezTo>
                  <a:lnTo>
                    <a:pt x="16" y="94"/>
                  </a:lnTo>
                  <a:cubicBezTo>
                    <a:pt x="0" y="63"/>
                    <a:pt x="11" y="24"/>
                    <a:pt x="42" y="8"/>
                  </a:cubicBezTo>
                  <a:cubicBezTo>
                    <a:pt x="51" y="2"/>
                    <a:pt x="62" y="0"/>
                    <a:pt x="72" y="0"/>
                  </a:cubicBezTo>
                  <a:cubicBezTo>
                    <a:pt x="96" y="0"/>
                    <a:pt x="117" y="12"/>
                    <a:pt x="128" y="33"/>
                  </a:cubicBezTo>
                  <a:lnTo>
                    <a:pt x="177" y="122"/>
                  </a:lnTo>
                  <a:cubicBezTo>
                    <a:pt x="188" y="141"/>
                    <a:pt x="188" y="163"/>
                    <a:pt x="178" y="182"/>
                  </a:cubicBezTo>
                  <a:cubicBezTo>
                    <a:pt x="173" y="193"/>
                    <a:pt x="163" y="202"/>
                    <a:pt x="152" y="209"/>
                  </a:cubicBezTo>
                  <a:cubicBezTo>
                    <a:pt x="143" y="214"/>
                    <a:pt x="132" y="216"/>
                    <a:pt x="121" y="2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1752">
              <a:extLst>
                <a:ext uri="{FF2B5EF4-FFF2-40B4-BE49-F238E27FC236}">
                  <a16:creationId xmlns:a16="http://schemas.microsoft.com/office/drawing/2014/main" xmlns="" id="{E0F644D2-4C7C-4EE4-B41A-F8F339D65E51}"/>
                </a:ext>
              </a:extLst>
            </p:cNvPr>
            <p:cNvSpPr>
              <a:spLocks/>
            </p:cNvSpPr>
            <p:nvPr/>
          </p:nvSpPr>
          <p:spPr bwMode="auto">
            <a:xfrm>
              <a:off x="5680076" y="3868738"/>
              <a:ext cx="9525" cy="9525"/>
            </a:xfrm>
            <a:custGeom>
              <a:avLst/>
              <a:gdLst>
                <a:gd name="T0" fmla="*/ 77 w 105"/>
                <a:gd name="T1" fmla="*/ 13 h 105"/>
                <a:gd name="T2" fmla="*/ 92 w 105"/>
                <a:gd name="T3" fmla="*/ 77 h 105"/>
                <a:gd name="T4" fmla="*/ 28 w 105"/>
                <a:gd name="T5" fmla="*/ 91 h 105"/>
                <a:gd name="T6" fmla="*/ 14 w 105"/>
                <a:gd name="T7" fmla="*/ 28 h 105"/>
                <a:gd name="T8" fmla="*/ 77 w 105"/>
                <a:gd name="T9" fmla="*/ 13 h 105"/>
              </a:gdLst>
              <a:ahLst/>
              <a:cxnLst>
                <a:cxn ang="0">
                  <a:pos x="T0" y="T1"/>
                </a:cxn>
                <a:cxn ang="0">
                  <a:pos x="T2" y="T3"/>
                </a:cxn>
                <a:cxn ang="0">
                  <a:pos x="T4" y="T5"/>
                </a:cxn>
                <a:cxn ang="0">
                  <a:pos x="T6" y="T7"/>
                </a:cxn>
                <a:cxn ang="0">
                  <a:pos x="T8" y="T9"/>
                </a:cxn>
              </a:cxnLst>
              <a:rect l="0" t="0" r="r" b="b"/>
              <a:pathLst>
                <a:path w="105" h="105">
                  <a:moveTo>
                    <a:pt x="77" y="13"/>
                  </a:moveTo>
                  <a:cubicBezTo>
                    <a:pt x="99" y="27"/>
                    <a:pt x="105" y="55"/>
                    <a:pt x="92" y="77"/>
                  </a:cubicBezTo>
                  <a:cubicBezTo>
                    <a:pt x="78" y="98"/>
                    <a:pt x="50" y="105"/>
                    <a:pt x="28" y="91"/>
                  </a:cubicBezTo>
                  <a:cubicBezTo>
                    <a:pt x="6" y="78"/>
                    <a:pt x="0" y="49"/>
                    <a:pt x="14" y="28"/>
                  </a:cubicBezTo>
                  <a:cubicBezTo>
                    <a:pt x="27" y="6"/>
                    <a:pt x="56" y="0"/>
                    <a:pt x="77"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1753">
              <a:extLst>
                <a:ext uri="{FF2B5EF4-FFF2-40B4-BE49-F238E27FC236}">
                  <a16:creationId xmlns:a16="http://schemas.microsoft.com/office/drawing/2014/main" xmlns="" id="{41877045-699D-496E-9010-FBC5C1228D85}"/>
                </a:ext>
              </a:extLst>
            </p:cNvPr>
            <p:cNvSpPr>
              <a:spLocks noEditPoints="1"/>
            </p:cNvSpPr>
            <p:nvPr/>
          </p:nvSpPr>
          <p:spPr bwMode="auto">
            <a:xfrm>
              <a:off x="5678489" y="3868738"/>
              <a:ext cx="11113" cy="9525"/>
            </a:xfrm>
            <a:custGeom>
              <a:avLst/>
              <a:gdLst>
                <a:gd name="T0" fmla="*/ 56 w 119"/>
                <a:gd name="T1" fmla="*/ 17 h 109"/>
                <a:gd name="T2" fmla="*/ 24 w 119"/>
                <a:gd name="T3" fmla="*/ 34 h 109"/>
                <a:gd name="T4" fmla="*/ 20 w 119"/>
                <a:gd name="T5" fmla="*/ 63 h 109"/>
                <a:gd name="T6" fmla="*/ 36 w 119"/>
                <a:gd name="T7" fmla="*/ 86 h 109"/>
                <a:gd name="T8" fmla="*/ 88 w 119"/>
                <a:gd name="T9" fmla="*/ 74 h 109"/>
                <a:gd name="T10" fmla="*/ 77 w 119"/>
                <a:gd name="T11" fmla="*/ 22 h 109"/>
                <a:gd name="T12" fmla="*/ 56 w 119"/>
                <a:gd name="T13" fmla="*/ 17 h 109"/>
                <a:gd name="T14" fmla="*/ 56 w 119"/>
                <a:gd name="T15" fmla="*/ 109 h 109"/>
                <a:gd name="T16" fmla="*/ 27 w 119"/>
                <a:gd name="T17" fmla="*/ 101 h 109"/>
                <a:gd name="T18" fmla="*/ 3 w 119"/>
                <a:gd name="T19" fmla="*/ 66 h 109"/>
                <a:gd name="T20" fmla="*/ 10 w 119"/>
                <a:gd name="T21" fmla="*/ 25 h 109"/>
                <a:gd name="T22" fmla="*/ 56 w 119"/>
                <a:gd name="T23" fmla="*/ 0 h 109"/>
                <a:gd name="T24" fmla="*/ 86 w 119"/>
                <a:gd name="T25" fmla="*/ 8 h 109"/>
                <a:gd name="T26" fmla="*/ 102 w 119"/>
                <a:gd name="T27" fmla="*/ 83 h 109"/>
                <a:gd name="T28" fmla="*/ 56 w 119"/>
                <a:gd name="T2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09">
                  <a:moveTo>
                    <a:pt x="56" y="17"/>
                  </a:moveTo>
                  <a:cubicBezTo>
                    <a:pt x="43" y="17"/>
                    <a:pt x="32" y="23"/>
                    <a:pt x="24" y="34"/>
                  </a:cubicBezTo>
                  <a:cubicBezTo>
                    <a:pt x="19" y="43"/>
                    <a:pt x="17" y="53"/>
                    <a:pt x="20" y="63"/>
                  </a:cubicBezTo>
                  <a:cubicBezTo>
                    <a:pt x="22" y="72"/>
                    <a:pt x="28" y="81"/>
                    <a:pt x="36" y="86"/>
                  </a:cubicBezTo>
                  <a:cubicBezTo>
                    <a:pt x="54" y="97"/>
                    <a:pt x="78" y="92"/>
                    <a:pt x="88" y="74"/>
                  </a:cubicBezTo>
                  <a:cubicBezTo>
                    <a:pt x="99" y="57"/>
                    <a:pt x="94" y="33"/>
                    <a:pt x="77" y="22"/>
                  </a:cubicBezTo>
                  <a:cubicBezTo>
                    <a:pt x="70" y="19"/>
                    <a:pt x="64" y="17"/>
                    <a:pt x="56" y="17"/>
                  </a:cubicBezTo>
                  <a:close/>
                  <a:moveTo>
                    <a:pt x="56" y="109"/>
                  </a:moveTo>
                  <a:cubicBezTo>
                    <a:pt x="46" y="109"/>
                    <a:pt x="36" y="106"/>
                    <a:pt x="27" y="101"/>
                  </a:cubicBezTo>
                  <a:cubicBezTo>
                    <a:pt x="15" y="93"/>
                    <a:pt x="6" y="81"/>
                    <a:pt x="3" y="66"/>
                  </a:cubicBezTo>
                  <a:cubicBezTo>
                    <a:pt x="0" y="52"/>
                    <a:pt x="3" y="38"/>
                    <a:pt x="10" y="25"/>
                  </a:cubicBezTo>
                  <a:cubicBezTo>
                    <a:pt x="20" y="9"/>
                    <a:pt x="38" y="0"/>
                    <a:pt x="56" y="0"/>
                  </a:cubicBezTo>
                  <a:cubicBezTo>
                    <a:pt x="67" y="0"/>
                    <a:pt x="77" y="3"/>
                    <a:pt x="86" y="8"/>
                  </a:cubicBezTo>
                  <a:cubicBezTo>
                    <a:pt x="111" y="24"/>
                    <a:pt x="119" y="58"/>
                    <a:pt x="102" y="83"/>
                  </a:cubicBezTo>
                  <a:cubicBezTo>
                    <a:pt x="92" y="99"/>
                    <a:pt x="75" y="109"/>
                    <a:pt x="56"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1754">
              <a:extLst>
                <a:ext uri="{FF2B5EF4-FFF2-40B4-BE49-F238E27FC236}">
                  <a16:creationId xmlns:a16="http://schemas.microsoft.com/office/drawing/2014/main" xmlns="" id="{6E8E9ECA-DEEC-42B4-B954-1BC14C1BF9F6}"/>
                </a:ext>
              </a:extLst>
            </p:cNvPr>
            <p:cNvSpPr>
              <a:spLocks noEditPoints="1"/>
            </p:cNvSpPr>
            <p:nvPr/>
          </p:nvSpPr>
          <p:spPr bwMode="auto">
            <a:xfrm>
              <a:off x="5678489" y="3867151"/>
              <a:ext cx="11113" cy="12700"/>
            </a:xfrm>
            <a:custGeom>
              <a:avLst/>
              <a:gdLst>
                <a:gd name="T0" fmla="*/ 40 w 135"/>
                <a:gd name="T1" fmla="*/ 50 h 135"/>
                <a:gd name="T2" fmla="*/ 50 w 135"/>
                <a:gd name="T3" fmla="*/ 95 h 135"/>
                <a:gd name="T4" fmla="*/ 95 w 135"/>
                <a:gd name="T5" fmla="*/ 85 h 135"/>
                <a:gd name="T6" fmla="*/ 85 w 135"/>
                <a:gd name="T7" fmla="*/ 39 h 135"/>
                <a:gd name="T8" fmla="*/ 40 w 135"/>
                <a:gd name="T9" fmla="*/ 50 h 135"/>
                <a:gd name="T10" fmla="*/ 118 w 135"/>
                <a:gd name="T11" fmla="*/ 99 h 135"/>
                <a:gd name="T12" fmla="*/ 36 w 135"/>
                <a:gd name="T13" fmla="*/ 117 h 135"/>
                <a:gd name="T14" fmla="*/ 17 w 135"/>
                <a:gd name="T15" fmla="*/ 36 h 135"/>
                <a:gd name="T16" fmla="*/ 99 w 135"/>
                <a:gd name="T17" fmla="*/ 17 h 135"/>
                <a:gd name="T18" fmla="*/ 118 w 135"/>
                <a:gd name="T19" fmla="*/ 9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5">
                  <a:moveTo>
                    <a:pt x="40" y="50"/>
                  </a:moveTo>
                  <a:cubicBezTo>
                    <a:pt x="30" y="65"/>
                    <a:pt x="35" y="85"/>
                    <a:pt x="50" y="95"/>
                  </a:cubicBezTo>
                  <a:cubicBezTo>
                    <a:pt x="65" y="105"/>
                    <a:pt x="86" y="100"/>
                    <a:pt x="95" y="85"/>
                  </a:cubicBezTo>
                  <a:cubicBezTo>
                    <a:pt x="105" y="70"/>
                    <a:pt x="100" y="49"/>
                    <a:pt x="85" y="39"/>
                  </a:cubicBezTo>
                  <a:cubicBezTo>
                    <a:pt x="70" y="30"/>
                    <a:pt x="49" y="34"/>
                    <a:pt x="40" y="50"/>
                  </a:cubicBezTo>
                  <a:close/>
                  <a:moveTo>
                    <a:pt x="118" y="99"/>
                  </a:moveTo>
                  <a:cubicBezTo>
                    <a:pt x="100" y="127"/>
                    <a:pt x="64" y="135"/>
                    <a:pt x="36" y="117"/>
                  </a:cubicBezTo>
                  <a:cubicBezTo>
                    <a:pt x="8" y="100"/>
                    <a:pt x="0" y="63"/>
                    <a:pt x="17" y="36"/>
                  </a:cubicBezTo>
                  <a:cubicBezTo>
                    <a:pt x="35" y="8"/>
                    <a:pt x="71" y="0"/>
                    <a:pt x="99" y="17"/>
                  </a:cubicBezTo>
                  <a:cubicBezTo>
                    <a:pt x="127" y="35"/>
                    <a:pt x="135" y="71"/>
                    <a:pt x="11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1755">
              <a:extLst>
                <a:ext uri="{FF2B5EF4-FFF2-40B4-BE49-F238E27FC236}">
                  <a16:creationId xmlns:a16="http://schemas.microsoft.com/office/drawing/2014/main" xmlns="" id="{03D50A56-D262-4585-A567-19789B559459}"/>
                </a:ext>
              </a:extLst>
            </p:cNvPr>
            <p:cNvSpPr>
              <a:spLocks noEditPoints="1"/>
            </p:cNvSpPr>
            <p:nvPr/>
          </p:nvSpPr>
          <p:spPr bwMode="auto">
            <a:xfrm>
              <a:off x="5678489" y="3867151"/>
              <a:ext cx="12700" cy="12700"/>
            </a:xfrm>
            <a:custGeom>
              <a:avLst/>
              <a:gdLst>
                <a:gd name="T0" fmla="*/ 70 w 147"/>
                <a:gd name="T1" fmla="*/ 43 h 135"/>
                <a:gd name="T2" fmla="*/ 49 w 147"/>
                <a:gd name="T3" fmla="*/ 54 h 135"/>
                <a:gd name="T4" fmla="*/ 46 w 147"/>
                <a:gd name="T5" fmla="*/ 73 h 135"/>
                <a:gd name="T6" fmla="*/ 56 w 147"/>
                <a:gd name="T7" fmla="*/ 88 h 135"/>
                <a:gd name="T8" fmla="*/ 90 w 147"/>
                <a:gd name="T9" fmla="*/ 80 h 135"/>
                <a:gd name="T10" fmla="*/ 94 w 147"/>
                <a:gd name="T11" fmla="*/ 62 h 135"/>
                <a:gd name="T12" fmla="*/ 83 w 147"/>
                <a:gd name="T13" fmla="*/ 46 h 135"/>
                <a:gd name="T14" fmla="*/ 70 w 147"/>
                <a:gd name="T15" fmla="*/ 43 h 135"/>
                <a:gd name="T16" fmla="*/ 69 w 147"/>
                <a:gd name="T17" fmla="*/ 109 h 135"/>
                <a:gd name="T18" fmla="*/ 69 w 147"/>
                <a:gd name="T19" fmla="*/ 109 h 135"/>
                <a:gd name="T20" fmla="*/ 48 w 147"/>
                <a:gd name="T21" fmla="*/ 102 h 135"/>
                <a:gd name="T22" fmla="*/ 29 w 147"/>
                <a:gd name="T23" fmla="*/ 76 h 135"/>
                <a:gd name="T24" fmla="*/ 35 w 147"/>
                <a:gd name="T25" fmla="*/ 45 h 135"/>
                <a:gd name="T26" fmla="*/ 92 w 147"/>
                <a:gd name="T27" fmla="*/ 32 h 135"/>
                <a:gd name="T28" fmla="*/ 110 w 147"/>
                <a:gd name="T29" fmla="*/ 58 h 135"/>
                <a:gd name="T30" fmla="*/ 105 w 147"/>
                <a:gd name="T31" fmla="*/ 89 h 135"/>
                <a:gd name="T32" fmla="*/ 69 w 147"/>
                <a:gd name="T33" fmla="*/ 109 h 135"/>
                <a:gd name="T34" fmla="*/ 70 w 147"/>
                <a:gd name="T35" fmla="*/ 16 h 135"/>
                <a:gd name="T36" fmla="*/ 26 w 147"/>
                <a:gd name="T37" fmla="*/ 40 h 135"/>
                <a:gd name="T38" fmla="*/ 20 w 147"/>
                <a:gd name="T39" fmla="*/ 78 h 135"/>
                <a:gd name="T40" fmla="*/ 43 w 147"/>
                <a:gd name="T41" fmla="*/ 110 h 135"/>
                <a:gd name="T42" fmla="*/ 69 w 147"/>
                <a:gd name="T43" fmla="*/ 118 h 135"/>
                <a:gd name="T44" fmla="*/ 113 w 147"/>
                <a:gd name="T45" fmla="*/ 94 h 135"/>
                <a:gd name="T46" fmla="*/ 97 w 147"/>
                <a:gd name="T47" fmla="*/ 24 h 135"/>
                <a:gd name="T48" fmla="*/ 70 w 147"/>
                <a:gd name="T49" fmla="*/ 16 h 135"/>
                <a:gd name="T50" fmla="*/ 69 w 147"/>
                <a:gd name="T51" fmla="*/ 135 h 135"/>
                <a:gd name="T52" fmla="*/ 34 w 147"/>
                <a:gd name="T53" fmla="*/ 124 h 135"/>
                <a:gd name="T54" fmla="*/ 4 w 147"/>
                <a:gd name="T55" fmla="*/ 82 h 135"/>
                <a:gd name="T56" fmla="*/ 12 w 147"/>
                <a:gd name="T57" fmla="*/ 31 h 135"/>
                <a:gd name="T58" fmla="*/ 70 w 147"/>
                <a:gd name="T59" fmla="*/ 0 h 135"/>
                <a:gd name="T60" fmla="*/ 106 w 147"/>
                <a:gd name="T61" fmla="*/ 10 h 135"/>
                <a:gd name="T62" fmla="*/ 127 w 147"/>
                <a:gd name="T63" fmla="*/ 103 h 135"/>
                <a:gd name="T64" fmla="*/ 69 w 147"/>
                <a:gd name="T6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135">
                  <a:moveTo>
                    <a:pt x="70" y="43"/>
                  </a:moveTo>
                  <a:cubicBezTo>
                    <a:pt x="61" y="43"/>
                    <a:pt x="53" y="47"/>
                    <a:pt x="49" y="54"/>
                  </a:cubicBezTo>
                  <a:cubicBezTo>
                    <a:pt x="45" y="60"/>
                    <a:pt x="44" y="66"/>
                    <a:pt x="46" y="73"/>
                  </a:cubicBezTo>
                  <a:cubicBezTo>
                    <a:pt x="47" y="79"/>
                    <a:pt x="51" y="85"/>
                    <a:pt x="56" y="88"/>
                  </a:cubicBezTo>
                  <a:cubicBezTo>
                    <a:pt x="68" y="95"/>
                    <a:pt x="84" y="91"/>
                    <a:pt x="90" y="80"/>
                  </a:cubicBezTo>
                  <a:cubicBezTo>
                    <a:pt x="94" y="75"/>
                    <a:pt x="95" y="68"/>
                    <a:pt x="94" y="62"/>
                  </a:cubicBezTo>
                  <a:cubicBezTo>
                    <a:pt x="92" y="55"/>
                    <a:pt x="88" y="50"/>
                    <a:pt x="83" y="46"/>
                  </a:cubicBezTo>
                  <a:cubicBezTo>
                    <a:pt x="79" y="44"/>
                    <a:pt x="74" y="43"/>
                    <a:pt x="70" y="43"/>
                  </a:cubicBezTo>
                  <a:close/>
                  <a:moveTo>
                    <a:pt x="69" y="109"/>
                  </a:moveTo>
                  <a:lnTo>
                    <a:pt x="69" y="109"/>
                  </a:lnTo>
                  <a:cubicBezTo>
                    <a:pt x="62" y="109"/>
                    <a:pt x="54" y="106"/>
                    <a:pt x="48" y="102"/>
                  </a:cubicBezTo>
                  <a:cubicBezTo>
                    <a:pt x="38" y="96"/>
                    <a:pt x="32" y="87"/>
                    <a:pt x="29" y="76"/>
                  </a:cubicBezTo>
                  <a:cubicBezTo>
                    <a:pt x="27" y="66"/>
                    <a:pt x="29" y="55"/>
                    <a:pt x="35" y="45"/>
                  </a:cubicBezTo>
                  <a:cubicBezTo>
                    <a:pt x="46" y="27"/>
                    <a:pt x="73" y="21"/>
                    <a:pt x="92" y="32"/>
                  </a:cubicBezTo>
                  <a:cubicBezTo>
                    <a:pt x="101" y="38"/>
                    <a:pt x="107" y="47"/>
                    <a:pt x="110" y="58"/>
                  </a:cubicBezTo>
                  <a:cubicBezTo>
                    <a:pt x="112" y="69"/>
                    <a:pt x="110" y="80"/>
                    <a:pt x="105" y="89"/>
                  </a:cubicBezTo>
                  <a:cubicBezTo>
                    <a:pt x="97" y="101"/>
                    <a:pt x="84" y="109"/>
                    <a:pt x="69" y="109"/>
                  </a:cubicBezTo>
                  <a:close/>
                  <a:moveTo>
                    <a:pt x="70" y="16"/>
                  </a:moveTo>
                  <a:cubicBezTo>
                    <a:pt x="52" y="16"/>
                    <a:pt x="36" y="25"/>
                    <a:pt x="26" y="40"/>
                  </a:cubicBezTo>
                  <a:cubicBezTo>
                    <a:pt x="19" y="52"/>
                    <a:pt x="17" y="65"/>
                    <a:pt x="20" y="78"/>
                  </a:cubicBezTo>
                  <a:cubicBezTo>
                    <a:pt x="23" y="92"/>
                    <a:pt x="31" y="103"/>
                    <a:pt x="43" y="110"/>
                  </a:cubicBezTo>
                  <a:cubicBezTo>
                    <a:pt x="50" y="116"/>
                    <a:pt x="60" y="118"/>
                    <a:pt x="69" y="118"/>
                  </a:cubicBezTo>
                  <a:cubicBezTo>
                    <a:pt x="87" y="118"/>
                    <a:pt x="103" y="109"/>
                    <a:pt x="113" y="94"/>
                  </a:cubicBezTo>
                  <a:cubicBezTo>
                    <a:pt x="128" y="71"/>
                    <a:pt x="120" y="39"/>
                    <a:pt x="97" y="24"/>
                  </a:cubicBezTo>
                  <a:cubicBezTo>
                    <a:pt x="89" y="19"/>
                    <a:pt x="79" y="16"/>
                    <a:pt x="70" y="16"/>
                  </a:cubicBezTo>
                  <a:close/>
                  <a:moveTo>
                    <a:pt x="69" y="135"/>
                  </a:moveTo>
                  <a:cubicBezTo>
                    <a:pt x="57" y="135"/>
                    <a:pt x="44" y="131"/>
                    <a:pt x="34" y="124"/>
                  </a:cubicBezTo>
                  <a:cubicBezTo>
                    <a:pt x="18" y="115"/>
                    <a:pt x="8" y="100"/>
                    <a:pt x="4" y="82"/>
                  </a:cubicBezTo>
                  <a:cubicBezTo>
                    <a:pt x="0" y="65"/>
                    <a:pt x="3" y="46"/>
                    <a:pt x="12" y="31"/>
                  </a:cubicBezTo>
                  <a:cubicBezTo>
                    <a:pt x="25" y="11"/>
                    <a:pt x="46" y="0"/>
                    <a:pt x="70" y="0"/>
                  </a:cubicBezTo>
                  <a:cubicBezTo>
                    <a:pt x="82" y="0"/>
                    <a:pt x="95" y="3"/>
                    <a:pt x="106" y="10"/>
                  </a:cubicBezTo>
                  <a:cubicBezTo>
                    <a:pt x="137" y="30"/>
                    <a:pt x="147" y="72"/>
                    <a:pt x="127" y="103"/>
                  </a:cubicBezTo>
                  <a:cubicBezTo>
                    <a:pt x="114" y="123"/>
                    <a:pt x="93" y="135"/>
                    <a:pt x="69"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2135">
              <a:extLst>
                <a:ext uri="{FF2B5EF4-FFF2-40B4-BE49-F238E27FC236}">
                  <a16:creationId xmlns:a16="http://schemas.microsoft.com/office/drawing/2014/main" xmlns="" id="{9E116C7A-E0F8-42DC-A083-D2FF1B556AAD}"/>
                </a:ext>
              </a:extLst>
            </p:cNvPr>
            <p:cNvSpPr>
              <a:spLocks/>
            </p:cNvSpPr>
            <p:nvPr/>
          </p:nvSpPr>
          <p:spPr bwMode="auto">
            <a:xfrm>
              <a:off x="5807076" y="4184650"/>
              <a:ext cx="42863" cy="30163"/>
            </a:xfrm>
            <a:custGeom>
              <a:avLst/>
              <a:gdLst>
                <a:gd name="T0" fmla="*/ 167 w 475"/>
                <a:gd name="T1" fmla="*/ 333 h 333"/>
                <a:gd name="T2" fmla="*/ 56 w 475"/>
                <a:gd name="T3" fmla="*/ 317 h 333"/>
                <a:gd name="T4" fmla="*/ 10 w 475"/>
                <a:gd name="T5" fmla="*/ 235 h 333"/>
                <a:gd name="T6" fmla="*/ 92 w 475"/>
                <a:gd name="T7" fmla="*/ 189 h 333"/>
                <a:gd name="T8" fmla="*/ 262 w 475"/>
                <a:gd name="T9" fmla="*/ 176 h 333"/>
                <a:gd name="T10" fmla="*/ 337 w 475"/>
                <a:gd name="T11" fmla="*/ 59 h 333"/>
                <a:gd name="T12" fmla="*/ 416 w 475"/>
                <a:gd name="T13" fmla="*/ 8 h 333"/>
                <a:gd name="T14" fmla="*/ 468 w 475"/>
                <a:gd name="T15" fmla="*/ 87 h 333"/>
                <a:gd name="T16" fmla="*/ 331 w 475"/>
                <a:gd name="T17" fmla="*/ 290 h 333"/>
                <a:gd name="T18" fmla="*/ 167 w 475"/>
                <a:gd name="T1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5" h="333">
                  <a:moveTo>
                    <a:pt x="167" y="333"/>
                  </a:moveTo>
                  <a:cubicBezTo>
                    <a:pt x="132" y="333"/>
                    <a:pt x="94" y="328"/>
                    <a:pt x="56" y="317"/>
                  </a:cubicBezTo>
                  <a:cubicBezTo>
                    <a:pt x="21" y="308"/>
                    <a:pt x="0" y="271"/>
                    <a:pt x="10" y="235"/>
                  </a:cubicBezTo>
                  <a:cubicBezTo>
                    <a:pt x="20" y="200"/>
                    <a:pt x="56" y="179"/>
                    <a:pt x="92" y="189"/>
                  </a:cubicBezTo>
                  <a:cubicBezTo>
                    <a:pt x="158" y="207"/>
                    <a:pt x="218" y="202"/>
                    <a:pt x="262" y="176"/>
                  </a:cubicBezTo>
                  <a:cubicBezTo>
                    <a:pt x="300" y="152"/>
                    <a:pt x="326" y="113"/>
                    <a:pt x="337" y="59"/>
                  </a:cubicBezTo>
                  <a:cubicBezTo>
                    <a:pt x="345" y="23"/>
                    <a:pt x="380" y="0"/>
                    <a:pt x="416" y="8"/>
                  </a:cubicBezTo>
                  <a:cubicBezTo>
                    <a:pt x="453" y="16"/>
                    <a:pt x="475" y="51"/>
                    <a:pt x="468" y="87"/>
                  </a:cubicBezTo>
                  <a:cubicBezTo>
                    <a:pt x="448" y="177"/>
                    <a:pt x="401" y="247"/>
                    <a:pt x="331" y="290"/>
                  </a:cubicBezTo>
                  <a:cubicBezTo>
                    <a:pt x="284" y="318"/>
                    <a:pt x="228" y="333"/>
                    <a:pt x="167" y="3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2136">
              <a:extLst>
                <a:ext uri="{FF2B5EF4-FFF2-40B4-BE49-F238E27FC236}">
                  <a16:creationId xmlns:a16="http://schemas.microsoft.com/office/drawing/2014/main" xmlns="" id="{62C4DCEF-8895-4AE3-A216-BC84CFCB43AB}"/>
                </a:ext>
              </a:extLst>
            </p:cNvPr>
            <p:cNvSpPr>
              <a:spLocks/>
            </p:cNvSpPr>
            <p:nvPr/>
          </p:nvSpPr>
          <p:spPr bwMode="auto">
            <a:xfrm>
              <a:off x="5840414" y="4167188"/>
              <a:ext cx="14288" cy="12700"/>
            </a:xfrm>
            <a:custGeom>
              <a:avLst/>
              <a:gdLst>
                <a:gd name="T0" fmla="*/ 73 w 152"/>
                <a:gd name="T1" fmla="*/ 141 h 141"/>
                <a:gd name="T2" fmla="*/ 8 w 152"/>
                <a:gd name="T3" fmla="*/ 89 h 141"/>
                <a:gd name="T4" fmla="*/ 59 w 152"/>
                <a:gd name="T5" fmla="*/ 9 h 141"/>
                <a:gd name="T6" fmla="*/ 64 w 152"/>
                <a:gd name="T7" fmla="*/ 8 h 141"/>
                <a:gd name="T8" fmla="*/ 144 w 152"/>
                <a:gd name="T9" fmla="*/ 59 h 141"/>
                <a:gd name="T10" fmla="*/ 93 w 152"/>
                <a:gd name="T11" fmla="*/ 139 h 141"/>
                <a:gd name="T12" fmla="*/ 88 w 152"/>
                <a:gd name="T13" fmla="*/ 140 h 141"/>
                <a:gd name="T14" fmla="*/ 73 w 152"/>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41">
                  <a:moveTo>
                    <a:pt x="73" y="141"/>
                  </a:moveTo>
                  <a:cubicBezTo>
                    <a:pt x="43" y="141"/>
                    <a:pt x="15" y="120"/>
                    <a:pt x="8" y="89"/>
                  </a:cubicBezTo>
                  <a:cubicBezTo>
                    <a:pt x="0" y="53"/>
                    <a:pt x="23" y="17"/>
                    <a:pt x="59" y="9"/>
                  </a:cubicBezTo>
                  <a:lnTo>
                    <a:pt x="64" y="8"/>
                  </a:lnTo>
                  <a:cubicBezTo>
                    <a:pt x="100" y="0"/>
                    <a:pt x="136" y="23"/>
                    <a:pt x="144" y="59"/>
                  </a:cubicBezTo>
                  <a:cubicBezTo>
                    <a:pt x="152" y="95"/>
                    <a:pt x="129" y="131"/>
                    <a:pt x="93" y="139"/>
                  </a:cubicBezTo>
                  <a:lnTo>
                    <a:pt x="88" y="140"/>
                  </a:lnTo>
                  <a:cubicBezTo>
                    <a:pt x="83" y="141"/>
                    <a:pt x="78" y="141"/>
                    <a:pt x="73"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2137">
              <a:extLst>
                <a:ext uri="{FF2B5EF4-FFF2-40B4-BE49-F238E27FC236}">
                  <a16:creationId xmlns:a16="http://schemas.microsoft.com/office/drawing/2014/main" xmlns="" id="{9836B098-E378-40C7-B2A9-A7FA1DD43A6A}"/>
                </a:ext>
              </a:extLst>
            </p:cNvPr>
            <p:cNvSpPr>
              <a:spLocks/>
            </p:cNvSpPr>
            <p:nvPr/>
          </p:nvSpPr>
          <p:spPr bwMode="auto">
            <a:xfrm>
              <a:off x="5880101" y="3844925"/>
              <a:ext cx="22225" cy="34925"/>
            </a:xfrm>
            <a:custGeom>
              <a:avLst/>
              <a:gdLst>
                <a:gd name="T0" fmla="*/ 131 w 243"/>
                <a:gd name="T1" fmla="*/ 383 h 383"/>
                <a:gd name="T2" fmla="*/ 104 w 243"/>
                <a:gd name="T3" fmla="*/ 378 h 383"/>
                <a:gd name="T4" fmla="*/ 69 w 243"/>
                <a:gd name="T5" fmla="*/ 290 h 383"/>
                <a:gd name="T6" fmla="*/ 31 w 243"/>
                <a:gd name="T7" fmla="*/ 125 h 383"/>
                <a:gd name="T8" fmla="*/ 24 w 243"/>
                <a:gd name="T9" fmla="*/ 31 h 383"/>
                <a:gd name="T10" fmla="*/ 118 w 243"/>
                <a:gd name="T11" fmla="*/ 24 h 383"/>
                <a:gd name="T12" fmla="*/ 192 w 243"/>
                <a:gd name="T13" fmla="*/ 343 h 383"/>
                <a:gd name="T14" fmla="*/ 131 w 243"/>
                <a:gd name="T15" fmla="*/ 383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83">
                  <a:moveTo>
                    <a:pt x="131" y="383"/>
                  </a:moveTo>
                  <a:cubicBezTo>
                    <a:pt x="122" y="383"/>
                    <a:pt x="113" y="382"/>
                    <a:pt x="104" y="378"/>
                  </a:cubicBezTo>
                  <a:cubicBezTo>
                    <a:pt x="70" y="363"/>
                    <a:pt x="55" y="324"/>
                    <a:pt x="69" y="290"/>
                  </a:cubicBezTo>
                  <a:cubicBezTo>
                    <a:pt x="89" y="246"/>
                    <a:pt x="98" y="182"/>
                    <a:pt x="31" y="125"/>
                  </a:cubicBezTo>
                  <a:cubicBezTo>
                    <a:pt x="3" y="101"/>
                    <a:pt x="0" y="59"/>
                    <a:pt x="24" y="31"/>
                  </a:cubicBezTo>
                  <a:cubicBezTo>
                    <a:pt x="48" y="4"/>
                    <a:pt x="90" y="0"/>
                    <a:pt x="118" y="24"/>
                  </a:cubicBezTo>
                  <a:cubicBezTo>
                    <a:pt x="215" y="108"/>
                    <a:pt x="243" y="227"/>
                    <a:pt x="192" y="343"/>
                  </a:cubicBezTo>
                  <a:cubicBezTo>
                    <a:pt x="181" y="368"/>
                    <a:pt x="156" y="383"/>
                    <a:pt x="131" y="3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2138">
              <a:extLst>
                <a:ext uri="{FF2B5EF4-FFF2-40B4-BE49-F238E27FC236}">
                  <a16:creationId xmlns:a16="http://schemas.microsoft.com/office/drawing/2014/main" xmlns="" id="{E94CEC70-7A02-4F42-BCD9-65C42301B734}"/>
                </a:ext>
              </a:extLst>
            </p:cNvPr>
            <p:cNvSpPr>
              <a:spLocks/>
            </p:cNvSpPr>
            <p:nvPr/>
          </p:nvSpPr>
          <p:spPr bwMode="auto">
            <a:xfrm>
              <a:off x="5867401" y="3833813"/>
              <a:ext cx="12700" cy="12700"/>
            </a:xfrm>
            <a:custGeom>
              <a:avLst/>
              <a:gdLst>
                <a:gd name="T0" fmla="*/ 73 w 148"/>
                <a:gd name="T1" fmla="*/ 144 h 144"/>
                <a:gd name="T2" fmla="*/ 58 w 148"/>
                <a:gd name="T3" fmla="*/ 143 h 144"/>
                <a:gd name="T4" fmla="*/ 8 w 148"/>
                <a:gd name="T5" fmla="*/ 62 h 144"/>
                <a:gd name="T6" fmla="*/ 10 w 148"/>
                <a:gd name="T7" fmla="*/ 57 h 144"/>
                <a:gd name="T8" fmla="*/ 90 w 148"/>
                <a:gd name="T9" fmla="*/ 8 h 144"/>
                <a:gd name="T10" fmla="*/ 139 w 148"/>
                <a:gd name="T11" fmla="*/ 89 h 144"/>
                <a:gd name="T12" fmla="*/ 138 w 148"/>
                <a:gd name="T13" fmla="*/ 93 h 144"/>
                <a:gd name="T14" fmla="*/ 73 w 148"/>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44">
                  <a:moveTo>
                    <a:pt x="73" y="144"/>
                  </a:moveTo>
                  <a:cubicBezTo>
                    <a:pt x="68" y="144"/>
                    <a:pt x="63" y="144"/>
                    <a:pt x="58" y="143"/>
                  </a:cubicBezTo>
                  <a:cubicBezTo>
                    <a:pt x="22" y="134"/>
                    <a:pt x="0" y="98"/>
                    <a:pt x="8" y="62"/>
                  </a:cubicBezTo>
                  <a:lnTo>
                    <a:pt x="10" y="57"/>
                  </a:lnTo>
                  <a:cubicBezTo>
                    <a:pt x="18" y="22"/>
                    <a:pt x="54" y="0"/>
                    <a:pt x="90" y="8"/>
                  </a:cubicBezTo>
                  <a:cubicBezTo>
                    <a:pt x="126" y="17"/>
                    <a:pt x="148" y="53"/>
                    <a:pt x="139" y="89"/>
                  </a:cubicBezTo>
                  <a:lnTo>
                    <a:pt x="138" y="93"/>
                  </a:lnTo>
                  <a:cubicBezTo>
                    <a:pt x="131" y="124"/>
                    <a:pt x="103" y="144"/>
                    <a:pt x="73"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2139">
              <a:extLst>
                <a:ext uri="{FF2B5EF4-FFF2-40B4-BE49-F238E27FC236}">
                  <a16:creationId xmlns:a16="http://schemas.microsoft.com/office/drawing/2014/main" xmlns="" id="{8A38E452-DE4F-4A5B-A4B5-E25C9C1771E9}"/>
                </a:ext>
              </a:extLst>
            </p:cNvPr>
            <p:cNvSpPr>
              <a:spLocks/>
            </p:cNvSpPr>
            <p:nvPr/>
          </p:nvSpPr>
          <p:spPr bwMode="auto">
            <a:xfrm>
              <a:off x="5662614" y="3775075"/>
              <a:ext cx="47625" cy="33338"/>
            </a:xfrm>
            <a:custGeom>
              <a:avLst/>
              <a:gdLst>
                <a:gd name="T0" fmla="*/ 456 w 529"/>
                <a:gd name="T1" fmla="*/ 377 h 377"/>
                <a:gd name="T2" fmla="*/ 391 w 529"/>
                <a:gd name="T3" fmla="*/ 324 h 377"/>
                <a:gd name="T4" fmla="*/ 283 w 529"/>
                <a:gd name="T5" fmla="*/ 170 h 377"/>
                <a:gd name="T6" fmla="*/ 98 w 529"/>
                <a:gd name="T7" fmla="*/ 163 h 377"/>
                <a:gd name="T8" fmla="*/ 13 w 529"/>
                <a:gd name="T9" fmla="*/ 124 h 377"/>
                <a:gd name="T10" fmla="*/ 52 w 529"/>
                <a:gd name="T11" fmla="*/ 38 h 377"/>
                <a:gd name="T12" fmla="*/ 347 w 529"/>
                <a:gd name="T13" fmla="*/ 53 h 377"/>
                <a:gd name="T14" fmla="*/ 521 w 529"/>
                <a:gd name="T15" fmla="*/ 296 h 377"/>
                <a:gd name="T16" fmla="*/ 470 w 529"/>
                <a:gd name="T17" fmla="*/ 375 h 377"/>
                <a:gd name="T18" fmla="*/ 456 w 529"/>
                <a:gd name="T19" fmla="*/ 3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377">
                  <a:moveTo>
                    <a:pt x="456" y="377"/>
                  </a:moveTo>
                  <a:cubicBezTo>
                    <a:pt x="425" y="377"/>
                    <a:pt x="398" y="355"/>
                    <a:pt x="391" y="324"/>
                  </a:cubicBezTo>
                  <a:cubicBezTo>
                    <a:pt x="376" y="254"/>
                    <a:pt x="337" y="200"/>
                    <a:pt x="283" y="170"/>
                  </a:cubicBezTo>
                  <a:cubicBezTo>
                    <a:pt x="230" y="141"/>
                    <a:pt x="164" y="139"/>
                    <a:pt x="98" y="163"/>
                  </a:cubicBezTo>
                  <a:cubicBezTo>
                    <a:pt x="64" y="176"/>
                    <a:pt x="25" y="158"/>
                    <a:pt x="13" y="124"/>
                  </a:cubicBezTo>
                  <a:cubicBezTo>
                    <a:pt x="0" y="89"/>
                    <a:pt x="17" y="51"/>
                    <a:pt x="52" y="38"/>
                  </a:cubicBezTo>
                  <a:cubicBezTo>
                    <a:pt x="154" y="0"/>
                    <a:pt x="259" y="5"/>
                    <a:pt x="347" y="53"/>
                  </a:cubicBezTo>
                  <a:cubicBezTo>
                    <a:pt x="436" y="101"/>
                    <a:pt x="498" y="188"/>
                    <a:pt x="521" y="296"/>
                  </a:cubicBezTo>
                  <a:cubicBezTo>
                    <a:pt x="529" y="331"/>
                    <a:pt x="507" y="367"/>
                    <a:pt x="470" y="375"/>
                  </a:cubicBezTo>
                  <a:cubicBezTo>
                    <a:pt x="466" y="376"/>
                    <a:pt x="461" y="377"/>
                    <a:pt x="456" y="3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2140">
              <a:extLst>
                <a:ext uri="{FF2B5EF4-FFF2-40B4-BE49-F238E27FC236}">
                  <a16:creationId xmlns:a16="http://schemas.microsoft.com/office/drawing/2014/main" xmlns="" id="{523A367A-1B91-42D4-A38C-7AD6EB635914}"/>
                </a:ext>
              </a:extLst>
            </p:cNvPr>
            <p:cNvSpPr>
              <a:spLocks/>
            </p:cNvSpPr>
            <p:nvPr/>
          </p:nvSpPr>
          <p:spPr bwMode="auto">
            <a:xfrm>
              <a:off x="5643564" y="3783013"/>
              <a:ext cx="12700" cy="12700"/>
            </a:xfrm>
            <a:custGeom>
              <a:avLst/>
              <a:gdLst>
                <a:gd name="T0" fmla="*/ 77 w 151"/>
                <a:gd name="T1" fmla="*/ 144 h 144"/>
                <a:gd name="T2" fmla="*/ 30 w 151"/>
                <a:gd name="T3" fmla="*/ 124 h 144"/>
                <a:gd name="T4" fmla="*/ 25 w 151"/>
                <a:gd name="T5" fmla="*/ 120 h 144"/>
                <a:gd name="T6" fmla="*/ 26 w 151"/>
                <a:gd name="T7" fmla="*/ 26 h 144"/>
                <a:gd name="T8" fmla="*/ 120 w 151"/>
                <a:gd name="T9" fmla="*/ 26 h 144"/>
                <a:gd name="T10" fmla="*/ 125 w 151"/>
                <a:gd name="T11" fmla="*/ 31 h 144"/>
                <a:gd name="T12" fmla="*/ 124 w 151"/>
                <a:gd name="T13" fmla="*/ 125 h 144"/>
                <a:gd name="T14" fmla="*/ 77 w 151"/>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44">
                  <a:moveTo>
                    <a:pt x="77" y="144"/>
                  </a:moveTo>
                  <a:cubicBezTo>
                    <a:pt x="60" y="144"/>
                    <a:pt x="43" y="137"/>
                    <a:pt x="30" y="124"/>
                  </a:cubicBezTo>
                  <a:lnTo>
                    <a:pt x="25" y="120"/>
                  </a:lnTo>
                  <a:cubicBezTo>
                    <a:pt x="0" y="94"/>
                    <a:pt x="0" y="51"/>
                    <a:pt x="26" y="26"/>
                  </a:cubicBezTo>
                  <a:cubicBezTo>
                    <a:pt x="53" y="0"/>
                    <a:pt x="95" y="0"/>
                    <a:pt x="120" y="26"/>
                  </a:cubicBezTo>
                  <a:lnTo>
                    <a:pt x="125" y="31"/>
                  </a:lnTo>
                  <a:cubicBezTo>
                    <a:pt x="151" y="57"/>
                    <a:pt x="150" y="99"/>
                    <a:pt x="124" y="125"/>
                  </a:cubicBezTo>
                  <a:cubicBezTo>
                    <a:pt x="111" y="138"/>
                    <a:pt x="94" y="144"/>
                    <a:pt x="77"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2172">
              <a:extLst>
                <a:ext uri="{FF2B5EF4-FFF2-40B4-BE49-F238E27FC236}">
                  <a16:creationId xmlns:a16="http://schemas.microsoft.com/office/drawing/2014/main" xmlns="" id="{ABE40306-665C-4F04-8A30-8F7EB04FC438}"/>
                </a:ext>
              </a:extLst>
            </p:cNvPr>
            <p:cNvSpPr>
              <a:spLocks/>
            </p:cNvSpPr>
            <p:nvPr/>
          </p:nvSpPr>
          <p:spPr bwMode="auto">
            <a:xfrm>
              <a:off x="5588001" y="4090988"/>
              <a:ext cx="52388" cy="100013"/>
            </a:xfrm>
            <a:custGeom>
              <a:avLst/>
              <a:gdLst>
                <a:gd name="T0" fmla="*/ 504 w 579"/>
                <a:gd name="T1" fmla="*/ 1109 h 1109"/>
                <a:gd name="T2" fmla="*/ 443 w 579"/>
                <a:gd name="T3" fmla="*/ 1069 h 1109"/>
                <a:gd name="T4" fmla="*/ 15 w 579"/>
                <a:gd name="T5" fmla="*/ 103 h 1109"/>
                <a:gd name="T6" fmla="*/ 49 w 579"/>
                <a:gd name="T7" fmla="*/ 15 h 1109"/>
                <a:gd name="T8" fmla="*/ 137 w 579"/>
                <a:gd name="T9" fmla="*/ 49 h 1109"/>
                <a:gd name="T10" fmla="*/ 565 w 579"/>
                <a:gd name="T11" fmla="*/ 1015 h 1109"/>
                <a:gd name="T12" fmla="*/ 531 w 579"/>
                <a:gd name="T13" fmla="*/ 1103 h 1109"/>
                <a:gd name="T14" fmla="*/ 504 w 579"/>
                <a:gd name="T15" fmla="*/ 1109 h 1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109">
                  <a:moveTo>
                    <a:pt x="504" y="1109"/>
                  </a:moveTo>
                  <a:cubicBezTo>
                    <a:pt x="478" y="1109"/>
                    <a:pt x="454" y="1094"/>
                    <a:pt x="443" y="1069"/>
                  </a:cubicBezTo>
                  <a:lnTo>
                    <a:pt x="15" y="103"/>
                  </a:lnTo>
                  <a:cubicBezTo>
                    <a:pt x="0" y="70"/>
                    <a:pt x="15" y="30"/>
                    <a:pt x="49" y="15"/>
                  </a:cubicBezTo>
                  <a:cubicBezTo>
                    <a:pt x="83" y="0"/>
                    <a:pt x="122" y="15"/>
                    <a:pt x="137" y="49"/>
                  </a:cubicBezTo>
                  <a:lnTo>
                    <a:pt x="565" y="1015"/>
                  </a:lnTo>
                  <a:cubicBezTo>
                    <a:pt x="579" y="1049"/>
                    <a:pt x="564" y="1088"/>
                    <a:pt x="531" y="1103"/>
                  </a:cubicBezTo>
                  <a:cubicBezTo>
                    <a:pt x="522" y="1107"/>
                    <a:pt x="513" y="1109"/>
                    <a:pt x="504" y="1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2173">
              <a:extLst>
                <a:ext uri="{FF2B5EF4-FFF2-40B4-BE49-F238E27FC236}">
                  <a16:creationId xmlns:a16="http://schemas.microsoft.com/office/drawing/2014/main" xmlns="" id="{E2467DF7-6178-4B18-BB9A-30C8EAD87342}"/>
                </a:ext>
              </a:extLst>
            </p:cNvPr>
            <p:cNvSpPr>
              <a:spLocks/>
            </p:cNvSpPr>
            <p:nvPr/>
          </p:nvSpPr>
          <p:spPr bwMode="auto">
            <a:xfrm>
              <a:off x="5580064" y="4071938"/>
              <a:ext cx="12700" cy="11113"/>
            </a:xfrm>
            <a:custGeom>
              <a:avLst/>
              <a:gdLst>
                <a:gd name="T0" fmla="*/ 67 w 134"/>
                <a:gd name="T1" fmla="*/ 133 h 133"/>
                <a:gd name="T2" fmla="*/ 20 w 134"/>
                <a:gd name="T3" fmla="*/ 113 h 133"/>
                <a:gd name="T4" fmla="*/ 0 w 134"/>
                <a:gd name="T5" fmla="*/ 66 h 133"/>
                <a:gd name="T6" fmla="*/ 20 w 134"/>
                <a:gd name="T7" fmla="*/ 19 h 133"/>
                <a:gd name="T8" fmla="*/ 67 w 134"/>
                <a:gd name="T9" fmla="*/ 0 h 133"/>
                <a:gd name="T10" fmla="*/ 114 w 134"/>
                <a:gd name="T11" fmla="*/ 19 h 133"/>
                <a:gd name="T12" fmla="*/ 134 w 134"/>
                <a:gd name="T13" fmla="*/ 66 h 133"/>
                <a:gd name="T14" fmla="*/ 114 w 134"/>
                <a:gd name="T15" fmla="*/ 113 h 133"/>
                <a:gd name="T16" fmla="*/ 67 w 134"/>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3">
                  <a:moveTo>
                    <a:pt x="67" y="133"/>
                  </a:moveTo>
                  <a:cubicBezTo>
                    <a:pt x="49" y="133"/>
                    <a:pt x="32" y="126"/>
                    <a:pt x="20" y="113"/>
                  </a:cubicBezTo>
                  <a:cubicBezTo>
                    <a:pt x="7" y="101"/>
                    <a:pt x="0" y="84"/>
                    <a:pt x="0" y="66"/>
                  </a:cubicBezTo>
                  <a:cubicBezTo>
                    <a:pt x="0" y="49"/>
                    <a:pt x="7" y="31"/>
                    <a:pt x="20" y="19"/>
                  </a:cubicBezTo>
                  <a:cubicBezTo>
                    <a:pt x="32" y="7"/>
                    <a:pt x="49" y="0"/>
                    <a:pt x="67" y="0"/>
                  </a:cubicBezTo>
                  <a:cubicBezTo>
                    <a:pt x="84" y="0"/>
                    <a:pt x="102" y="7"/>
                    <a:pt x="114" y="19"/>
                  </a:cubicBezTo>
                  <a:cubicBezTo>
                    <a:pt x="126" y="31"/>
                    <a:pt x="134" y="49"/>
                    <a:pt x="134" y="66"/>
                  </a:cubicBezTo>
                  <a:cubicBezTo>
                    <a:pt x="134" y="84"/>
                    <a:pt x="126" y="101"/>
                    <a:pt x="114" y="113"/>
                  </a:cubicBezTo>
                  <a:cubicBezTo>
                    <a:pt x="102" y="126"/>
                    <a:pt x="84" y="133"/>
                    <a:pt x="6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2366">
              <a:extLst>
                <a:ext uri="{FF2B5EF4-FFF2-40B4-BE49-F238E27FC236}">
                  <a16:creationId xmlns:a16="http://schemas.microsoft.com/office/drawing/2014/main" xmlns="" id="{4D13C042-B473-45E6-9F4F-FE7C277D3718}"/>
                </a:ext>
              </a:extLst>
            </p:cNvPr>
            <p:cNvSpPr>
              <a:spLocks/>
            </p:cNvSpPr>
            <p:nvPr/>
          </p:nvSpPr>
          <p:spPr bwMode="auto">
            <a:xfrm>
              <a:off x="5791201" y="4156075"/>
              <a:ext cx="25400" cy="17463"/>
            </a:xfrm>
            <a:custGeom>
              <a:avLst/>
              <a:gdLst>
                <a:gd name="T0" fmla="*/ 141 w 277"/>
                <a:gd name="T1" fmla="*/ 192 h 192"/>
                <a:gd name="T2" fmla="*/ 122 w 277"/>
                <a:gd name="T3" fmla="*/ 191 h 192"/>
                <a:gd name="T4" fmla="*/ 12 w 277"/>
                <a:gd name="T5" fmla="*/ 97 h 192"/>
                <a:gd name="T6" fmla="*/ 53 w 277"/>
                <a:gd name="T7" fmla="*/ 12 h 192"/>
                <a:gd name="T8" fmla="*/ 138 w 277"/>
                <a:gd name="T9" fmla="*/ 53 h 192"/>
                <a:gd name="T10" fmla="*/ 141 w 277"/>
                <a:gd name="T11" fmla="*/ 58 h 192"/>
                <a:gd name="T12" fmla="*/ 148 w 277"/>
                <a:gd name="T13" fmla="*/ 51 h 192"/>
                <a:gd name="T14" fmla="*/ 242 w 277"/>
                <a:gd name="T15" fmla="*/ 37 h 192"/>
                <a:gd name="T16" fmla="*/ 255 w 277"/>
                <a:gd name="T17" fmla="*/ 130 h 192"/>
                <a:gd name="T18" fmla="*/ 141 w 277"/>
                <a:gd name="T19"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192">
                  <a:moveTo>
                    <a:pt x="141" y="192"/>
                  </a:moveTo>
                  <a:cubicBezTo>
                    <a:pt x="134" y="192"/>
                    <a:pt x="128" y="192"/>
                    <a:pt x="122" y="191"/>
                  </a:cubicBezTo>
                  <a:cubicBezTo>
                    <a:pt x="72" y="183"/>
                    <a:pt x="30" y="148"/>
                    <a:pt x="12" y="97"/>
                  </a:cubicBezTo>
                  <a:cubicBezTo>
                    <a:pt x="0" y="63"/>
                    <a:pt x="18" y="25"/>
                    <a:pt x="53" y="12"/>
                  </a:cubicBezTo>
                  <a:cubicBezTo>
                    <a:pt x="87" y="0"/>
                    <a:pt x="126" y="18"/>
                    <a:pt x="138" y="53"/>
                  </a:cubicBezTo>
                  <a:cubicBezTo>
                    <a:pt x="139" y="56"/>
                    <a:pt x="140" y="57"/>
                    <a:pt x="141" y="58"/>
                  </a:cubicBezTo>
                  <a:cubicBezTo>
                    <a:pt x="143" y="57"/>
                    <a:pt x="145" y="55"/>
                    <a:pt x="148" y="51"/>
                  </a:cubicBezTo>
                  <a:cubicBezTo>
                    <a:pt x="170" y="21"/>
                    <a:pt x="212" y="15"/>
                    <a:pt x="242" y="37"/>
                  </a:cubicBezTo>
                  <a:cubicBezTo>
                    <a:pt x="271" y="59"/>
                    <a:pt x="277" y="101"/>
                    <a:pt x="255" y="130"/>
                  </a:cubicBezTo>
                  <a:cubicBezTo>
                    <a:pt x="226" y="170"/>
                    <a:pt x="184" y="192"/>
                    <a:pt x="141" y="1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0" name="TextBox 129">
            <a:extLst>
              <a:ext uri="{FF2B5EF4-FFF2-40B4-BE49-F238E27FC236}">
                <a16:creationId xmlns:a16="http://schemas.microsoft.com/office/drawing/2014/main" xmlns="" id="{1EE94ECF-212A-4267-B394-E2B0ECE3C77B}"/>
              </a:ext>
            </a:extLst>
          </p:cNvPr>
          <p:cNvSpPr txBox="1"/>
          <p:nvPr/>
        </p:nvSpPr>
        <p:spPr>
          <a:xfrm>
            <a:off x="8560903" y="1895061"/>
            <a:ext cx="3127514" cy="1323439"/>
          </a:xfrm>
          <a:prstGeom prst="rect">
            <a:avLst/>
          </a:prstGeom>
          <a:noFill/>
        </p:spPr>
        <p:txBody>
          <a:bodyPr wrap="square" rtlCol="0">
            <a:spAutoFit/>
          </a:bodyPr>
          <a:lstStyle/>
          <a:p>
            <a:pPr marL="285750" indent="-285750">
              <a:buFont typeface="Wingdings" panose="05000000000000000000" pitchFamily="2" charset="2"/>
              <a:buChar char="§"/>
              <a:defRPr/>
            </a:pPr>
            <a:r>
              <a:rPr lang="fr-FR" sz="1600" dirty="0" smtClean="0"/>
              <a:t>Développer une nouvelle </a:t>
            </a:r>
            <a:r>
              <a:rPr lang="fr-FR" sz="1600" b="1" dirty="0"/>
              <a:t>pratique</a:t>
            </a:r>
            <a:r>
              <a:rPr lang="fr-FR" sz="1600" dirty="0"/>
              <a:t> </a:t>
            </a:r>
            <a:r>
              <a:rPr lang="fr-FR" sz="1600" dirty="0" smtClean="0"/>
              <a:t>grâce au </a:t>
            </a:r>
            <a:r>
              <a:rPr lang="fr-FR" sz="1600" dirty="0"/>
              <a:t>rassemblement de tous les acteurs clés de la gestion par </a:t>
            </a:r>
            <a:r>
              <a:rPr lang="fr-FR" sz="1600" dirty="0" smtClean="0"/>
              <a:t>programme</a:t>
            </a:r>
            <a:r>
              <a:rPr lang="fr-CA" sz="1600" dirty="0" smtClean="0"/>
              <a:t>s</a:t>
            </a:r>
            <a:r>
              <a:rPr kumimoji="0" lang="fr-FR" sz="1600" b="0" i="0" u="none" strike="noStrike" kern="1200" cap="none" spc="0" normalizeH="0" baseline="0" noProof="0" dirty="0" smtClean="0">
                <a:ln>
                  <a:noFill/>
                </a:ln>
                <a:solidFill>
                  <a:prstClr val="black"/>
                </a:solidFill>
                <a:effectLst/>
                <a:uLnTx/>
                <a:uFillTx/>
                <a:latin typeface="Calibri"/>
                <a:ea typeface="+mn-ea"/>
                <a:cs typeface="+mn-cs"/>
              </a:rPr>
              <a:t>.</a:t>
            </a: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xmlns="" id="{80CB7283-4700-4DBB-A7C3-6DAB7E8E9C54}"/>
              </a:ext>
            </a:extLst>
          </p:cNvPr>
          <p:cNvSpPr/>
          <p:nvPr/>
        </p:nvSpPr>
        <p:spPr>
          <a:xfrm>
            <a:off x="9148779" y="1415534"/>
            <a:ext cx="252638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solidFill>
                  <a:srgbClr val="2DA2BF"/>
                </a:solidFill>
                <a:latin typeface="Calibri"/>
              </a:rPr>
              <a:t>Mandat</a:t>
            </a:r>
            <a:endParaRPr kumimoji="0" lang="fr-FR" sz="1800" b="1" i="0" u="none" strike="noStrike" kern="1200" cap="none" spc="0" normalizeH="0" baseline="0" noProof="0" dirty="0">
              <a:ln>
                <a:noFill/>
              </a:ln>
              <a:solidFill>
                <a:srgbClr val="2DA2BF"/>
              </a:solidFill>
              <a:effectLst/>
              <a:uLnTx/>
              <a:uFillTx/>
              <a:latin typeface="Calibri"/>
              <a:ea typeface="+mn-ea"/>
              <a:cs typeface="+mn-cs"/>
            </a:endParaRPr>
          </a:p>
        </p:txBody>
      </p:sp>
      <p:cxnSp>
        <p:nvCxnSpPr>
          <p:cNvPr id="132" name="Straight Connector 131">
            <a:extLst>
              <a:ext uri="{FF2B5EF4-FFF2-40B4-BE49-F238E27FC236}">
                <a16:creationId xmlns:a16="http://schemas.microsoft.com/office/drawing/2014/main" xmlns="" id="{29681831-8CFB-44D6-8E21-3B83925BDE4C}"/>
              </a:ext>
            </a:extLst>
          </p:cNvPr>
          <p:cNvCxnSpPr/>
          <p:nvPr/>
        </p:nvCxnSpPr>
        <p:spPr>
          <a:xfrm>
            <a:off x="8560903" y="1839964"/>
            <a:ext cx="3127514" cy="0"/>
          </a:xfrm>
          <a:prstGeom prst="line">
            <a:avLst/>
          </a:prstGeom>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xmlns="" id="{BD9AB27E-BC7D-42F0-8794-3C8128B21D3E}"/>
              </a:ext>
            </a:extLst>
          </p:cNvPr>
          <p:cNvSpPr txBox="1"/>
          <p:nvPr/>
        </p:nvSpPr>
        <p:spPr>
          <a:xfrm>
            <a:off x="6610821" y="3388477"/>
            <a:ext cx="1561159" cy="24622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dirty="0" smtClean="0">
                <a:solidFill>
                  <a:srgbClr val="2DA2BF"/>
                </a:solidFill>
                <a:latin typeface="Calibri"/>
              </a:rPr>
              <a:t>Mandat</a:t>
            </a:r>
            <a:endParaRPr kumimoji="0" lang="fr-FR" sz="1600" b="1" i="0" u="none" strike="noStrike" kern="1200" cap="none" spc="0" normalizeH="0" baseline="0" noProof="0" dirty="0">
              <a:ln>
                <a:noFill/>
              </a:ln>
              <a:solidFill>
                <a:srgbClr val="2DA2BF"/>
              </a:solidFill>
              <a:effectLst/>
              <a:uLnTx/>
              <a:uFillTx/>
              <a:latin typeface="Calibri"/>
              <a:ea typeface="+mn-ea"/>
              <a:cs typeface="+mn-cs"/>
            </a:endParaRPr>
          </a:p>
        </p:txBody>
      </p:sp>
      <p:grpSp>
        <p:nvGrpSpPr>
          <p:cNvPr id="2" name="Group 1"/>
          <p:cNvGrpSpPr/>
          <p:nvPr/>
        </p:nvGrpSpPr>
        <p:grpSpPr>
          <a:xfrm>
            <a:off x="8160915" y="3969150"/>
            <a:ext cx="3927489" cy="2853825"/>
            <a:chOff x="7933038" y="4117366"/>
            <a:chExt cx="3927489" cy="2853825"/>
          </a:xfrm>
        </p:grpSpPr>
        <p:sp>
          <p:nvSpPr>
            <p:cNvPr id="142" name="TextBox 141">
              <a:extLst>
                <a:ext uri="{FF2B5EF4-FFF2-40B4-BE49-F238E27FC236}">
                  <a16:creationId xmlns:a16="http://schemas.microsoft.com/office/drawing/2014/main" xmlns="" id="{935124B4-D163-4061-95FC-01E97F05ED7B}"/>
                </a:ext>
              </a:extLst>
            </p:cNvPr>
            <p:cNvSpPr txBox="1"/>
            <p:nvPr/>
          </p:nvSpPr>
          <p:spPr>
            <a:xfrm>
              <a:off x="8277068" y="4508978"/>
              <a:ext cx="3583459" cy="2462213"/>
            </a:xfrm>
            <a:prstGeom prst="rect">
              <a:avLst/>
            </a:prstGeom>
            <a:noFill/>
          </p:spPr>
          <p:txBody>
            <a:bodyPr wrap="square" rtlCol="0">
              <a:spAutoFit/>
            </a:bodyPr>
            <a:lstStyle/>
            <a:p>
              <a:pPr marL="285750" lvl="0" indent="-285750">
                <a:buFont typeface="Wingdings" panose="05000000000000000000" pitchFamily="2" charset="2"/>
                <a:buChar char="§"/>
              </a:pPr>
              <a:r>
                <a:rPr lang="fr-FR" sz="1400" b="1" dirty="0" smtClean="0">
                  <a:solidFill>
                    <a:srgbClr val="C00000"/>
                  </a:solidFill>
                </a:rPr>
                <a:t>Se tenir au courant des autres réalités projets (gérances)</a:t>
              </a:r>
            </a:p>
            <a:p>
              <a:pPr marL="285750" lvl="0" indent="-285750">
                <a:buFont typeface="Wingdings" panose="05000000000000000000" pitchFamily="2" charset="2"/>
                <a:buChar char="§"/>
              </a:pPr>
              <a:r>
                <a:rPr lang="fr-FR" sz="1400" b="1" dirty="0" smtClean="0">
                  <a:solidFill>
                    <a:srgbClr val="C00000"/>
                  </a:solidFill>
                </a:rPr>
                <a:t>Acquisition de connaissances en gestion de programmes et connaissances techniques</a:t>
              </a:r>
            </a:p>
            <a:p>
              <a:pPr marL="285750" indent="-285750">
                <a:buFont typeface="Wingdings" panose="05000000000000000000" pitchFamily="2" charset="2"/>
                <a:buChar char="§"/>
              </a:pPr>
              <a:r>
                <a:rPr lang="fr-FR" sz="1400" b="1" dirty="0" smtClean="0">
                  <a:solidFill>
                    <a:srgbClr val="C00000"/>
                  </a:solidFill>
                </a:rPr>
                <a:t>Développement accéléré de la pratique</a:t>
              </a:r>
            </a:p>
            <a:p>
              <a:pPr marL="285750" lvl="0" indent="-285750">
                <a:buFont typeface="Wingdings" panose="05000000000000000000" pitchFamily="2" charset="2"/>
                <a:buChar char="§"/>
              </a:pPr>
              <a:r>
                <a:rPr lang="fr-FR" sz="1400" dirty="0" smtClean="0"/>
                <a:t>Transfert des connaissances intergénérationnel</a:t>
              </a:r>
            </a:p>
            <a:p>
              <a:pPr marL="285750" indent="-285750">
                <a:buFont typeface="Wingdings" panose="05000000000000000000" pitchFamily="2" charset="2"/>
                <a:buChar char="§"/>
              </a:pPr>
              <a:r>
                <a:rPr lang="fr-FR" sz="1400" dirty="0" smtClean="0"/>
                <a:t>Socialisation, entraide et réseautage</a:t>
              </a:r>
            </a:p>
            <a:p>
              <a:pPr marL="285750" indent="-285750">
                <a:buFont typeface="Wingdings" panose="05000000000000000000" pitchFamily="2" charset="2"/>
                <a:buChar char="§"/>
              </a:pPr>
              <a:r>
                <a:rPr lang="fr-FR" sz="1400" dirty="0" smtClean="0"/>
                <a:t>Transfert des connaissances intra- organisationnel </a:t>
              </a:r>
              <a:endParaRPr lang="fr-FR" sz="1400" dirty="0"/>
            </a:p>
          </p:txBody>
        </p:sp>
        <p:sp>
          <p:nvSpPr>
            <p:cNvPr id="143" name="Rectangle 142">
              <a:extLst>
                <a:ext uri="{FF2B5EF4-FFF2-40B4-BE49-F238E27FC236}">
                  <a16:creationId xmlns:a16="http://schemas.microsoft.com/office/drawing/2014/main" xmlns="" id="{02737DF4-864C-48AC-AFE0-5F5D36431444}"/>
                </a:ext>
              </a:extLst>
            </p:cNvPr>
            <p:cNvSpPr/>
            <p:nvPr/>
          </p:nvSpPr>
          <p:spPr>
            <a:xfrm>
              <a:off x="8659594" y="4144777"/>
              <a:ext cx="253963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solidFill>
                    <a:srgbClr val="DA1F28"/>
                  </a:solidFill>
                  <a:latin typeface="Calibri"/>
                </a:rPr>
                <a:t>Retombées</a:t>
              </a:r>
              <a:endParaRPr kumimoji="0" lang="fr-FR" sz="1800" b="1" i="0" u="none" strike="noStrike" kern="1200" cap="none" spc="0" normalizeH="0" baseline="0" noProof="0" dirty="0">
                <a:ln>
                  <a:noFill/>
                </a:ln>
                <a:solidFill>
                  <a:srgbClr val="DA1F28"/>
                </a:solidFill>
                <a:effectLst/>
                <a:uLnTx/>
                <a:uFillTx/>
                <a:latin typeface="Calibri"/>
                <a:ea typeface="+mn-ea"/>
                <a:cs typeface="+mn-cs"/>
              </a:endParaRPr>
            </a:p>
          </p:txBody>
        </p:sp>
        <p:cxnSp>
          <p:nvCxnSpPr>
            <p:cNvPr id="144" name="Straight Connector 143">
              <a:extLst>
                <a:ext uri="{FF2B5EF4-FFF2-40B4-BE49-F238E27FC236}">
                  <a16:creationId xmlns:a16="http://schemas.microsoft.com/office/drawing/2014/main" xmlns="" id="{0A132108-19A6-4AB1-8CD7-69AD22B7EDC8}"/>
                </a:ext>
              </a:extLst>
            </p:cNvPr>
            <p:cNvCxnSpPr/>
            <p:nvPr/>
          </p:nvCxnSpPr>
          <p:spPr>
            <a:xfrm>
              <a:off x="7933038" y="4508978"/>
              <a:ext cx="3855308" cy="513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5" name="Career" descr="{&quot;Key&quot;:&quot;POWER_USER_SHAPE_ICON&quot;,&quot;Value&quot;:&quot;POWER_USER_SHAPE_ICON_STYLE_1&quot;}">
              <a:extLst>
                <a:ext uri="{FF2B5EF4-FFF2-40B4-BE49-F238E27FC236}">
                  <a16:creationId xmlns:a16="http://schemas.microsoft.com/office/drawing/2014/main" xmlns="" id="{BEA83286-F975-4543-9A3A-D65003852F6F}"/>
                </a:ext>
              </a:extLst>
            </p:cNvPr>
            <p:cNvGrpSpPr>
              <a:grpSpLocks noChangeAspect="1"/>
            </p:cNvGrpSpPr>
            <p:nvPr/>
          </p:nvGrpSpPr>
          <p:grpSpPr>
            <a:xfrm>
              <a:off x="8171980" y="4117366"/>
              <a:ext cx="329115" cy="319338"/>
              <a:chOff x="7407276" y="2493963"/>
              <a:chExt cx="641350" cy="622300"/>
            </a:xfrm>
            <a:noFill/>
          </p:grpSpPr>
          <p:sp>
            <p:nvSpPr>
              <p:cNvPr id="146" name="Freeform 2247">
                <a:extLst>
                  <a:ext uri="{FF2B5EF4-FFF2-40B4-BE49-F238E27FC236}">
                    <a16:creationId xmlns:a16="http://schemas.microsoft.com/office/drawing/2014/main" xmlns="" id="{7A1F98C9-310A-4A1F-B5D7-0BDC5AF1C1F3}"/>
                  </a:ext>
                </a:extLst>
              </p:cNvPr>
              <p:cNvSpPr>
                <a:spLocks/>
              </p:cNvSpPr>
              <p:nvPr/>
            </p:nvSpPr>
            <p:spPr bwMode="auto">
              <a:xfrm>
                <a:off x="7407276" y="2493963"/>
                <a:ext cx="641350" cy="622300"/>
              </a:xfrm>
              <a:custGeom>
                <a:avLst/>
                <a:gdLst>
                  <a:gd name="T0" fmla="*/ 0 w 575"/>
                  <a:gd name="T1" fmla="*/ 558 h 558"/>
                  <a:gd name="T2" fmla="*/ 194 w 575"/>
                  <a:gd name="T3" fmla="*/ 558 h 558"/>
                  <a:gd name="T4" fmla="*/ 194 w 575"/>
                  <a:gd name="T5" fmla="*/ 489 h 558"/>
                  <a:gd name="T6" fmla="*/ 388 w 575"/>
                  <a:gd name="T7" fmla="*/ 489 h 558"/>
                  <a:gd name="T8" fmla="*/ 388 w 575"/>
                  <a:gd name="T9" fmla="*/ 421 h 558"/>
                  <a:gd name="T10" fmla="*/ 575 w 575"/>
                  <a:gd name="T11" fmla="*/ 421 h 558"/>
                  <a:gd name="T12" fmla="*/ 575 w 575"/>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575" h="558">
                    <a:moveTo>
                      <a:pt x="0" y="558"/>
                    </a:moveTo>
                    <a:lnTo>
                      <a:pt x="194" y="558"/>
                    </a:lnTo>
                    <a:lnTo>
                      <a:pt x="194" y="489"/>
                    </a:lnTo>
                    <a:lnTo>
                      <a:pt x="388" y="489"/>
                    </a:lnTo>
                    <a:lnTo>
                      <a:pt x="388" y="421"/>
                    </a:lnTo>
                    <a:lnTo>
                      <a:pt x="575" y="421"/>
                    </a:lnTo>
                    <a:lnTo>
                      <a:pt x="575" y="0"/>
                    </a:lnTo>
                  </a:path>
                </a:pathLst>
              </a:custGeom>
              <a:grp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Oval 2248">
                <a:extLst>
                  <a:ext uri="{FF2B5EF4-FFF2-40B4-BE49-F238E27FC236}">
                    <a16:creationId xmlns:a16="http://schemas.microsoft.com/office/drawing/2014/main" xmlns="" id="{AA92C3A0-10E8-4891-B969-7C4A7DB29B6F}"/>
                  </a:ext>
                </a:extLst>
              </p:cNvPr>
              <p:cNvSpPr>
                <a:spLocks noChangeArrowheads="1"/>
              </p:cNvSpPr>
              <p:nvPr/>
            </p:nvSpPr>
            <p:spPr bwMode="auto">
              <a:xfrm>
                <a:off x="7612063" y="2493963"/>
                <a:ext cx="95250" cy="95250"/>
              </a:xfrm>
              <a:prstGeom prst="ellipse">
                <a:avLst/>
              </a:prstGeom>
              <a:grp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Oval 2249">
                <a:extLst>
                  <a:ext uri="{FF2B5EF4-FFF2-40B4-BE49-F238E27FC236}">
                    <a16:creationId xmlns:a16="http://schemas.microsoft.com/office/drawing/2014/main" xmlns="" id="{6EFD1BFA-B033-4919-92DA-DA29899FE27A}"/>
                  </a:ext>
                </a:extLst>
              </p:cNvPr>
              <p:cNvSpPr>
                <a:spLocks noChangeArrowheads="1"/>
              </p:cNvSpPr>
              <p:nvPr/>
            </p:nvSpPr>
            <p:spPr bwMode="auto">
              <a:xfrm>
                <a:off x="7612063" y="2493963"/>
                <a:ext cx="95250" cy="95250"/>
              </a:xfrm>
              <a:prstGeom prst="ellipse">
                <a:avLst/>
              </a:prstGeom>
              <a:grp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Oval 2250">
                <a:extLst>
                  <a:ext uri="{FF2B5EF4-FFF2-40B4-BE49-F238E27FC236}">
                    <a16:creationId xmlns:a16="http://schemas.microsoft.com/office/drawing/2014/main" xmlns="" id="{1DCEA7BD-3A4A-443E-B734-39DC8299D2A0}"/>
                  </a:ext>
                </a:extLst>
              </p:cNvPr>
              <p:cNvSpPr>
                <a:spLocks noChangeArrowheads="1"/>
              </p:cNvSpPr>
              <p:nvPr/>
            </p:nvSpPr>
            <p:spPr bwMode="auto">
              <a:xfrm>
                <a:off x="7612063" y="2493963"/>
                <a:ext cx="95250" cy="95250"/>
              </a:xfrm>
              <a:prstGeom prst="ellipse">
                <a:avLst/>
              </a:prstGeom>
              <a:grp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2251">
                <a:extLst>
                  <a:ext uri="{FF2B5EF4-FFF2-40B4-BE49-F238E27FC236}">
                    <a16:creationId xmlns:a16="http://schemas.microsoft.com/office/drawing/2014/main" xmlns="" id="{E40D3561-143C-40DB-AF63-9864FA1F2198}"/>
                  </a:ext>
                </a:extLst>
              </p:cNvPr>
              <p:cNvSpPr>
                <a:spLocks/>
              </p:cNvSpPr>
              <p:nvPr/>
            </p:nvSpPr>
            <p:spPr bwMode="auto">
              <a:xfrm>
                <a:off x="7426326" y="2619375"/>
                <a:ext cx="419100" cy="447675"/>
              </a:xfrm>
              <a:custGeom>
                <a:avLst/>
                <a:gdLst>
                  <a:gd name="T0" fmla="*/ 150 w 377"/>
                  <a:gd name="T1" fmla="*/ 236 h 402"/>
                  <a:gd name="T2" fmla="*/ 96 w 377"/>
                  <a:gd name="T3" fmla="*/ 383 h 402"/>
                  <a:gd name="T4" fmla="*/ 65 w 377"/>
                  <a:gd name="T5" fmla="*/ 397 h 402"/>
                  <a:gd name="T6" fmla="*/ 50 w 377"/>
                  <a:gd name="T7" fmla="*/ 366 h 402"/>
                  <a:gd name="T8" fmla="*/ 142 w 377"/>
                  <a:gd name="T9" fmla="*/ 49 h 402"/>
                  <a:gd name="T10" fmla="*/ 92 w 377"/>
                  <a:gd name="T11" fmla="*/ 49 h 402"/>
                  <a:gd name="T12" fmla="*/ 49 w 377"/>
                  <a:gd name="T13" fmla="*/ 124 h 402"/>
                  <a:gd name="T14" fmla="*/ 28 w 377"/>
                  <a:gd name="T15" fmla="*/ 137 h 402"/>
                  <a:gd name="T16" fmla="*/ 16 w 377"/>
                  <a:gd name="T17" fmla="*/ 134 h 402"/>
                  <a:gd name="T18" fmla="*/ 7 w 377"/>
                  <a:gd name="T19" fmla="*/ 100 h 402"/>
                  <a:gd name="T20" fmla="*/ 56 w 377"/>
                  <a:gd name="T21" fmla="*/ 13 h 402"/>
                  <a:gd name="T22" fmla="*/ 78 w 377"/>
                  <a:gd name="T23" fmla="*/ 0 h 402"/>
                  <a:gd name="T24" fmla="*/ 188 w 377"/>
                  <a:gd name="T25" fmla="*/ 0 h 402"/>
                  <a:gd name="T26" fmla="*/ 233 w 377"/>
                  <a:gd name="T27" fmla="*/ 22 h 402"/>
                  <a:gd name="T28" fmla="*/ 282 w 377"/>
                  <a:gd name="T29" fmla="*/ 87 h 402"/>
                  <a:gd name="T30" fmla="*/ 347 w 377"/>
                  <a:gd name="T31" fmla="*/ 73 h 402"/>
                  <a:gd name="T32" fmla="*/ 377 w 377"/>
                  <a:gd name="T33" fmla="*/ 96 h 402"/>
                  <a:gd name="T34" fmla="*/ 356 w 377"/>
                  <a:gd name="T35" fmla="*/ 121 h 402"/>
                  <a:gd name="T36" fmla="*/ 277 w 377"/>
                  <a:gd name="T37" fmla="*/ 138 h 402"/>
                  <a:gd name="T38" fmla="*/ 272 w 377"/>
                  <a:gd name="T39" fmla="*/ 139 h 402"/>
                  <a:gd name="T40" fmla="*/ 252 w 377"/>
                  <a:gd name="T41" fmla="*/ 129 h 402"/>
                  <a:gd name="T42" fmla="*/ 212 w 377"/>
                  <a:gd name="T43" fmla="*/ 76 h 402"/>
                  <a:gd name="T44" fmla="*/ 175 w 377"/>
                  <a:gd name="T45" fmla="*/ 181 h 402"/>
                  <a:gd name="T46" fmla="*/ 258 w 377"/>
                  <a:gd name="T47" fmla="*/ 186 h 402"/>
                  <a:gd name="T48" fmla="*/ 267 w 377"/>
                  <a:gd name="T49" fmla="*/ 197 h 402"/>
                  <a:gd name="T50" fmla="*/ 297 w 377"/>
                  <a:gd name="T51" fmla="*/ 299 h 402"/>
                  <a:gd name="T52" fmla="*/ 282 w 377"/>
                  <a:gd name="T53" fmla="*/ 330 h 402"/>
                  <a:gd name="T54" fmla="*/ 274 w 377"/>
                  <a:gd name="T55" fmla="*/ 332 h 402"/>
                  <a:gd name="T56" fmla="*/ 251 w 377"/>
                  <a:gd name="T57" fmla="*/ 315 h 402"/>
                  <a:gd name="T58" fmla="*/ 221 w 377"/>
                  <a:gd name="T59" fmla="*/ 238 h 402"/>
                  <a:gd name="T60" fmla="*/ 150 w 377"/>
                  <a:gd name="T61" fmla="*/ 23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7" h="402">
                    <a:moveTo>
                      <a:pt x="150" y="236"/>
                    </a:moveTo>
                    <a:lnTo>
                      <a:pt x="96" y="383"/>
                    </a:lnTo>
                    <a:cubicBezTo>
                      <a:pt x="91" y="396"/>
                      <a:pt x="77" y="402"/>
                      <a:pt x="65" y="397"/>
                    </a:cubicBezTo>
                    <a:cubicBezTo>
                      <a:pt x="52" y="393"/>
                      <a:pt x="46" y="378"/>
                      <a:pt x="50" y="366"/>
                    </a:cubicBezTo>
                    <a:lnTo>
                      <a:pt x="142" y="49"/>
                    </a:lnTo>
                    <a:lnTo>
                      <a:pt x="92" y="49"/>
                    </a:lnTo>
                    <a:lnTo>
                      <a:pt x="49" y="124"/>
                    </a:lnTo>
                    <a:cubicBezTo>
                      <a:pt x="45" y="132"/>
                      <a:pt x="37" y="137"/>
                      <a:pt x="28" y="137"/>
                    </a:cubicBezTo>
                    <a:cubicBezTo>
                      <a:pt x="24" y="137"/>
                      <a:pt x="20" y="136"/>
                      <a:pt x="16" y="134"/>
                    </a:cubicBezTo>
                    <a:cubicBezTo>
                      <a:pt x="4" y="127"/>
                      <a:pt x="0" y="112"/>
                      <a:pt x="7" y="100"/>
                    </a:cubicBezTo>
                    <a:lnTo>
                      <a:pt x="56" y="13"/>
                    </a:lnTo>
                    <a:cubicBezTo>
                      <a:pt x="61" y="5"/>
                      <a:pt x="69" y="0"/>
                      <a:pt x="78" y="0"/>
                    </a:cubicBezTo>
                    <a:lnTo>
                      <a:pt x="188" y="0"/>
                    </a:lnTo>
                    <a:cubicBezTo>
                      <a:pt x="206" y="0"/>
                      <a:pt x="222" y="9"/>
                      <a:pt x="233" y="22"/>
                    </a:cubicBezTo>
                    <a:lnTo>
                      <a:pt x="282" y="87"/>
                    </a:lnTo>
                    <a:lnTo>
                      <a:pt x="347" y="73"/>
                    </a:lnTo>
                    <a:cubicBezTo>
                      <a:pt x="361" y="70"/>
                      <a:pt x="376" y="80"/>
                      <a:pt x="377" y="96"/>
                    </a:cubicBezTo>
                    <a:cubicBezTo>
                      <a:pt x="377" y="108"/>
                      <a:pt x="368" y="118"/>
                      <a:pt x="356" y="121"/>
                    </a:cubicBezTo>
                    <a:lnTo>
                      <a:pt x="277" y="138"/>
                    </a:lnTo>
                    <a:cubicBezTo>
                      <a:pt x="275" y="138"/>
                      <a:pt x="273" y="139"/>
                      <a:pt x="272" y="139"/>
                    </a:cubicBezTo>
                    <a:cubicBezTo>
                      <a:pt x="264" y="139"/>
                      <a:pt x="257" y="135"/>
                      <a:pt x="252" y="129"/>
                    </a:cubicBezTo>
                    <a:lnTo>
                      <a:pt x="212" y="76"/>
                    </a:lnTo>
                    <a:lnTo>
                      <a:pt x="175" y="181"/>
                    </a:lnTo>
                    <a:lnTo>
                      <a:pt x="258" y="186"/>
                    </a:lnTo>
                    <a:cubicBezTo>
                      <a:pt x="262" y="188"/>
                      <a:pt x="266" y="191"/>
                      <a:pt x="267" y="197"/>
                    </a:cubicBezTo>
                    <a:lnTo>
                      <a:pt x="297" y="299"/>
                    </a:lnTo>
                    <a:cubicBezTo>
                      <a:pt x="301" y="312"/>
                      <a:pt x="295" y="326"/>
                      <a:pt x="282" y="330"/>
                    </a:cubicBezTo>
                    <a:cubicBezTo>
                      <a:pt x="279" y="331"/>
                      <a:pt x="277" y="332"/>
                      <a:pt x="274" y="332"/>
                    </a:cubicBezTo>
                    <a:cubicBezTo>
                      <a:pt x="264" y="332"/>
                      <a:pt x="254" y="325"/>
                      <a:pt x="251" y="315"/>
                    </a:cubicBezTo>
                    <a:lnTo>
                      <a:pt x="221" y="238"/>
                    </a:lnTo>
                    <a:lnTo>
                      <a:pt x="150" y="236"/>
                    </a:lnTo>
                    <a:close/>
                  </a:path>
                </a:pathLst>
              </a:custGeom>
              <a:grp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2252">
                <a:extLst>
                  <a:ext uri="{FF2B5EF4-FFF2-40B4-BE49-F238E27FC236}">
                    <a16:creationId xmlns:a16="http://schemas.microsoft.com/office/drawing/2014/main" xmlns="" id="{55D41251-8FAF-47A0-BF9B-1AA677C20679}"/>
                  </a:ext>
                </a:extLst>
              </p:cNvPr>
              <p:cNvSpPr>
                <a:spLocks/>
              </p:cNvSpPr>
              <p:nvPr/>
            </p:nvSpPr>
            <p:spPr bwMode="auto">
              <a:xfrm>
                <a:off x="7850188" y="2493963"/>
                <a:ext cx="198438" cy="117475"/>
              </a:xfrm>
              <a:custGeom>
                <a:avLst/>
                <a:gdLst>
                  <a:gd name="T0" fmla="*/ 0 w 177"/>
                  <a:gd name="T1" fmla="*/ 53 h 106"/>
                  <a:gd name="T2" fmla="*/ 177 w 177"/>
                  <a:gd name="T3" fmla="*/ 0 h 106"/>
                  <a:gd name="T4" fmla="*/ 177 w 177"/>
                  <a:gd name="T5" fmla="*/ 106 h 106"/>
                  <a:gd name="T6" fmla="*/ 0 w 177"/>
                  <a:gd name="T7" fmla="*/ 53 h 106"/>
                </a:gdLst>
                <a:ahLst/>
                <a:cxnLst>
                  <a:cxn ang="0">
                    <a:pos x="T0" y="T1"/>
                  </a:cxn>
                  <a:cxn ang="0">
                    <a:pos x="T2" y="T3"/>
                  </a:cxn>
                  <a:cxn ang="0">
                    <a:pos x="T4" y="T5"/>
                  </a:cxn>
                  <a:cxn ang="0">
                    <a:pos x="T6" y="T7"/>
                  </a:cxn>
                </a:cxnLst>
                <a:rect l="0" t="0" r="r" b="b"/>
                <a:pathLst>
                  <a:path w="177" h="106">
                    <a:moveTo>
                      <a:pt x="0" y="53"/>
                    </a:moveTo>
                    <a:lnTo>
                      <a:pt x="177" y="0"/>
                    </a:lnTo>
                    <a:lnTo>
                      <a:pt x="177" y="106"/>
                    </a:lnTo>
                    <a:lnTo>
                      <a:pt x="0" y="53"/>
                    </a:lnTo>
                    <a:close/>
                  </a:path>
                </a:pathLst>
              </a:custGeom>
              <a:grpFill/>
              <a:ln w="19050"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53" name="TextBox 152">
            <a:extLst>
              <a:ext uri="{FF2B5EF4-FFF2-40B4-BE49-F238E27FC236}">
                <a16:creationId xmlns:a16="http://schemas.microsoft.com/office/drawing/2014/main" xmlns="" id="{CCCBEF07-78A4-45A7-8FC4-6D31CDCF8B90}"/>
              </a:ext>
            </a:extLst>
          </p:cNvPr>
          <p:cNvSpPr txBox="1"/>
          <p:nvPr/>
        </p:nvSpPr>
        <p:spPr>
          <a:xfrm>
            <a:off x="3943821" y="3640269"/>
            <a:ext cx="1561159" cy="246221"/>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b="1" dirty="0" smtClean="0">
                <a:solidFill>
                  <a:srgbClr val="EB641B"/>
                </a:solidFill>
                <a:latin typeface="Calibri"/>
              </a:rPr>
              <a:t>Visibilité</a:t>
            </a:r>
            <a:endParaRPr kumimoji="0" lang="fr-FR" sz="1600" b="1" i="0" u="none" strike="noStrike" kern="1200" cap="none" spc="0" normalizeH="0" baseline="0" noProof="0" dirty="0">
              <a:ln>
                <a:noFill/>
              </a:ln>
              <a:solidFill>
                <a:srgbClr val="EB641B"/>
              </a:solidFill>
              <a:effectLst/>
              <a:uLnTx/>
              <a:uFillTx/>
              <a:latin typeface="Calibri"/>
              <a:ea typeface="+mn-ea"/>
              <a:cs typeface="+mn-cs"/>
            </a:endParaRPr>
          </a:p>
        </p:txBody>
      </p:sp>
      <p:sp>
        <p:nvSpPr>
          <p:cNvPr id="216" name="TextBox 215">
            <a:extLst>
              <a:ext uri="{FF2B5EF4-FFF2-40B4-BE49-F238E27FC236}">
                <a16:creationId xmlns:a16="http://schemas.microsoft.com/office/drawing/2014/main" xmlns="" id="{9545C0E5-BAA6-43CC-B0FE-78F52E4DFC72}"/>
              </a:ext>
            </a:extLst>
          </p:cNvPr>
          <p:cNvSpPr txBox="1"/>
          <p:nvPr/>
        </p:nvSpPr>
        <p:spPr>
          <a:xfrm>
            <a:off x="602972" y="1953085"/>
            <a:ext cx="3127514" cy="1815882"/>
          </a:xfrm>
          <a:prstGeom prst="rect">
            <a:avLst/>
          </a:prstGeom>
          <a:noFill/>
        </p:spPr>
        <p:txBody>
          <a:bodyPr wrap="square" rtlCol="0">
            <a:spAutoFit/>
          </a:bodyPr>
          <a:lstStyle/>
          <a:p>
            <a:pPr marL="285750" indent="-285750">
              <a:buFont typeface="Wingdings" panose="05000000000000000000" pitchFamily="2" charset="2"/>
              <a:buChar char="§"/>
            </a:pPr>
            <a:r>
              <a:rPr lang="fr-FR" sz="1600" dirty="0"/>
              <a:t>Développer la vision stratégique de la gestion par </a:t>
            </a:r>
            <a:r>
              <a:rPr lang="fr-FR" sz="1600" dirty="0" smtClean="0"/>
              <a:t>programmes</a:t>
            </a:r>
          </a:p>
          <a:p>
            <a:pPr marL="285750" lvl="0" indent="-285750">
              <a:buFont typeface="Wingdings" panose="05000000000000000000" pitchFamily="2" charset="2"/>
              <a:buChar char="§"/>
            </a:pPr>
            <a:r>
              <a:rPr lang="fr-FR" sz="1600" dirty="0" smtClean="0"/>
              <a:t>Développer </a:t>
            </a:r>
            <a:r>
              <a:rPr lang="fr-FR" sz="1600" dirty="0"/>
              <a:t>la pratique</a:t>
            </a:r>
            <a:endParaRPr lang="fr-CA" sz="1600" dirty="0"/>
          </a:p>
          <a:p>
            <a:pPr marL="285750" lvl="0" indent="-285750">
              <a:buFont typeface="Wingdings" panose="05000000000000000000" pitchFamily="2" charset="2"/>
              <a:buChar char="§"/>
            </a:pPr>
            <a:r>
              <a:rPr lang="fr-FR" sz="1600" dirty="0"/>
              <a:t>Partager et développer les connaissances théoriques </a:t>
            </a:r>
            <a:endParaRPr lang="fr-FR" sz="1600" dirty="0" smtClean="0"/>
          </a:p>
          <a:p>
            <a:pPr marL="285750" indent="-285750">
              <a:buFont typeface="Wingdings" panose="05000000000000000000" pitchFamily="2" charset="2"/>
              <a:buChar char="§"/>
            </a:pPr>
            <a:r>
              <a:rPr lang="fr-FR" sz="1600" dirty="0"/>
              <a:t>Harmoniser les façons de faire et les </a:t>
            </a:r>
            <a:r>
              <a:rPr lang="fr-FR" sz="1600" dirty="0" smtClean="0"/>
              <a:t>processus</a:t>
            </a:r>
            <a:endParaRPr lang="fr-FR" sz="1600" dirty="0"/>
          </a:p>
        </p:txBody>
      </p:sp>
      <p:sp>
        <p:nvSpPr>
          <p:cNvPr id="217" name="Rectangle 216">
            <a:extLst>
              <a:ext uri="{FF2B5EF4-FFF2-40B4-BE49-F238E27FC236}">
                <a16:creationId xmlns:a16="http://schemas.microsoft.com/office/drawing/2014/main" xmlns="" id="{058C21A4-2882-47CD-9B46-31446113B823}"/>
              </a:ext>
            </a:extLst>
          </p:cNvPr>
          <p:cNvSpPr/>
          <p:nvPr/>
        </p:nvSpPr>
        <p:spPr>
          <a:xfrm>
            <a:off x="1190848" y="1473558"/>
            <a:ext cx="252638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solidFill>
                  <a:srgbClr val="464646"/>
                </a:solidFill>
                <a:latin typeface="Calibri"/>
              </a:rPr>
              <a:t>Objectifs visés</a:t>
            </a:r>
            <a:endParaRPr kumimoji="0" lang="fr-FR" sz="1800" b="1" i="0" u="none" strike="noStrike" kern="1200" cap="none" spc="0" normalizeH="0" baseline="0" noProof="0" dirty="0">
              <a:ln>
                <a:noFill/>
              </a:ln>
              <a:solidFill>
                <a:srgbClr val="464646"/>
              </a:solidFill>
              <a:effectLst/>
              <a:uLnTx/>
              <a:uFillTx/>
              <a:latin typeface="Calibri"/>
              <a:ea typeface="+mn-ea"/>
              <a:cs typeface="+mn-cs"/>
            </a:endParaRPr>
          </a:p>
        </p:txBody>
      </p:sp>
      <p:cxnSp>
        <p:nvCxnSpPr>
          <p:cNvPr id="218" name="Straight Connector 217">
            <a:extLst>
              <a:ext uri="{FF2B5EF4-FFF2-40B4-BE49-F238E27FC236}">
                <a16:creationId xmlns:a16="http://schemas.microsoft.com/office/drawing/2014/main" xmlns="" id="{97781D36-F565-4A94-89EE-B0EB1C1A1AB7}"/>
              </a:ext>
            </a:extLst>
          </p:cNvPr>
          <p:cNvCxnSpPr/>
          <p:nvPr/>
        </p:nvCxnSpPr>
        <p:spPr>
          <a:xfrm>
            <a:off x="602972" y="1897988"/>
            <a:ext cx="312751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xmlns="" id="{4912F53B-2498-4797-92C9-471E97F24A2E}"/>
              </a:ext>
            </a:extLst>
          </p:cNvPr>
          <p:cNvSpPr txBox="1"/>
          <p:nvPr/>
        </p:nvSpPr>
        <p:spPr>
          <a:xfrm>
            <a:off x="602972" y="4596893"/>
            <a:ext cx="3127514" cy="1569660"/>
          </a:xfrm>
          <a:prstGeom prst="rect">
            <a:avLst/>
          </a:prstGeom>
          <a:noFill/>
        </p:spPr>
        <p:txBody>
          <a:bodyPr wrap="square" rtlCol="0">
            <a:spAutoFit/>
          </a:bodyPr>
          <a:lstStyle/>
          <a:p>
            <a:pPr marL="285750" indent="-285750">
              <a:buFont typeface="Wingdings" panose="05000000000000000000" pitchFamily="2" charset="2"/>
              <a:buChar char="§"/>
            </a:pPr>
            <a:r>
              <a:rPr lang="fr-FR" sz="1600" dirty="0" smtClean="0"/>
              <a:t>Personnes </a:t>
            </a:r>
            <a:r>
              <a:rPr lang="fr-FR" sz="1600" dirty="0"/>
              <a:t>touchées par la gestion par </a:t>
            </a:r>
            <a:r>
              <a:rPr lang="fr-FR" sz="1600" dirty="0" smtClean="0"/>
              <a:t>programmes</a:t>
            </a:r>
          </a:p>
          <a:p>
            <a:pPr marL="285750" lvl="0" indent="-285750">
              <a:buFont typeface="Wingdings" panose="05000000000000000000" pitchFamily="2" charset="2"/>
              <a:buChar char="§"/>
            </a:pPr>
            <a:r>
              <a:rPr lang="fr-FR" sz="1600" dirty="0" smtClean="0"/>
              <a:t>Autres </a:t>
            </a:r>
            <a:r>
              <a:rPr lang="fr-FR" sz="1600" dirty="0"/>
              <a:t>communautés de </a:t>
            </a:r>
            <a:r>
              <a:rPr lang="fr-FR" sz="1600" dirty="0" smtClean="0"/>
              <a:t>pratique</a:t>
            </a:r>
          </a:p>
          <a:p>
            <a:pPr marL="285750" lvl="0" indent="-285750">
              <a:buFont typeface="Wingdings" panose="05000000000000000000" pitchFamily="2" charset="2"/>
              <a:buChar char="§"/>
            </a:pPr>
            <a:r>
              <a:rPr lang="fr-CA" sz="1600" dirty="0" smtClean="0"/>
              <a:t>Comités de gestion</a:t>
            </a:r>
          </a:p>
          <a:p>
            <a:pPr marL="285750" lvl="0" indent="-285750">
              <a:buFont typeface="Wingdings" panose="05000000000000000000" pitchFamily="2" charset="2"/>
              <a:buChar char="§"/>
            </a:pPr>
            <a:r>
              <a:rPr lang="fr-CA" sz="1600" dirty="0" smtClean="0"/>
              <a:t>Haute direction</a:t>
            </a:r>
            <a:endParaRPr lang="fr-FR" sz="1600" dirty="0"/>
          </a:p>
          <a:p>
            <a:pPr marL="285750" indent="-285750">
              <a:buFont typeface="Wingdings" panose="05000000000000000000" pitchFamily="2" charset="2"/>
              <a:buChar char="§"/>
            </a:pPr>
            <a:endParaRPr lang="fr-CA" sz="1600" dirty="0"/>
          </a:p>
        </p:txBody>
      </p:sp>
      <p:sp>
        <p:nvSpPr>
          <p:cNvPr id="221" name="Rectangle 220">
            <a:extLst>
              <a:ext uri="{FF2B5EF4-FFF2-40B4-BE49-F238E27FC236}">
                <a16:creationId xmlns:a16="http://schemas.microsoft.com/office/drawing/2014/main" xmlns="" id="{5BABAB4A-F8A6-42EF-989B-78DA5EE3C18A}"/>
              </a:ext>
            </a:extLst>
          </p:cNvPr>
          <p:cNvSpPr/>
          <p:nvPr/>
        </p:nvSpPr>
        <p:spPr>
          <a:xfrm>
            <a:off x="1190848" y="4117366"/>
            <a:ext cx="253963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solidFill>
                  <a:srgbClr val="EB641B"/>
                </a:solidFill>
                <a:latin typeface="Calibri"/>
              </a:rPr>
              <a:t>Visibilité</a:t>
            </a:r>
            <a:endParaRPr kumimoji="0" lang="fr-FR" sz="1800" b="1" i="0" u="none" strike="noStrike" kern="1200" cap="none" spc="0" normalizeH="0" baseline="0" noProof="0" dirty="0">
              <a:ln>
                <a:noFill/>
              </a:ln>
              <a:solidFill>
                <a:srgbClr val="EB641B"/>
              </a:solidFill>
              <a:effectLst/>
              <a:uLnTx/>
              <a:uFillTx/>
              <a:latin typeface="Calibri"/>
              <a:ea typeface="+mn-ea"/>
              <a:cs typeface="+mn-cs"/>
            </a:endParaRPr>
          </a:p>
        </p:txBody>
      </p:sp>
      <p:cxnSp>
        <p:nvCxnSpPr>
          <p:cNvPr id="222" name="Straight Connector 221">
            <a:extLst>
              <a:ext uri="{FF2B5EF4-FFF2-40B4-BE49-F238E27FC236}">
                <a16:creationId xmlns:a16="http://schemas.microsoft.com/office/drawing/2014/main" xmlns="" id="{D08D88A0-6993-4B17-819A-232AC300B529}"/>
              </a:ext>
            </a:extLst>
          </p:cNvPr>
          <p:cNvCxnSpPr/>
          <p:nvPr/>
        </p:nvCxnSpPr>
        <p:spPr>
          <a:xfrm>
            <a:off x="602972" y="4541796"/>
            <a:ext cx="312751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30" name="Car_wheel2" descr="{&quot;Key&quot;:&quot;POWER_USER_SHAPE_ICON&quot;,&quot;Value&quot;:&quot;POWER_USER_SHAPE_ICON_STYLE_1&quot;}">
            <a:extLst>
              <a:ext uri="{FF2B5EF4-FFF2-40B4-BE49-F238E27FC236}">
                <a16:creationId xmlns:a16="http://schemas.microsoft.com/office/drawing/2014/main" xmlns="" id="{8E76DDC8-7C4F-4C5C-9A65-8086C8F6A295}"/>
              </a:ext>
            </a:extLst>
          </p:cNvPr>
          <p:cNvGrpSpPr>
            <a:grpSpLocks noChangeAspect="1"/>
          </p:cNvGrpSpPr>
          <p:nvPr/>
        </p:nvGrpSpPr>
        <p:grpSpPr>
          <a:xfrm>
            <a:off x="677108" y="1422749"/>
            <a:ext cx="407907" cy="407907"/>
            <a:chOff x="4289425" y="384175"/>
            <a:chExt cx="215900" cy="215900"/>
          </a:xfrm>
          <a:solidFill>
            <a:schemeClr val="tx2"/>
          </a:solidFill>
        </p:grpSpPr>
        <p:sp>
          <p:nvSpPr>
            <p:cNvPr id="231" name="Freeform 6">
              <a:extLst>
                <a:ext uri="{FF2B5EF4-FFF2-40B4-BE49-F238E27FC236}">
                  <a16:creationId xmlns:a16="http://schemas.microsoft.com/office/drawing/2014/main" xmlns="" id="{18DDB428-7099-4BD1-ADFE-21DC12528C64}"/>
                </a:ext>
              </a:extLst>
            </p:cNvPr>
            <p:cNvSpPr>
              <a:spLocks noEditPoints="1"/>
            </p:cNvSpPr>
            <p:nvPr/>
          </p:nvSpPr>
          <p:spPr bwMode="auto">
            <a:xfrm>
              <a:off x="4289425" y="384175"/>
              <a:ext cx="215900" cy="215900"/>
            </a:xfrm>
            <a:custGeom>
              <a:avLst/>
              <a:gdLst>
                <a:gd name="T0" fmla="*/ 2965 w 5929"/>
                <a:gd name="T1" fmla="*/ 200 h 5929"/>
                <a:gd name="T2" fmla="*/ 200 w 5929"/>
                <a:gd name="T3" fmla="*/ 2964 h 5929"/>
                <a:gd name="T4" fmla="*/ 2965 w 5929"/>
                <a:gd name="T5" fmla="*/ 5729 h 5929"/>
                <a:gd name="T6" fmla="*/ 5729 w 5929"/>
                <a:gd name="T7" fmla="*/ 2964 h 5929"/>
                <a:gd name="T8" fmla="*/ 2965 w 5929"/>
                <a:gd name="T9" fmla="*/ 200 h 5929"/>
                <a:gd name="T10" fmla="*/ 2965 w 5929"/>
                <a:gd name="T11" fmla="*/ 5929 h 5929"/>
                <a:gd name="T12" fmla="*/ 0 w 5929"/>
                <a:gd name="T13" fmla="*/ 2964 h 5929"/>
                <a:gd name="T14" fmla="*/ 2965 w 5929"/>
                <a:gd name="T15" fmla="*/ 0 h 5929"/>
                <a:gd name="T16" fmla="*/ 5929 w 5929"/>
                <a:gd name="T17" fmla="*/ 2964 h 5929"/>
                <a:gd name="T18" fmla="*/ 2965 w 5929"/>
                <a:gd name="T19" fmla="*/ 5929 h 5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29" h="5929">
                  <a:moveTo>
                    <a:pt x="2965" y="200"/>
                  </a:moveTo>
                  <a:cubicBezTo>
                    <a:pt x="1441" y="200"/>
                    <a:pt x="200" y="1440"/>
                    <a:pt x="200" y="2964"/>
                  </a:cubicBezTo>
                  <a:cubicBezTo>
                    <a:pt x="200" y="4489"/>
                    <a:pt x="1441" y="5729"/>
                    <a:pt x="2965" y="5729"/>
                  </a:cubicBezTo>
                  <a:cubicBezTo>
                    <a:pt x="4489" y="5729"/>
                    <a:pt x="5729" y="4489"/>
                    <a:pt x="5729" y="2964"/>
                  </a:cubicBezTo>
                  <a:cubicBezTo>
                    <a:pt x="5729" y="1440"/>
                    <a:pt x="4489" y="200"/>
                    <a:pt x="2965" y="200"/>
                  </a:cubicBezTo>
                  <a:close/>
                  <a:moveTo>
                    <a:pt x="2965" y="5929"/>
                  </a:moveTo>
                  <a:cubicBezTo>
                    <a:pt x="1330" y="5929"/>
                    <a:pt x="0" y="4599"/>
                    <a:pt x="0" y="2964"/>
                  </a:cubicBezTo>
                  <a:cubicBezTo>
                    <a:pt x="0" y="1330"/>
                    <a:pt x="1330" y="0"/>
                    <a:pt x="2965" y="0"/>
                  </a:cubicBezTo>
                  <a:cubicBezTo>
                    <a:pt x="4599" y="0"/>
                    <a:pt x="5929" y="1330"/>
                    <a:pt x="5929" y="2964"/>
                  </a:cubicBezTo>
                  <a:cubicBezTo>
                    <a:pt x="5929" y="4599"/>
                    <a:pt x="4599" y="5929"/>
                    <a:pt x="2965" y="5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7">
              <a:extLst>
                <a:ext uri="{FF2B5EF4-FFF2-40B4-BE49-F238E27FC236}">
                  <a16:creationId xmlns:a16="http://schemas.microsoft.com/office/drawing/2014/main" xmlns="" id="{0AC55B6E-E82D-4729-A68F-99CD20506CF1}"/>
                </a:ext>
              </a:extLst>
            </p:cNvPr>
            <p:cNvSpPr>
              <a:spLocks/>
            </p:cNvSpPr>
            <p:nvPr/>
          </p:nvSpPr>
          <p:spPr bwMode="auto">
            <a:xfrm>
              <a:off x="4473575" y="468313"/>
              <a:ext cx="7938" cy="9525"/>
            </a:xfrm>
            <a:custGeom>
              <a:avLst/>
              <a:gdLst>
                <a:gd name="T0" fmla="*/ 124 w 235"/>
                <a:gd name="T1" fmla="*/ 251 h 251"/>
                <a:gd name="T2" fmla="*/ 27 w 235"/>
                <a:gd name="T3" fmla="*/ 175 h 251"/>
                <a:gd name="T4" fmla="*/ 26 w 235"/>
                <a:gd name="T5" fmla="*/ 170 h 251"/>
                <a:gd name="T6" fmla="*/ 15 w 235"/>
                <a:gd name="T7" fmla="*/ 139 h 251"/>
                <a:gd name="T8" fmla="*/ 84 w 235"/>
                <a:gd name="T9" fmla="*/ 15 h 251"/>
                <a:gd name="T10" fmla="*/ 208 w 235"/>
                <a:gd name="T11" fmla="*/ 84 h 251"/>
                <a:gd name="T12" fmla="*/ 209 w 235"/>
                <a:gd name="T13" fmla="*/ 88 h 251"/>
                <a:gd name="T14" fmla="*/ 222 w 235"/>
                <a:gd name="T15" fmla="*/ 128 h 251"/>
                <a:gd name="T16" fmla="*/ 148 w 235"/>
                <a:gd name="T17" fmla="*/ 249 h 251"/>
                <a:gd name="T18" fmla="*/ 124 w 235"/>
                <a:gd name="T1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51">
                  <a:moveTo>
                    <a:pt x="124" y="251"/>
                  </a:moveTo>
                  <a:cubicBezTo>
                    <a:pt x="79" y="251"/>
                    <a:pt x="38" y="221"/>
                    <a:pt x="27" y="175"/>
                  </a:cubicBezTo>
                  <a:cubicBezTo>
                    <a:pt x="27" y="174"/>
                    <a:pt x="26" y="171"/>
                    <a:pt x="26" y="170"/>
                  </a:cubicBezTo>
                  <a:cubicBezTo>
                    <a:pt x="22" y="162"/>
                    <a:pt x="19" y="152"/>
                    <a:pt x="15" y="139"/>
                  </a:cubicBezTo>
                  <a:cubicBezTo>
                    <a:pt x="0" y="86"/>
                    <a:pt x="31" y="30"/>
                    <a:pt x="84" y="15"/>
                  </a:cubicBezTo>
                  <a:cubicBezTo>
                    <a:pt x="137" y="0"/>
                    <a:pt x="192" y="30"/>
                    <a:pt x="208" y="84"/>
                  </a:cubicBezTo>
                  <a:cubicBezTo>
                    <a:pt x="208" y="85"/>
                    <a:pt x="208" y="87"/>
                    <a:pt x="209" y="88"/>
                  </a:cubicBezTo>
                  <a:cubicBezTo>
                    <a:pt x="215" y="100"/>
                    <a:pt x="218" y="112"/>
                    <a:pt x="222" y="128"/>
                  </a:cubicBezTo>
                  <a:cubicBezTo>
                    <a:pt x="235" y="182"/>
                    <a:pt x="202" y="236"/>
                    <a:pt x="148" y="249"/>
                  </a:cubicBezTo>
                  <a:cubicBezTo>
                    <a:pt x="140" y="251"/>
                    <a:pt x="132" y="251"/>
                    <a:pt x="124" y="2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8">
              <a:extLst>
                <a:ext uri="{FF2B5EF4-FFF2-40B4-BE49-F238E27FC236}">
                  <a16:creationId xmlns:a16="http://schemas.microsoft.com/office/drawing/2014/main" xmlns="" id="{D2371805-AA4C-4FA3-8803-12005FFDB4CA}"/>
                </a:ext>
              </a:extLst>
            </p:cNvPr>
            <p:cNvSpPr>
              <a:spLocks/>
            </p:cNvSpPr>
            <p:nvPr/>
          </p:nvSpPr>
          <p:spPr bwMode="auto">
            <a:xfrm>
              <a:off x="4322763" y="406400"/>
              <a:ext cx="155575" cy="58738"/>
            </a:xfrm>
            <a:custGeom>
              <a:avLst/>
              <a:gdLst>
                <a:gd name="T0" fmla="*/ 4166 w 4280"/>
                <a:gd name="T1" fmla="*/ 1623 h 1623"/>
                <a:gd name="T2" fmla="*/ 4073 w 4280"/>
                <a:gd name="T3" fmla="*/ 1561 h 1623"/>
                <a:gd name="T4" fmla="*/ 2060 w 4280"/>
                <a:gd name="T5" fmla="*/ 200 h 1623"/>
                <a:gd name="T6" fmla="*/ 200 w 4280"/>
                <a:gd name="T7" fmla="*/ 1254 h 1623"/>
                <a:gd name="T8" fmla="*/ 62 w 4280"/>
                <a:gd name="T9" fmla="*/ 1287 h 1623"/>
                <a:gd name="T10" fmla="*/ 28 w 4280"/>
                <a:gd name="T11" fmla="*/ 1150 h 1623"/>
                <a:gd name="T12" fmla="*/ 876 w 4280"/>
                <a:gd name="T13" fmla="*/ 316 h 1623"/>
                <a:gd name="T14" fmla="*/ 2060 w 4280"/>
                <a:gd name="T15" fmla="*/ 0 h 1623"/>
                <a:gd name="T16" fmla="*/ 3402 w 4280"/>
                <a:gd name="T17" fmla="*/ 416 h 1623"/>
                <a:gd name="T18" fmla="*/ 4259 w 4280"/>
                <a:gd name="T19" fmla="*/ 1486 h 1623"/>
                <a:gd name="T20" fmla="*/ 4203 w 4280"/>
                <a:gd name="T21" fmla="*/ 1617 h 1623"/>
                <a:gd name="T22" fmla="*/ 4166 w 4280"/>
                <a:gd name="T23" fmla="*/ 1623 h 1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80" h="1623">
                  <a:moveTo>
                    <a:pt x="4166" y="1623"/>
                  </a:moveTo>
                  <a:cubicBezTo>
                    <a:pt x="4127" y="1623"/>
                    <a:pt x="4089" y="1600"/>
                    <a:pt x="4073" y="1561"/>
                  </a:cubicBezTo>
                  <a:cubicBezTo>
                    <a:pt x="3741" y="734"/>
                    <a:pt x="2951" y="200"/>
                    <a:pt x="2060" y="200"/>
                  </a:cubicBezTo>
                  <a:cubicBezTo>
                    <a:pt x="1291" y="200"/>
                    <a:pt x="596" y="594"/>
                    <a:pt x="200" y="1254"/>
                  </a:cubicBezTo>
                  <a:cubicBezTo>
                    <a:pt x="171" y="1300"/>
                    <a:pt x="110" y="1316"/>
                    <a:pt x="62" y="1287"/>
                  </a:cubicBezTo>
                  <a:cubicBezTo>
                    <a:pt x="15" y="1259"/>
                    <a:pt x="0" y="1197"/>
                    <a:pt x="28" y="1150"/>
                  </a:cubicBezTo>
                  <a:cubicBezTo>
                    <a:pt x="235" y="806"/>
                    <a:pt x="528" y="517"/>
                    <a:pt x="876" y="316"/>
                  </a:cubicBezTo>
                  <a:cubicBezTo>
                    <a:pt x="1234" y="110"/>
                    <a:pt x="1644" y="0"/>
                    <a:pt x="2060" y="0"/>
                  </a:cubicBezTo>
                  <a:cubicBezTo>
                    <a:pt x="2542" y="0"/>
                    <a:pt x="3006" y="143"/>
                    <a:pt x="3402" y="416"/>
                  </a:cubicBezTo>
                  <a:cubicBezTo>
                    <a:pt x="3788" y="683"/>
                    <a:pt x="4085" y="1052"/>
                    <a:pt x="4259" y="1486"/>
                  </a:cubicBezTo>
                  <a:cubicBezTo>
                    <a:pt x="4280" y="1537"/>
                    <a:pt x="4255" y="1596"/>
                    <a:pt x="4203" y="1617"/>
                  </a:cubicBezTo>
                  <a:cubicBezTo>
                    <a:pt x="4191" y="1621"/>
                    <a:pt x="4179" y="1623"/>
                    <a:pt x="4166" y="16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9">
              <a:extLst>
                <a:ext uri="{FF2B5EF4-FFF2-40B4-BE49-F238E27FC236}">
                  <a16:creationId xmlns:a16="http://schemas.microsoft.com/office/drawing/2014/main" xmlns="" id="{9117029D-CE60-49B9-953E-82E468AAA3A6}"/>
                </a:ext>
              </a:extLst>
            </p:cNvPr>
            <p:cNvSpPr>
              <a:spLocks/>
            </p:cNvSpPr>
            <p:nvPr/>
          </p:nvSpPr>
          <p:spPr bwMode="auto">
            <a:xfrm>
              <a:off x="4313238" y="466725"/>
              <a:ext cx="7938" cy="9525"/>
            </a:xfrm>
            <a:custGeom>
              <a:avLst/>
              <a:gdLst>
                <a:gd name="T0" fmla="*/ 108 w 229"/>
                <a:gd name="T1" fmla="*/ 275 h 275"/>
                <a:gd name="T2" fmla="*/ 91 w 229"/>
                <a:gd name="T3" fmla="*/ 273 h 275"/>
                <a:gd name="T4" fmla="*/ 9 w 229"/>
                <a:gd name="T5" fmla="*/ 157 h 275"/>
                <a:gd name="T6" fmla="*/ 11 w 229"/>
                <a:gd name="T7" fmla="*/ 143 h 275"/>
                <a:gd name="T8" fmla="*/ 22 w 229"/>
                <a:gd name="T9" fmla="*/ 85 h 275"/>
                <a:gd name="T10" fmla="*/ 144 w 229"/>
                <a:gd name="T11" fmla="*/ 14 h 275"/>
                <a:gd name="T12" fmla="*/ 215 w 229"/>
                <a:gd name="T13" fmla="*/ 137 h 275"/>
                <a:gd name="T14" fmla="*/ 211 w 229"/>
                <a:gd name="T15" fmla="*/ 150 h 275"/>
                <a:gd name="T16" fmla="*/ 206 w 229"/>
                <a:gd name="T17" fmla="*/ 192 h 275"/>
                <a:gd name="T18" fmla="*/ 108 w 229"/>
                <a:gd name="T1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275">
                  <a:moveTo>
                    <a:pt x="108" y="275"/>
                  </a:moveTo>
                  <a:cubicBezTo>
                    <a:pt x="102" y="275"/>
                    <a:pt x="96" y="274"/>
                    <a:pt x="91" y="273"/>
                  </a:cubicBezTo>
                  <a:cubicBezTo>
                    <a:pt x="36" y="264"/>
                    <a:pt x="0" y="212"/>
                    <a:pt x="9" y="157"/>
                  </a:cubicBezTo>
                  <a:cubicBezTo>
                    <a:pt x="10" y="152"/>
                    <a:pt x="11" y="147"/>
                    <a:pt x="11" y="143"/>
                  </a:cubicBezTo>
                  <a:cubicBezTo>
                    <a:pt x="11" y="125"/>
                    <a:pt x="16" y="106"/>
                    <a:pt x="22" y="85"/>
                  </a:cubicBezTo>
                  <a:cubicBezTo>
                    <a:pt x="36" y="31"/>
                    <a:pt x="91" y="0"/>
                    <a:pt x="144" y="14"/>
                  </a:cubicBezTo>
                  <a:cubicBezTo>
                    <a:pt x="198" y="29"/>
                    <a:pt x="229" y="84"/>
                    <a:pt x="215" y="137"/>
                  </a:cubicBezTo>
                  <a:cubicBezTo>
                    <a:pt x="213" y="142"/>
                    <a:pt x="212" y="147"/>
                    <a:pt x="211" y="150"/>
                  </a:cubicBezTo>
                  <a:cubicBezTo>
                    <a:pt x="211" y="164"/>
                    <a:pt x="208" y="178"/>
                    <a:pt x="206" y="192"/>
                  </a:cubicBezTo>
                  <a:cubicBezTo>
                    <a:pt x="198" y="240"/>
                    <a:pt x="155" y="275"/>
                    <a:pt x="108"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10">
              <a:extLst>
                <a:ext uri="{FF2B5EF4-FFF2-40B4-BE49-F238E27FC236}">
                  <a16:creationId xmlns:a16="http://schemas.microsoft.com/office/drawing/2014/main" xmlns="" id="{ABEFDF41-6F8B-43CF-B52F-9E0C6A54BD1F}"/>
                </a:ext>
              </a:extLst>
            </p:cNvPr>
            <p:cNvSpPr>
              <a:spLocks/>
            </p:cNvSpPr>
            <p:nvPr/>
          </p:nvSpPr>
          <p:spPr bwMode="auto">
            <a:xfrm>
              <a:off x="4311650" y="479425"/>
              <a:ext cx="68263" cy="96838"/>
            </a:xfrm>
            <a:custGeom>
              <a:avLst/>
              <a:gdLst>
                <a:gd name="T0" fmla="*/ 1764 w 1875"/>
                <a:gd name="T1" fmla="*/ 2644 h 2644"/>
                <a:gd name="T2" fmla="*/ 1734 w 1875"/>
                <a:gd name="T3" fmla="*/ 2640 h 2644"/>
                <a:gd name="T4" fmla="*/ 504 w 1875"/>
                <a:gd name="T5" fmla="*/ 1787 h 2644"/>
                <a:gd name="T6" fmla="*/ 0 w 1875"/>
                <a:gd name="T7" fmla="*/ 354 h 2644"/>
                <a:gd name="T8" fmla="*/ 17 w 1875"/>
                <a:gd name="T9" fmla="*/ 108 h 2644"/>
                <a:gd name="T10" fmla="*/ 19 w 1875"/>
                <a:gd name="T11" fmla="*/ 94 h 2644"/>
                <a:gd name="T12" fmla="*/ 130 w 1875"/>
                <a:gd name="T13" fmla="*/ 6 h 2644"/>
                <a:gd name="T14" fmla="*/ 218 w 1875"/>
                <a:gd name="T15" fmla="*/ 117 h 2644"/>
                <a:gd name="T16" fmla="*/ 216 w 1875"/>
                <a:gd name="T17" fmla="*/ 132 h 2644"/>
                <a:gd name="T18" fmla="*/ 200 w 1875"/>
                <a:gd name="T19" fmla="*/ 354 h 2644"/>
                <a:gd name="T20" fmla="*/ 1793 w 1875"/>
                <a:gd name="T21" fmla="*/ 2449 h 2644"/>
                <a:gd name="T22" fmla="*/ 1859 w 1875"/>
                <a:gd name="T23" fmla="*/ 2573 h 2644"/>
                <a:gd name="T24" fmla="*/ 1764 w 1875"/>
                <a:gd name="T25" fmla="*/ 2644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5" h="2644">
                  <a:moveTo>
                    <a:pt x="1764" y="2644"/>
                  </a:moveTo>
                  <a:cubicBezTo>
                    <a:pt x="1754" y="2644"/>
                    <a:pt x="1744" y="2642"/>
                    <a:pt x="1734" y="2640"/>
                  </a:cubicBezTo>
                  <a:cubicBezTo>
                    <a:pt x="1256" y="2494"/>
                    <a:pt x="819" y="2192"/>
                    <a:pt x="504" y="1787"/>
                  </a:cubicBezTo>
                  <a:cubicBezTo>
                    <a:pt x="174" y="1365"/>
                    <a:pt x="0" y="869"/>
                    <a:pt x="0" y="354"/>
                  </a:cubicBezTo>
                  <a:cubicBezTo>
                    <a:pt x="0" y="256"/>
                    <a:pt x="6" y="204"/>
                    <a:pt x="17" y="108"/>
                  </a:cubicBezTo>
                  <a:lnTo>
                    <a:pt x="19" y="94"/>
                  </a:lnTo>
                  <a:cubicBezTo>
                    <a:pt x="25" y="39"/>
                    <a:pt x="75" y="0"/>
                    <a:pt x="130" y="6"/>
                  </a:cubicBezTo>
                  <a:cubicBezTo>
                    <a:pt x="185" y="13"/>
                    <a:pt x="224" y="62"/>
                    <a:pt x="218" y="117"/>
                  </a:cubicBezTo>
                  <a:lnTo>
                    <a:pt x="216" y="132"/>
                  </a:lnTo>
                  <a:cubicBezTo>
                    <a:pt x="205" y="224"/>
                    <a:pt x="200" y="267"/>
                    <a:pt x="200" y="354"/>
                  </a:cubicBezTo>
                  <a:cubicBezTo>
                    <a:pt x="200" y="1286"/>
                    <a:pt x="870" y="2167"/>
                    <a:pt x="1793" y="2449"/>
                  </a:cubicBezTo>
                  <a:cubicBezTo>
                    <a:pt x="1845" y="2465"/>
                    <a:pt x="1875" y="2521"/>
                    <a:pt x="1859" y="2573"/>
                  </a:cubicBezTo>
                  <a:cubicBezTo>
                    <a:pt x="1846" y="2616"/>
                    <a:pt x="1806" y="2644"/>
                    <a:pt x="1764" y="26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11">
              <a:extLst>
                <a:ext uri="{FF2B5EF4-FFF2-40B4-BE49-F238E27FC236}">
                  <a16:creationId xmlns:a16="http://schemas.microsoft.com/office/drawing/2014/main" xmlns="" id="{56C8E5EA-AA2A-4803-9404-3B3541DB438E}"/>
                </a:ext>
              </a:extLst>
            </p:cNvPr>
            <p:cNvSpPr>
              <a:spLocks/>
            </p:cNvSpPr>
            <p:nvPr/>
          </p:nvSpPr>
          <p:spPr bwMode="auto">
            <a:xfrm>
              <a:off x="4392613" y="571500"/>
              <a:ext cx="7938" cy="6350"/>
            </a:xfrm>
            <a:custGeom>
              <a:avLst/>
              <a:gdLst>
                <a:gd name="T0" fmla="*/ 114 w 214"/>
                <a:gd name="T1" fmla="*/ 202 h 202"/>
                <a:gd name="T2" fmla="*/ 113 w 214"/>
                <a:gd name="T3" fmla="*/ 202 h 202"/>
                <a:gd name="T4" fmla="*/ 98 w 214"/>
                <a:gd name="T5" fmla="*/ 201 h 202"/>
                <a:gd name="T6" fmla="*/ 2 w 214"/>
                <a:gd name="T7" fmla="*/ 98 h 202"/>
                <a:gd name="T8" fmla="*/ 104 w 214"/>
                <a:gd name="T9" fmla="*/ 1 h 202"/>
                <a:gd name="T10" fmla="*/ 116 w 214"/>
                <a:gd name="T11" fmla="*/ 2 h 202"/>
                <a:gd name="T12" fmla="*/ 214 w 214"/>
                <a:gd name="T13" fmla="*/ 102 h 202"/>
                <a:gd name="T14" fmla="*/ 114 w 214"/>
                <a:gd name="T15" fmla="*/ 202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02">
                  <a:moveTo>
                    <a:pt x="114" y="202"/>
                  </a:moveTo>
                  <a:lnTo>
                    <a:pt x="113" y="202"/>
                  </a:lnTo>
                  <a:cubicBezTo>
                    <a:pt x="108" y="202"/>
                    <a:pt x="103" y="202"/>
                    <a:pt x="98" y="201"/>
                  </a:cubicBezTo>
                  <a:cubicBezTo>
                    <a:pt x="43" y="199"/>
                    <a:pt x="0" y="153"/>
                    <a:pt x="2" y="98"/>
                  </a:cubicBezTo>
                  <a:cubicBezTo>
                    <a:pt x="3" y="43"/>
                    <a:pt x="50" y="0"/>
                    <a:pt x="104" y="1"/>
                  </a:cubicBezTo>
                  <a:cubicBezTo>
                    <a:pt x="108" y="2"/>
                    <a:pt x="112" y="2"/>
                    <a:pt x="116" y="2"/>
                  </a:cubicBezTo>
                  <a:cubicBezTo>
                    <a:pt x="170" y="3"/>
                    <a:pt x="214" y="47"/>
                    <a:pt x="214" y="102"/>
                  </a:cubicBezTo>
                  <a:cubicBezTo>
                    <a:pt x="213" y="157"/>
                    <a:pt x="169" y="202"/>
                    <a:pt x="114"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12">
              <a:extLst>
                <a:ext uri="{FF2B5EF4-FFF2-40B4-BE49-F238E27FC236}">
                  <a16:creationId xmlns:a16="http://schemas.microsoft.com/office/drawing/2014/main" xmlns="" id="{E028EA35-9F01-4FDA-A2A3-8BAA32F90873}"/>
                </a:ext>
              </a:extLst>
            </p:cNvPr>
            <p:cNvSpPr>
              <a:spLocks/>
            </p:cNvSpPr>
            <p:nvPr/>
          </p:nvSpPr>
          <p:spPr bwMode="auto">
            <a:xfrm>
              <a:off x="4403725" y="488950"/>
              <a:ext cx="79375" cy="88900"/>
            </a:xfrm>
            <a:custGeom>
              <a:avLst/>
              <a:gdLst>
                <a:gd name="T0" fmla="*/ 105 w 2185"/>
                <a:gd name="T1" fmla="*/ 2428 h 2428"/>
                <a:gd name="T2" fmla="*/ 6 w 2185"/>
                <a:gd name="T3" fmla="*/ 2339 h 2428"/>
                <a:gd name="T4" fmla="*/ 95 w 2185"/>
                <a:gd name="T5" fmla="*/ 2229 h 2428"/>
                <a:gd name="T6" fmla="*/ 1985 w 2185"/>
                <a:gd name="T7" fmla="*/ 100 h 2428"/>
                <a:gd name="T8" fmla="*/ 2086 w 2185"/>
                <a:gd name="T9" fmla="*/ 1 h 2428"/>
                <a:gd name="T10" fmla="*/ 2185 w 2185"/>
                <a:gd name="T11" fmla="*/ 102 h 2428"/>
                <a:gd name="T12" fmla="*/ 1587 w 2185"/>
                <a:gd name="T13" fmla="*/ 1668 h 2428"/>
                <a:gd name="T14" fmla="*/ 116 w 2185"/>
                <a:gd name="T15" fmla="*/ 2428 h 2428"/>
                <a:gd name="T16" fmla="*/ 105 w 2185"/>
                <a:gd name="T17" fmla="*/ 2428 h 2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5" h="2428">
                  <a:moveTo>
                    <a:pt x="105" y="2428"/>
                  </a:moveTo>
                  <a:cubicBezTo>
                    <a:pt x="55" y="2428"/>
                    <a:pt x="12" y="2390"/>
                    <a:pt x="6" y="2339"/>
                  </a:cubicBezTo>
                  <a:cubicBezTo>
                    <a:pt x="0" y="2284"/>
                    <a:pt x="39" y="2235"/>
                    <a:pt x="95" y="2229"/>
                  </a:cubicBezTo>
                  <a:cubicBezTo>
                    <a:pt x="1176" y="2109"/>
                    <a:pt x="1971" y="1214"/>
                    <a:pt x="1985" y="100"/>
                  </a:cubicBezTo>
                  <a:cubicBezTo>
                    <a:pt x="1985" y="44"/>
                    <a:pt x="2030" y="0"/>
                    <a:pt x="2086" y="1"/>
                  </a:cubicBezTo>
                  <a:cubicBezTo>
                    <a:pt x="2141" y="1"/>
                    <a:pt x="2185" y="46"/>
                    <a:pt x="2185" y="102"/>
                  </a:cubicBezTo>
                  <a:cubicBezTo>
                    <a:pt x="2178" y="685"/>
                    <a:pt x="1965" y="1241"/>
                    <a:pt x="1587" y="1668"/>
                  </a:cubicBezTo>
                  <a:cubicBezTo>
                    <a:pt x="1207" y="2095"/>
                    <a:pt x="685" y="2365"/>
                    <a:pt x="116" y="2428"/>
                  </a:cubicBezTo>
                  <a:lnTo>
                    <a:pt x="105" y="24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13">
              <a:extLst>
                <a:ext uri="{FF2B5EF4-FFF2-40B4-BE49-F238E27FC236}">
                  <a16:creationId xmlns:a16="http://schemas.microsoft.com/office/drawing/2014/main" xmlns="" id="{7B224BD9-4340-496D-9777-BBF834D7F027}"/>
                </a:ext>
              </a:extLst>
            </p:cNvPr>
            <p:cNvSpPr>
              <a:spLocks noEditPoints="1"/>
            </p:cNvSpPr>
            <p:nvPr/>
          </p:nvSpPr>
          <p:spPr bwMode="auto">
            <a:xfrm>
              <a:off x="4364038" y="460375"/>
              <a:ext cx="66675" cy="66675"/>
            </a:xfrm>
            <a:custGeom>
              <a:avLst/>
              <a:gdLst>
                <a:gd name="T0" fmla="*/ 922 w 1845"/>
                <a:gd name="T1" fmla="*/ 199 h 1845"/>
                <a:gd name="T2" fmla="*/ 200 w 1845"/>
                <a:gd name="T3" fmla="*/ 923 h 1845"/>
                <a:gd name="T4" fmla="*/ 922 w 1845"/>
                <a:gd name="T5" fmla="*/ 1645 h 1845"/>
                <a:gd name="T6" fmla="*/ 1645 w 1845"/>
                <a:gd name="T7" fmla="*/ 923 h 1845"/>
                <a:gd name="T8" fmla="*/ 922 w 1845"/>
                <a:gd name="T9" fmla="*/ 199 h 1845"/>
                <a:gd name="T10" fmla="*/ 922 w 1845"/>
                <a:gd name="T11" fmla="*/ 1845 h 1845"/>
                <a:gd name="T12" fmla="*/ 0 w 1845"/>
                <a:gd name="T13" fmla="*/ 923 h 1845"/>
                <a:gd name="T14" fmla="*/ 922 w 1845"/>
                <a:gd name="T15" fmla="*/ 0 h 1845"/>
                <a:gd name="T16" fmla="*/ 1845 w 1845"/>
                <a:gd name="T17" fmla="*/ 923 h 1845"/>
                <a:gd name="T18" fmla="*/ 922 w 1845"/>
                <a:gd name="T19" fmla="*/ 1845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5" h="1845">
                  <a:moveTo>
                    <a:pt x="922" y="199"/>
                  </a:moveTo>
                  <a:cubicBezTo>
                    <a:pt x="524" y="199"/>
                    <a:pt x="200" y="524"/>
                    <a:pt x="200" y="923"/>
                  </a:cubicBezTo>
                  <a:cubicBezTo>
                    <a:pt x="200" y="1321"/>
                    <a:pt x="524" y="1645"/>
                    <a:pt x="922" y="1645"/>
                  </a:cubicBezTo>
                  <a:cubicBezTo>
                    <a:pt x="1321" y="1645"/>
                    <a:pt x="1645" y="1321"/>
                    <a:pt x="1645" y="923"/>
                  </a:cubicBezTo>
                  <a:cubicBezTo>
                    <a:pt x="1645" y="524"/>
                    <a:pt x="1321" y="199"/>
                    <a:pt x="922" y="199"/>
                  </a:cubicBezTo>
                  <a:close/>
                  <a:moveTo>
                    <a:pt x="922" y="1845"/>
                  </a:moveTo>
                  <a:cubicBezTo>
                    <a:pt x="414" y="1845"/>
                    <a:pt x="0" y="1431"/>
                    <a:pt x="0" y="923"/>
                  </a:cubicBezTo>
                  <a:cubicBezTo>
                    <a:pt x="0" y="414"/>
                    <a:pt x="414" y="0"/>
                    <a:pt x="922" y="0"/>
                  </a:cubicBezTo>
                  <a:cubicBezTo>
                    <a:pt x="1431" y="0"/>
                    <a:pt x="1845" y="414"/>
                    <a:pt x="1845" y="923"/>
                  </a:cubicBezTo>
                  <a:cubicBezTo>
                    <a:pt x="1845" y="1431"/>
                    <a:pt x="1431" y="1845"/>
                    <a:pt x="922" y="18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14">
              <a:extLst>
                <a:ext uri="{FF2B5EF4-FFF2-40B4-BE49-F238E27FC236}">
                  <a16:creationId xmlns:a16="http://schemas.microsoft.com/office/drawing/2014/main" xmlns="" id="{4D19A709-07E6-44A4-A1DD-ACEEA742602C}"/>
                </a:ext>
              </a:extLst>
            </p:cNvPr>
            <p:cNvSpPr>
              <a:spLocks/>
            </p:cNvSpPr>
            <p:nvPr/>
          </p:nvSpPr>
          <p:spPr bwMode="auto">
            <a:xfrm>
              <a:off x="4340225" y="463550"/>
              <a:ext cx="38100" cy="11113"/>
            </a:xfrm>
            <a:custGeom>
              <a:avLst/>
              <a:gdLst>
                <a:gd name="T0" fmla="*/ 945 w 1049"/>
                <a:gd name="T1" fmla="*/ 270 h 270"/>
                <a:gd name="T2" fmla="*/ 937 w 1049"/>
                <a:gd name="T3" fmla="*/ 270 h 270"/>
                <a:gd name="T4" fmla="*/ 96 w 1049"/>
                <a:gd name="T5" fmla="*/ 204 h 270"/>
                <a:gd name="T6" fmla="*/ 4 w 1049"/>
                <a:gd name="T7" fmla="*/ 96 h 270"/>
                <a:gd name="T8" fmla="*/ 111 w 1049"/>
                <a:gd name="T9" fmla="*/ 4 h 270"/>
                <a:gd name="T10" fmla="*/ 953 w 1049"/>
                <a:gd name="T11" fmla="*/ 70 h 270"/>
                <a:gd name="T12" fmla="*/ 1045 w 1049"/>
                <a:gd name="T13" fmla="*/ 178 h 270"/>
                <a:gd name="T14" fmla="*/ 945 w 1049"/>
                <a:gd name="T15" fmla="*/ 27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270">
                  <a:moveTo>
                    <a:pt x="945" y="270"/>
                  </a:moveTo>
                  <a:lnTo>
                    <a:pt x="937" y="270"/>
                  </a:lnTo>
                  <a:lnTo>
                    <a:pt x="96" y="204"/>
                  </a:lnTo>
                  <a:cubicBezTo>
                    <a:pt x="40" y="199"/>
                    <a:pt x="0" y="151"/>
                    <a:pt x="4" y="96"/>
                  </a:cubicBezTo>
                  <a:cubicBezTo>
                    <a:pt x="8" y="41"/>
                    <a:pt x="56" y="0"/>
                    <a:pt x="111" y="4"/>
                  </a:cubicBezTo>
                  <a:lnTo>
                    <a:pt x="953" y="70"/>
                  </a:lnTo>
                  <a:cubicBezTo>
                    <a:pt x="1008" y="74"/>
                    <a:pt x="1049" y="123"/>
                    <a:pt x="1045" y="178"/>
                  </a:cubicBezTo>
                  <a:cubicBezTo>
                    <a:pt x="1040" y="231"/>
                    <a:pt x="997" y="270"/>
                    <a:pt x="945" y="2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15">
              <a:extLst>
                <a:ext uri="{FF2B5EF4-FFF2-40B4-BE49-F238E27FC236}">
                  <a16:creationId xmlns:a16="http://schemas.microsoft.com/office/drawing/2014/main" xmlns="" id="{2BBBA060-C340-45EB-BBF2-3B2783B6EEF7}"/>
                </a:ext>
              </a:extLst>
            </p:cNvPr>
            <p:cNvSpPr>
              <a:spLocks/>
            </p:cNvSpPr>
            <p:nvPr/>
          </p:nvSpPr>
          <p:spPr bwMode="auto">
            <a:xfrm>
              <a:off x="4335463" y="482600"/>
              <a:ext cx="34925" cy="19050"/>
            </a:xfrm>
            <a:custGeom>
              <a:avLst/>
              <a:gdLst>
                <a:gd name="T0" fmla="*/ 852 w 965"/>
                <a:gd name="T1" fmla="*/ 522 h 522"/>
                <a:gd name="T2" fmla="*/ 813 w 965"/>
                <a:gd name="T3" fmla="*/ 514 h 522"/>
                <a:gd name="T4" fmla="*/ 76 w 965"/>
                <a:gd name="T5" fmla="*/ 206 h 522"/>
                <a:gd name="T6" fmla="*/ 22 w 965"/>
                <a:gd name="T7" fmla="*/ 75 h 522"/>
                <a:gd name="T8" fmla="*/ 153 w 965"/>
                <a:gd name="T9" fmla="*/ 21 h 522"/>
                <a:gd name="T10" fmla="*/ 890 w 965"/>
                <a:gd name="T11" fmla="*/ 330 h 522"/>
                <a:gd name="T12" fmla="*/ 944 w 965"/>
                <a:gd name="T13" fmla="*/ 461 h 522"/>
                <a:gd name="T14" fmla="*/ 852 w 965"/>
                <a:gd name="T15" fmla="*/ 522 h 5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5" h="522">
                  <a:moveTo>
                    <a:pt x="852" y="522"/>
                  </a:moveTo>
                  <a:cubicBezTo>
                    <a:pt x="839" y="522"/>
                    <a:pt x="826" y="520"/>
                    <a:pt x="813" y="514"/>
                  </a:cubicBezTo>
                  <a:lnTo>
                    <a:pt x="76" y="206"/>
                  </a:lnTo>
                  <a:cubicBezTo>
                    <a:pt x="25" y="185"/>
                    <a:pt x="0" y="125"/>
                    <a:pt x="22" y="75"/>
                  </a:cubicBezTo>
                  <a:cubicBezTo>
                    <a:pt x="43" y="23"/>
                    <a:pt x="102" y="0"/>
                    <a:pt x="153" y="21"/>
                  </a:cubicBezTo>
                  <a:lnTo>
                    <a:pt x="890" y="330"/>
                  </a:lnTo>
                  <a:cubicBezTo>
                    <a:pt x="941" y="351"/>
                    <a:pt x="965" y="410"/>
                    <a:pt x="944" y="461"/>
                  </a:cubicBezTo>
                  <a:cubicBezTo>
                    <a:pt x="928" y="499"/>
                    <a:pt x="891" y="522"/>
                    <a:pt x="852" y="5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16">
              <a:extLst>
                <a:ext uri="{FF2B5EF4-FFF2-40B4-BE49-F238E27FC236}">
                  <a16:creationId xmlns:a16="http://schemas.microsoft.com/office/drawing/2014/main" xmlns="" id="{E488C7DA-79D7-44C3-B4A3-C858E14BCEE7}"/>
                </a:ext>
              </a:extLst>
            </p:cNvPr>
            <p:cNvSpPr>
              <a:spLocks/>
            </p:cNvSpPr>
            <p:nvPr/>
          </p:nvSpPr>
          <p:spPr bwMode="auto">
            <a:xfrm>
              <a:off x="4416425" y="465138"/>
              <a:ext cx="39688" cy="9525"/>
            </a:xfrm>
            <a:custGeom>
              <a:avLst/>
              <a:gdLst>
                <a:gd name="T0" fmla="*/ 104 w 1069"/>
                <a:gd name="T1" fmla="*/ 270 h 270"/>
                <a:gd name="T2" fmla="*/ 5 w 1069"/>
                <a:gd name="T3" fmla="*/ 178 h 270"/>
                <a:gd name="T4" fmla="*/ 97 w 1069"/>
                <a:gd name="T5" fmla="*/ 70 h 270"/>
                <a:gd name="T6" fmla="*/ 957 w 1069"/>
                <a:gd name="T7" fmla="*/ 4 h 270"/>
                <a:gd name="T8" fmla="*/ 1064 w 1069"/>
                <a:gd name="T9" fmla="*/ 96 h 270"/>
                <a:gd name="T10" fmla="*/ 972 w 1069"/>
                <a:gd name="T11" fmla="*/ 204 h 270"/>
                <a:gd name="T12" fmla="*/ 112 w 1069"/>
                <a:gd name="T13" fmla="*/ 269 h 270"/>
                <a:gd name="T14" fmla="*/ 104 w 1069"/>
                <a:gd name="T15" fmla="*/ 27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9" h="270">
                  <a:moveTo>
                    <a:pt x="104" y="270"/>
                  </a:moveTo>
                  <a:cubicBezTo>
                    <a:pt x="52" y="270"/>
                    <a:pt x="9" y="231"/>
                    <a:pt x="5" y="178"/>
                  </a:cubicBezTo>
                  <a:cubicBezTo>
                    <a:pt x="0" y="123"/>
                    <a:pt x="42" y="74"/>
                    <a:pt x="97" y="70"/>
                  </a:cubicBezTo>
                  <a:lnTo>
                    <a:pt x="957" y="4"/>
                  </a:lnTo>
                  <a:cubicBezTo>
                    <a:pt x="1012" y="0"/>
                    <a:pt x="1060" y="41"/>
                    <a:pt x="1064" y="96"/>
                  </a:cubicBezTo>
                  <a:cubicBezTo>
                    <a:pt x="1069" y="151"/>
                    <a:pt x="1027" y="199"/>
                    <a:pt x="972" y="204"/>
                  </a:cubicBezTo>
                  <a:lnTo>
                    <a:pt x="112" y="269"/>
                  </a:lnTo>
                  <a:cubicBezTo>
                    <a:pt x="109" y="270"/>
                    <a:pt x="107" y="270"/>
                    <a:pt x="104" y="2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17">
              <a:extLst>
                <a:ext uri="{FF2B5EF4-FFF2-40B4-BE49-F238E27FC236}">
                  <a16:creationId xmlns:a16="http://schemas.microsoft.com/office/drawing/2014/main" xmlns="" id="{19568E51-B103-4F9D-B369-197FA9285CF4}"/>
                </a:ext>
              </a:extLst>
            </p:cNvPr>
            <p:cNvSpPr>
              <a:spLocks/>
            </p:cNvSpPr>
            <p:nvPr/>
          </p:nvSpPr>
          <p:spPr bwMode="auto">
            <a:xfrm>
              <a:off x="4424363" y="484188"/>
              <a:ext cx="34925" cy="19050"/>
            </a:xfrm>
            <a:custGeom>
              <a:avLst/>
              <a:gdLst>
                <a:gd name="T0" fmla="*/ 114 w 946"/>
                <a:gd name="T1" fmla="*/ 523 h 523"/>
                <a:gd name="T2" fmla="*/ 22 w 946"/>
                <a:gd name="T3" fmla="*/ 462 h 523"/>
                <a:gd name="T4" fmla="*/ 74 w 946"/>
                <a:gd name="T5" fmla="*/ 331 h 523"/>
                <a:gd name="T6" fmla="*/ 792 w 946"/>
                <a:gd name="T7" fmla="*/ 22 h 523"/>
                <a:gd name="T8" fmla="*/ 924 w 946"/>
                <a:gd name="T9" fmla="*/ 75 h 523"/>
                <a:gd name="T10" fmla="*/ 872 w 946"/>
                <a:gd name="T11" fmla="*/ 206 h 523"/>
                <a:gd name="T12" fmla="*/ 153 w 946"/>
                <a:gd name="T13" fmla="*/ 515 h 523"/>
                <a:gd name="T14" fmla="*/ 114 w 946"/>
                <a:gd name="T15" fmla="*/ 523 h 5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6" h="523">
                  <a:moveTo>
                    <a:pt x="114" y="523"/>
                  </a:moveTo>
                  <a:cubicBezTo>
                    <a:pt x="75" y="523"/>
                    <a:pt x="38" y="500"/>
                    <a:pt x="22" y="462"/>
                  </a:cubicBezTo>
                  <a:cubicBezTo>
                    <a:pt x="0" y="412"/>
                    <a:pt x="23" y="353"/>
                    <a:pt x="74" y="331"/>
                  </a:cubicBezTo>
                  <a:lnTo>
                    <a:pt x="792" y="22"/>
                  </a:lnTo>
                  <a:cubicBezTo>
                    <a:pt x="843" y="0"/>
                    <a:pt x="902" y="24"/>
                    <a:pt x="924" y="75"/>
                  </a:cubicBezTo>
                  <a:cubicBezTo>
                    <a:pt x="946" y="125"/>
                    <a:pt x="922" y="184"/>
                    <a:pt x="872" y="206"/>
                  </a:cubicBezTo>
                  <a:lnTo>
                    <a:pt x="153" y="515"/>
                  </a:lnTo>
                  <a:cubicBezTo>
                    <a:pt x="140" y="520"/>
                    <a:pt x="127" y="523"/>
                    <a:pt x="114" y="5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18">
              <a:extLst>
                <a:ext uri="{FF2B5EF4-FFF2-40B4-BE49-F238E27FC236}">
                  <a16:creationId xmlns:a16="http://schemas.microsoft.com/office/drawing/2014/main" xmlns="" id="{6011FE8E-10A5-402D-BB66-DB83CB419232}"/>
                </a:ext>
              </a:extLst>
            </p:cNvPr>
            <p:cNvSpPr>
              <a:spLocks/>
            </p:cNvSpPr>
            <p:nvPr/>
          </p:nvSpPr>
          <p:spPr bwMode="auto">
            <a:xfrm>
              <a:off x="4402138" y="519113"/>
              <a:ext cx="12700" cy="38100"/>
            </a:xfrm>
            <a:custGeom>
              <a:avLst/>
              <a:gdLst>
                <a:gd name="T0" fmla="*/ 107 w 346"/>
                <a:gd name="T1" fmla="*/ 1043 h 1043"/>
                <a:gd name="T2" fmla="*/ 92 w 346"/>
                <a:gd name="T3" fmla="*/ 1042 h 1043"/>
                <a:gd name="T4" fmla="*/ 8 w 346"/>
                <a:gd name="T5" fmla="*/ 927 h 1043"/>
                <a:gd name="T6" fmla="*/ 140 w 346"/>
                <a:gd name="T7" fmla="*/ 92 h 1043"/>
                <a:gd name="T8" fmla="*/ 254 w 346"/>
                <a:gd name="T9" fmla="*/ 9 h 1043"/>
                <a:gd name="T10" fmla="*/ 337 w 346"/>
                <a:gd name="T11" fmla="*/ 123 h 1043"/>
                <a:gd name="T12" fmla="*/ 206 w 346"/>
                <a:gd name="T13" fmla="*/ 958 h 1043"/>
                <a:gd name="T14" fmla="*/ 107 w 346"/>
                <a:gd name="T15" fmla="*/ 1043 h 10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6" h="1043">
                  <a:moveTo>
                    <a:pt x="107" y="1043"/>
                  </a:moveTo>
                  <a:cubicBezTo>
                    <a:pt x="102" y="1043"/>
                    <a:pt x="97" y="1043"/>
                    <a:pt x="92" y="1042"/>
                  </a:cubicBezTo>
                  <a:cubicBezTo>
                    <a:pt x="37" y="1033"/>
                    <a:pt x="0" y="982"/>
                    <a:pt x="8" y="927"/>
                  </a:cubicBezTo>
                  <a:lnTo>
                    <a:pt x="140" y="92"/>
                  </a:lnTo>
                  <a:cubicBezTo>
                    <a:pt x="148" y="37"/>
                    <a:pt x="199" y="0"/>
                    <a:pt x="254" y="9"/>
                  </a:cubicBezTo>
                  <a:cubicBezTo>
                    <a:pt x="308" y="17"/>
                    <a:pt x="346" y="68"/>
                    <a:pt x="337" y="123"/>
                  </a:cubicBezTo>
                  <a:lnTo>
                    <a:pt x="206" y="958"/>
                  </a:lnTo>
                  <a:cubicBezTo>
                    <a:pt x="198" y="1007"/>
                    <a:pt x="156" y="1043"/>
                    <a:pt x="107" y="10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19">
              <a:extLst>
                <a:ext uri="{FF2B5EF4-FFF2-40B4-BE49-F238E27FC236}">
                  <a16:creationId xmlns:a16="http://schemas.microsoft.com/office/drawing/2014/main" xmlns="" id="{68EA9032-1A72-44B8-827D-D6C1F683AE52}"/>
                </a:ext>
              </a:extLst>
            </p:cNvPr>
            <p:cNvSpPr>
              <a:spLocks/>
            </p:cNvSpPr>
            <p:nvPr/>
          </p:nvSpPr>
          <p:spPr bwMode="auto">
            <a:xfrm>
              <a:off x="4378325" y="520700"/>
              <a:ext cx="12700" cy="36513"/>
            </a:xfrm>
            <a:custGeom>
              <a:avLst/>
              <a:gdLst>
                <a:gd name="T0" fmla="*/ 234 w 342"/>
                <a:gd name="T1" fmla="*/ 1010 h 1010"/>
                <a:gd name="T2" fmla="*/ 136 w 342"/>
                <a:gd name="T3" fmla="*/ 926 h 1010"/>
                <a:gd name="T4" fmla="*/ 8 w 342"/>
                <a:gd name="T5" fmla="*/ 122 h 1010"/>
                <a:gd name="T6" fmla="*/ 91 w 342"/>
                <a:gd name="T7" fmla="*/ 8 h 1010"/>
                <a:gd name="T8" fmla="*/ 206 w 342"/>
                <a:gd name="T9" fmla="*/ 91 h 1010"/>
                <a:gd name="T10" fmla="*/ 333 w 342"/>
                <a:gd name="T11" fmla="*/ 893 h 1010"/>
                <a:gd name="T12" fmla="*/ 250 w 342"/>
                <a:gd name="T13" fmla="*/ 1008 h 1010"/>
                <a:gd name="T14" fmla="*/ 234 w 342"/>
                <a:gd name="T15" fmla="*/ 1010 h 10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1010">
                  <a:moveTo>
                    <a:pt x="234" y="1010"/>
                  </a:moveTo>
                  <a:cubicBezTo>
                    <a:pt x="186" y="1010"/>
                    <a:pt x="144" y="975"/>
                    <a:pt x="136" y="926"/>
                  </a:cubicBezTo>
                  <a:lnTo>
                    <a:pt x="8" y="122"/>
                  </a:lnTo>
                  <a:cubicBezTo>
                    <a:pt x="0" y="68"/>
                    <a:pt x="37" y="17"/>
                    <a:pt x="91" y="8"/>
                  </a:cubicBezTo>
                  <a:cubicBezTo>
                    <a:pt x="146" y="0"/>
                    <a:pt x="197" y="37"/>
                    <a:pt x="206" y="91"/>
                  </a:cubicBezTo>
                  <a:lnTo>
                    <a:pt x="333" y="893"/>
                  </a:lnTo>
                  <a:cubicBezTo>
                    <a:pt x="342" y="948"/>
                    <a:pt x="305" y="999"/>
                    <a:pt x="250" y="1008"/>
                  </a:cubicBezTo>
                  <a:cubicBezTo>
                    <a:pt x="245" y="1009"/>
                    <a:pt x="240" y="1010"/>
                    <a:pt x="234" y="10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20">
              <a:extLst>
                <a:ext uri="{FF2B5EF4-FFF2-40B4-BE49-F238E27FC236}">
                  <a16:creationId xmlns:a16="http://schemas.microsoft.com/office/drawing/2014/main" xmlns="" id="{D86BEFD9-98C5-4E26-B511-A4D68EF9036C}"/>
                </a:ext>
              </a:extLst>
            </p:cNvPr>
            <p:cNvSpPr>
              <a:spLocks/>
            </p:cNvSpPr>
            <p:nvPr/>
          </p:nvSpPr>
          <p:spPr bwMode="auto">
            <a:xfrm>
              <a:off x="4371975" y="554038"/>
              <a:ext cx="47625" cy="20638"/>
            </a:xfrm>
            <a:custGeom>
              <a:avLst/>
              <a:gdLst>
                <a:gd name="T0" fmla="*/ 1179 w 1292"/>
                <a:gd name="T1" fmla="*/ 586 h 593"/>
                <a:gd name="T2" fmla="*/ 1086 w 1292"/>
                <a:gd name="T3" fmla="*/ 523 h 593"/>
                <a:gd name="T4" fmla="*/ 965 w 1292"/>
                <a:gd name="T5" fmla="*/ 218 h 593"/>
                <a:gd name="T6" fmla="*/ 364 w 1292"/>
                <a:gd name="T7" fmla="*/ 203 h 593"/>
                <a:gd name="T8" fmla="*/ 203 w 1292"/>
                <a:gd name="T9" fmla="*/ 524 h 593"/>
                <a:gd name="T10" fmla="*/ 69 w 1292"/>
                <a:gd name="T11" fmla="*/ 569 h 593"/>
                <a:gd name="T12" fmla="*/ 24 w 1292"/>
                <a:gd name="T13" fmla="*/ 435 h 593"/>
                <a:gd name="T14" fmla="*/ 214 w 1292"/>
                <a:gd name="T15" fmla="*/ 57 h 593"/>
                <a:gd name="T16" fmla="*/ 306 w 1292"/>
                <a:gd name="T17" fmla="*/ 1 h 593"/>
                <a:gd name="T18" fmla="*/ 1036 w 1292"/>
                <a:gd name="T19" fmla="*/ 21 h 593"/>
                <a:gd name="T20" fmla="*/ 1126 w 1292"/>
                <a:gd name="T21" fmla="*/ 83 h 593"/>
                <a:gd name="T22" fmla="*/ 1272 w 1292"/>
                <a:gd name="T23" fmla="*/ 449 h 593"/>
                <a:gd name="T24" fmla="*/ 1216 w 1292"/>
                <a:gd name="T25" fmla="*/ 578 h 593"/>
                <a:gd name="T26" fmla="*/ 1179 w 1292"/>
                <a:gd name="T27" fmla="*/ 58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2" h="593">
                  <a:moveTo>
                    <a:pt x="1179" y="586"/>
                  </a:moveTo>
                  <a:cubicBezTo>
                    <a:pt x="1139" y="586"/>
                    <a:pt x="1102" y="561"/>
                    <a:pt x="1086" y="523"/>
                  </a:cubicBezTo>
                  <a:lnTo>
                    <a:pt x="965" y="218"/>
                  </a:lnTo>
                  <a:lnTo>
                    <a:pt x="364" y="203"/>
                  </a:lnTo>
                  <a:lnTo>
                    <a:pt x="203" y="524"/>
                  </a:lnTo>
                  <a:cubicBezTo>
                    <a:pt x="178" y="573"/>
                    <a:pt x="119" y="593"/>
                    <a:pt x="69" y="569"/>
                  </a:cubicBezTo>
                  <a:cubicBezTo>
                    <a:pt x="20" y="544"/>
                    <a:pt x="0" y="484"/>
                    <a:pt x="24" y="435"/>
                  </a:cubicBezTo>
                  <a:lnTo>
                    <a:pt x="214" y="57"/>
                  </a:lnTo>
                  <a:cubicBezTo>
                    <a:pt x="231" y="22"/>
                    <a:pt x="267" y="0"/>
                    <a:pt x="306" y="1"/>
                  </a:cubicBezTo>
                  <a:lnTo>
                    <a:pt x="1036" y="21"/>
                  </a:lnTo>
                  <a:cubicBezTo>
                    <a:pt x="1076" y="22"/>
                    <a:pt x="1112" y="46"/>
                    <a:pt x="1126" y="83"/>
                  </a:cubicBezTo>
                  <a:lnTo>
                    <a:pt x="1272" y="449"/>
                  </a:lnTo>
                  <a:cubicBezTo>
                    <a:pt x="1292" y="500"/>
                    <a:pt x="1267" y="558"/>
                    <a:pt x="1216" y="578"/>
                  </a:cubicBezTo>
                  <a:cubicBezTo>
                    <a:pt x="1204" y="584"/>
                    <a:pt x="1191" y="586"/>
                    <a:pt x="1179" y="5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21">
              <a:extLst>
                <a:ext uri="{FF2B5EF4-FFF2-40B4-BE49-F238E27FC236}">
                  <a16:creationId xmlns:a16="http://schemas.microsoft.com/office/drawing/2014/main" xmlns="" id="{236BA65A-3B54-4FE4-A548-B9596ED6FDEA}"/>
                </a:ext>
              </a:extLst>
            </p:cNvPr>
            <p:cNvSpPr>
              <a:spLocks/>
            </p:cNvSpPr>
            <p:nvPr/>
          </p:nvSpPr>
          <p:spPr bwMode="auto">
            <a:xfrm>
              <a:off x="4451350" y="452438"/>
              <a:ext cx="31750" cy="44450"/>
            </a:xfrm>
            <a:custGeom>
              <a:avLst/>
              <a:gdLst>
                <a:gd name="T0" fmla="*/ 803 w 911"/>
                <a:gd name="T1" fmla="*/ 1251 h 1251"/>
                <a:gd name="T2" fmla="*/ 785 w 911"/>
                <a:gd name="T3" fmla="*/ 1249 h 1251"/>
                <a:gd name="T4" fmla="*/ 241 w 911"/>
                <a:gd name="T5" fmla="*/ 1153 h 1251"/>
                <a:gd name="T6" fmla="*/ 160 w 911"/>
                <a:gd name="T7" fmla="*/ 1075 h 1251"/>
                <a:gd name="T8" fmla="*/ 9 w 911"/>
                <a:gd name="T9" fmla="*/ 361 h 1251"/>
                <a:gd name="T10" fmla="*/ 49 w 911"/>
                <a:gd name="T11" fmla="*/ 258 h 1251"/>
                <a:gd name="T12" fmla="*/ 370 w 911"/>
                <a:gd name="T13" fmla="*/ 31 h 1251"/>
                <a:gd name="T14" fmla="*/ 510 w 911"/>
                <a:gd name="T15" fmla="*/ 56 h 1251"/>
                <a:gd name="T16" fmla="*/ 486 w 911"/>
                <a:gd name="T17" fmla="*/ 195 h 1251"/>
                <a:gd name="T18" fmla="*/ 218 w 911"/>
                <a:gd name="T19" fmla="*/ 384 h 1251"/>
                <a:gd name="T20" fmla="*/ 342 w 911"/>
                <a:gd name="T21" fmla="*/ 968 h 1251"/>
                <a:gd name="T22" fmla="*/ 820 w 911"/>
                <a:gd name="T23" fmla="*/ 1053 h 1251"/>
                <a:gd name="T24" fmla="*/ 901 w 911"/>
                <a:gd name="T25" fmla="*/ 1168 h 1251"/>
                <a:gd name="T26" fmla="*/ 803 w 911"/>
                <a:gd name="T27" fmla="*/ 125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1" h="1251">
                  <a:moveTo>
                    <a:pt x="803" y="1251"/>
                  </a:moveTo>
                  <a:cubicBezTo>
                    <a:pt x="797" y="1251"/>
                    <a:pt x="791" y="1250"/>
                    <a:pt x="785" y="1249"/>
                  </a:cubicBezTo>
                  <a:lnTo>
                    <a:pt x="241" y="1153"/>
                  </a:lnTo>
                  <a:cubicBezTo>
                    <a:pt x="201" y="1147"/>
                    <a:pt x="169" y="1115"/>
                    <a:pt x="160" y="1075"/>
                  </a:cubicBezTo>
                  <a:lnTo>
                    <a:pt x="9" y="361"/>
                  </a:lnTo>
                  <a:cubicBezTo>
                    <a:pt x="0" y="322"/>
                    <a:pt x="16" y="282"/>
                    <a:pt x="49" y="258"/>
                  </a:cubicBezTo>
                  <a:lnTo>
                    <a:pt x="370" y="31"/>
                  </a:lnTo>
                  <a:cubicBezTo>
                    <a:pt x="416" y="0"/>
                    <a:pt x="478" y="11"/>
                    <a:pt x="510" y="56"/>
                  </a:cubicBezTo>
                  <a:cubicBezTo>
                    <a:pt x="542" y="101"/>
                    <a:pt x="531" y="163"/>
                    <a:pt x="486" y="195"/>
                  </a:cubicBezTo>
                  <a:lnTo>
                    <a:pt x="218" y="384"/>
                  </a:lnTo>
                  <a:lnTo>
                    <a:pt x="342" y="968"/>
                  </a:lnTo>
                  <a:lnTo>
                    <a:pt x="820" y="1053"/>
                  </a:lnTo>
                  <a:cubicBezTo>
                    <a:pt x="874" y="1062"/>
                    <a:pt x="911" y="1114"/>
                    <a:pt x="901" y="1168"/>
                  </a:cubicBezTo>
                  <a:cubicBezTo>
                    <a:pt x="892" y="1217"/>
                    <a:pt x="850" y="1251"/>
                    <a:pt x="803" y="12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22">
              <a:extLst>
                <a:ext uri="{FF2B5EF4-FFF2-40B4-BE49-F238E27FC236}">
                  <a16:creationId xmlns:a16="http://schemas.microsoft.com/office/drawing/2014/main" xmlns="" id="{8DDE5B3E-2D54-4A2A-807F-3788A66FF199}"/>
                </a:ext>
              </a:extLst>
            </p:cNvPr>
            <p:cNvSpPr>
              <a:spLocks/>
            </p:cNvSpPr>
            <p:nvPr/>
          </p:nvSpPr>
          <p:spPr bwMode="auto">
            <a:xfrm>
              <a:off x="4314825" y="447675"/>
              <a:ext cx="30163" cy="47625"/>
            </a:xfrm>
            <a:custGeom>
              <a:avLst/>
              <a:gdLst>
                <a:gd name="T0" fmla="*/ 108 w 827"/>
                <a:gd name="T1" fmla="*/ 1299 h 1299"/>
                <a:gd name="T2" fmla="*/ 9 w 827"/>
                <a:gd name="T3" fmla="*/ 1216 h 1299"/>
                <a:gd name="T4" fmla="*/ 91 w 827"/>
                <a:gd name="T5" fmla="*/ 1101 h 1299"/>
                <a:gd name="T6" fmla="*/ 445 w 827"/>
                <a:gd name="T7" fmla="*/ 1041 h 1299"/>
                <a:gd name="T8" fmla="*/ 604 w 827"/>
                <a:gd name="T9" fmla="*/ 464 h 1299"/>
                <a:gd name="T10" fmla="*/ 235 w 827"/>
                <a:gd name="T11" fmla="*/ 195 h 1299"/>
                <a:gd name="T12" fmla="*/ 213 w 827"/>
                <a:gd name="T13" fmla="*/ 54 h 1299"/>
                <a:gd name="T14" fmla="*/ 353 w 827"/>
                <a:gd name="T15" fmla="*/ 33 h 1299"/>
                <a:gd name="T16" fmla="*/ 778 w 827"/>
                <a:gd name="T17" fmla="*/ 344 h 1299"/>
                <a:gd name="T18" fmla="*/ 816 w 827"/>
                <a:gd name="T19" fmla="*/ 451 h 1299"/>
                <a:gd name="T20" fmla="*/ 621 w 827"/>
                <a:gd name="T21" fmla="*/ 1155 h 1299"/>
                <a:gd name="T22" fmla="*/ 542 w 827"/>
                <a:gd name="T23" fmla="*/ 1226 h 1299"/>
                <a:gd name="T24" fmla="*/ 124 w 827"/>
                <a:gd name="T25" fmla="*/ 1298 h 1299"/>
                <a:gd name="T26" fmla="*/ 108 w 827"/>
                <a:gd name="T27" fmla="*/ 1299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7" h="1299">
                  <a:moveTo>
                    <a:pt x="108" y="1299"/>
                  </a:moveTo>
                  <a:cubicBezTo>
                    <a:pt x="60" y="1299"/>
                    <a:pt x="17" y="1264"/>
                    <a:pt x="9" y="1216"/>
                  </a:cubicBezTo>
                  <a:cubicBezTo>
                    <a:pt x="0" y="1162"/>
                    <a:pt x="37" y="1110"/>
                    <a:pt x="91" y="1101"/>
                  </a:cubicBezTo>
                  <a:lnTo>
                    <a:pt x="445" y="1041"/>
                  </a:lnTo>
                  <a:lnTo>
                    <a:pt x="604" y="464"/>
                  </a:lnTo>
                  <a:lnTo>
                    <a:pt x="235" y="195"/>
                  </a:lnTo>
                  <a:cubicBezTo>
                    <a:pt x="190" y="162"/>
                    <a:pt x="181" y="99"/>
                    <a:pt x="213" y="54"/>
                  </a:cubicBezTo>
                  <a:cubicBezTo>
                    <a:pt x="246" y="10"/>
                    <a:pt x="308" y="0"/>
                    <a:pt x="353" y="33"/>
                  </a:cubicBezTo>
                  <a:lnTo>
                    <a:pt x="778" y="344"/>
                  </a:lnTo>
                  <a:cubicBezTo>
                    <a:pt x="812" y="367"/>
                    <a:pt x="827" y="411"/>
                    <a:pt x="816" y="451"/>
                  </a:cubicBezTo>
                  <a:lnTo>
                    <a:pt x="621" y="1155"/>
                  </a:lnTo>
                  <a:cubicBezTo>
                    <a:pt x="611" y="1193"/>
                    <a:pt x="580" y="1220"/>
                    <a:pt x="542" y="1226"/>
                  </a:cubicBezTo>
                  <a:lnTo>
                    <a:pt x="124" y="1298"/>
                  </a:lnTo>
                  <a:cubicBezTo>
                    <a:pt x="119" y="1299"/>
                    <a:pt x="113" y="1299"/>
                    <a:pt x="108" y="12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23">
              <a:extLst>
                <a:ext uri="{FF2B5EF4-FFF2-40B4-BE49-F238E27FC236}">
                  <a16:creationId xmlns:a16="http://schemas.microsoft.com/office/drawing/2014/main" xmlns="" id="{2179D8C8-201A-450D-B030-375D46B0ECF6}"/>
                </a:ext>
              </a:extLst>
            </p:cNvPr>
            <p:cNvSpPr>
              <a:spLocks/>
            </p:cNvSpPr>
            <p:nvPr/>
          </p:nvSpPr>
          <p:spPr bwMode="auto">
            <a:xfrm>
              <a:off x="4386263" y="476250"/>
              <a:ext cx="6350" cy="7938"/>
            </a:xfrm>
            <a:custGeom>
              <a:avLst/>
              <a:gdLst>
                <a:gd name="T0" fmla="*/ 103 w 203"/>
                <a:gd name="T1" fmla="*/ 204 h 204"/>
                <a:gd name="T2" fmla="*/ 0 w 203"/>
                <a:gd name="T3" fmla="*/ 101 h 204"/>
                <a:gd name="T4" fmla="*/ 0 w 203"/>
                <a:gd name="T5" fmla="*/ 101 h 204"/>
                <a:gd name="T6" fmla="*/ 0 w 203"/>
                <a:gd name="T7" fmla="*/ 101 h 204"/>
                <a:gd name="T8" fmla="*/ 0 w 203"/>
                <a:gd name="T9" fmla="*/ 101 h 204"/>
                <a:gd name="T10" fmla="*/ 13 w 203"/>
                <a:gd name="T11" fmla="*/ 52 h 204"/>
                <a:gd name="T12" fmla="*/ 43 w 203"/>
                <a:gd name="T13" fmla="*/ 18 h 204"/>
                <a:gd name="T14" fmla="*/ 102 w 203"/>
                <a:gd name="T15" fmla="*/ 0 h 204"/>
                <a:gd name="T16" fmla="*/ 199 w 203"/>
                <a:gd name="T17" fmla="*/ 77 h 204"/>
                <a:gd name="T18" fmla="*/ 203 w 203"/>
                <a:gd name="T19" fmla="*/ 104 h 204"/>
                <a:gd name="T20" fmla="*/ 103 w 203"/>
                <a:gd name="T2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04">
                  <a:moveTo>
                    <a:pt x="103" y="204"/>
                  </a:moveTo>
                  <a:cubicBezTo>
                    <a:pt x="46" y="204"/>
                    <a:pt x="0" y="158"/>
                    <a:pt x="0" y="101"/>
                  </a:cubicBezTo>
                  <a:lnTo>
                    <a:pt x="0" y="101"/>
                  </a:lnTo>
                  <a:lnTo>
                    <a:pt x="0" y="101"/>
                  </a:lnTo>
                  <a:lnTo>
                    <a:pt x="0" y="101"/>
                  </a:lnTo>
                  <a:cubicBezTo>
                    <a:pt x="0" y="83"/>
                    <a:pt x="4" y="66"/>
                    <a:pt x="13" y="52"/>
                  </a:cubicBezTo>
                  <a:cubicBezTo>
                    <a:pt x="20" y="38"/>
                    <a:pt x="30" y="27"/>
                    <a:pt x="43" y="18"/>
                  </a:cubicBezTo>
                  <a:cubicBezTo>
                    <a:pt x="60" y="6"/>
                    <a:pt x="81" y="0"/>
                    <a:pt x="102" y="0"/>
                  </a:cubicBezTo>
                  <a:cubicBezTo>
                    <a:pt x="149" y="0"/>
                    <a:pt x="189" y="33"/>
                    <a:pt x="199" y="77"/>
                  </a:cubicBezTo>
                  <a:cubicBezTo>
                    <a:pt x="202" y="86"/>
                    <a:pt x="203" y="94"/>
                    <a:pt x="203" y="104"/>
                  </a:cubicBezTo>
                  <a:cubicBezTo>
                    <a:pt x="203" y="159"/>
                    <a:pt x="158" y="204"/>
                    <a:pt x="103" y="2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24">
              <a:extLst>
                <a:ext uri="{FF2B5EF4-FFF2-40B4-BE49-F238E27FC236}">
                  <a16:creationId xmlns:a16="http://schemas.microsoft.com/office/drawing/2014/main" xmlns="" id="{3EDCF86B-9BF5-4D09-BF59-344B0B808EB1}"/>
                </a:ext>
              </a:extLst>
            </p:cNvPr>
            <p:cNvSpPr>
              <a:spLocks/>
            </p:cNvSpPr>
            <p:nvPr/>
          </p:nvSpPr>
          <p:spPr bwMode="auto">
            <a:xfrm>
              <a:off x="4397375" y="474663"/>
              <a:ext cx="7938" cy="6350"/>
            </a:xfrm>
            <a:custGeom>
              <a:avLst/>
              <a:gdLst>
                <a:gd name="T0" fmla="*/ 103 w 203"/>
                <a:gd name="T1" fmla="*/ 204 h 204"/>
                <a:gd name="T2" fmla="*/ 31 w 203"/>
                <a:gd name="T3" fmla="*/ 174 h 204"/>
                <a:gd name="T4" fmla="*/ 0 w 203"/>
                <a:gd name="T5" fmla="*/ 101 h 204"/>
                <a:gd name="T6" fmla="*/ 0 w 203"/>
                <a:gd name="T7" fmla="*/ 101 h 204"/>
                <a:gd name="T8" fmla="*/ 0 w 203"/>
                <a:gd name="T9" fmla="*/ 101 h 204"/>
                <a:gd name="T10" fmla="*/ 0 w 203"/>
                <a:gd name="T11" fmla="*/ 101 h 204"/>
                <a:gd name="T12" fmla="*/ 0 w 203"/>
                <a:gd name="T13" fmla="*/ 101 h 204"/>
                <a:gd name="T14" fmla="*/ 0 w 203"/>
                <a:gd name="T15" fmla="*/ 101 h 204"/>
                <a:gd name="T16" fmla="*/ 0 w 203"/>
                <a:gd name="T17" fmla="*/ 100 h 204"/>
                <a:gd name="T18" fmla="*/ 0 w 203"/>
                <a:gd name="T19" fmla="*/ 100 h 204"/>
                <a:gd name="T20" fmla="*/ 0 w 203"/>
                <a:gd name="T21" fmla="*/ 100 h 204"/>
                <a:gd name="T22" fmla="*/ 0 w 203"/>
                <a:gd name="T23" fmla="*/ 100 h 204"/>
                <a:gd name="T24" fmla="*/ 0 w 203"/>
                <a:gd name="T25" fmla="*/ 100 h 204"/>
                <a:gd name="T26" fmla="*/ 0 w 203"/>
                <a:gd name="T27" fmla="*/ 100 h 204"/>
                <a:gd name="T28" fmla="*/ 0 w 203"/>
                <a:gd name="T29" fmla="*/ 100 h 204"/>
                <a:gd name="T30" fmla="*/ 0 w 203"/>
                <a:gd name="T31" fmla="*/ 100 h 204"/>
                <a:gd name="T32" fmla="*/ 0 w 203"/>
                <a:gd name="T33" fmla="*/ 100 h 204"/>
                <a:gd name="T34" fmla="*/ 0 w 203"/>
                <a:gd name="T35" fmla="*/ 100 h 204"/>
                <a:gd name="T36" fmla="*/ 0 w 203"/>
                <a:gd name="T37" fmla="*/ 100 h 204"/>
                <a:gd name="T38" fmla="*/ 0 w 203"/>
                <a:gd name="T39" fmla="*/ 100 h 204"/>
                <a:gd name="T40" fmla="*/ 0 w 203"/>
                <a:gd name="T41" fmla="*/ 100 h 204"/>
                <a:gd name="T42" fmla="*/ 0 w 203"/>
                <a:gd name="T43" fmla="*/ 99 h 204"/>
                <a:gd name="T44" fmla="*/ 0 w 203"/>
                <a:gd name="T45" fmla="*/ 99 h 204"/>
                <a:gd name="T46" fmla="*/ 5 w 203"/>
                <a:gd name="T47" fmla="*/ 71 h 204"/>
                <a:gd name="T48" fmla="*/ 102 w 203"/>
                <a:gd name="T49" fmla="*/ 0 h 204"/>
                <a:gd name="T50" fmla="*/ 200 w 203"/>
                <a:gd name="T51" fmla="*/ 78 h 204"/>
                <a:gd name="T52" fmla="*/ 203 w 203"/>
                <a:gd name="T53" fmla="*/ 104 h 204"/>
                <a:gd name="T54" fmla="*/ 103 w 203"/>
                <a:gd name="T55" fmla="*/ 204 h 204"/>
                <a:gd name="T56" fmla="*/ 103 w 203"/>
                <a:gd name="T5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3" h="204">
                  <a:moveTo>
                    <a:pt x="103" y="204"/>
                  </a:moveTo>
                  <a:cubicBezTo>
                    <a:pt x="76" y="204"/>
                    <a:pt x="50" y="194"/>
                    <a:pt x="31" y="174"/>
                  </a:cubicBezTo>
                  <a:cubicBezTo>
                    <a:pt x="11" y="154"/>
                    <a:pt x="0" y="128"/>
                    <a:pt x="0" y="101"/>
                  </a:cubicBezTo>
                  <a:lnTo>
                    <a:pt x="0" y="101"/>
                  </a:lnTo>
                  <a:lnTo>
                    <a:pt x="0" y="101"/>
                  </a:lnTo>
                  <a:lnTo>
                    <a:pt x="0" y="101"/>
                  </a:lnTo>
                  <a:lnTo>
                    <a:pt x="0" y="101"/>
                  </a:lnTo>
                  <a:lnTo>
                    <a:pt x="0" y="101"/>
                  </a:lnTo>
                  <a:lnTo>
                    <a:pt x="0" y="100"/>
                  </a:lnTo>
                  <a:lnTo>
                    <a:pt x="0" y="100"/>
                  </a:lnTo>
                  <a:lnTo>
                    <a:pt x="0" y="100"/>
                  </a:lnTo>
                  <a:lnTo>
                    <a:pt x="0" y="100"/>
                  </a:lnTo>
                  <a:lnTo>
                    <a:pt x="0" y="100"/>
                  </a:lnTo>
                  <a:lnTo>
                    <a:pt x="0" y="100"/>
                  </a:lnTo>
                  <a:lnTo>
                    <a:pt x="0" y="100"/>
                  </a:lnTo>
                  <a:lnTo>
                    <a:pt x="0" y="100"/>
                  </a:lnTo>
                  <a:lnTo>
                    <a:pt x="0" y="100"/>
                  </a:lnTo>
                  <a:lnTo>
                    <a:pt x="0" y="100"/>
                  </a:lnTo>
                  <a:lnTo>
                    <a:pt x="0" y="100"/>
                  </a:lnTo>
                  <a:lnTo>
                    <a:pt x="0" y="100"/>
                  </a:lnTo>
                  <a:lnTo>
                    <a:pt x="0" y="100"/>
                  </a:lnTo>
                  <a:lnTo>
                    <a:pt x="0" y="99"/>
                  </a:lnTo>
                  <a:lnTo>
                    <a:pt x="0" y="99"/>
                  </a:lnTo>
                  <a:cubicBezTo>
                    <a:pt x="0" y="89"/>
                    <a:pt x="2" y="80"/>
                    <a:pt x="5" y="71"/>
                  </a:cubicBezTo>
                  <a:cubicBezTo>
                    <a:pt x="18" y="30"/>
                    <a:pt x="57" y="0"/>
                    <a:pt x="102" y="0"/>
                  </a:cubicBezTo>
                  <a:cubicBezTo>
                    <a:pt x="150" y="0"/>
                    <a:pt x="190" y="33"/>
                    <a:pt x="200" y="78"/>
                  </a:cubicBezTo>
                  <a:cubicBezTo>
                    <a:pt x="202" y="86"/>
                    <a:pt x="203" y="95"/>
                    <a:pt x="203" y="104"/>
                  </a:cubicBezTo>
                  <a:cubicBezTo>
                    <a:pt x="203" y="159"/>
                    <a:pt x="159" y="204"/>
                    <a:pt x="103" y="204"/>
                  </a:cubicBezTo>
                  <a:lnTo>
                    <a:pt x="103" y="20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25">
              <a:extLst>
                <a:ext uri="{FF2B5EF4-FFF2-40B4-BE49-F238E27FC236}">
                  <a16:creationId xmlns:a16="http://schemas.microsoft.com/office/drawing/2014/main" xmlns="" id="{BE93B54A-7A76-4C5E-AFC8-5AFF23D710F2}"/>
                </a:ext>
              </a:extLst>
            </p:cNvPr>
            <p:cNvSpPr>
              <a:spLocks/>
            </p:cNvSpPr>
            <p:nvPr/>
          </p:nvSpPr>
          <p:spPr bwMode="auto">
            <a:xfrm>
              <a:off x="4406900" y="482600"/>
              <a:ext cx="7938" cy="6350"/>
            </a:xfrm>
            <a:custGeom>
              <a:avLst/>
              <a:gdLst>
                <a:gd name="T0" fmla="*/ 103 w 203"/>
                <a:gd name="T1" fmla="*/ 204 h 204"/>
                <a:gd name="T2" fmla="*/ 0 w 203"/>
                <a:gd name="T3" fmla="*/ 102 h 204"/>
                <a:gd name="T4" fmla="*/ 0 w 203"/>
                <a:gd name="T5" fmla="*/ 101 h 204"/>
                <a:gd name="T6" fmla="*/ 9 w 203"/>
                <a:gd name="T7" fmla="*/ 60 h 204"/>
                <a:gd name="T8" fmla="*/ 29 w 203"/>
                <a:gd name="T9" fmla="*/ 30 h 204"/>
                <a:gd name="T10" fmla="*/ 102 w 203"/>
                <a:gd name="T11" fmla="*/ 0 h 204"/>
                <a:gd name="T12" fmla="*/ 199 w 203"/>
                <a:gd name="T13" fmla="*/ 78 h 204"/>
                <a:gd name="T14" fmla="*/ 203 w 203"/>
                <a:gd name="T15" fmla="*/ 104 h 204"/>
                <a:gd name="T16" fmla="*/ 103 w 203"/>
                <a:gd name="T17" fmla="*/ 204 h 204"/>
                <a:gd name="T18" fmla="*/ 103 w 203"/>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4">
                  <a:moveTo>
                    <a:pt x="103" y="204"/>
                  </a:moveTo>
                  <a:cubicBezTo>
                    <a:pt x="46" y="204"/>
                    <a:pt x="0" y="158"/>
                    <a:pt x="0" y="102"/>
                  </a:cubicBezTo>
                  <a:lnTo>
                    <a:pt x="0" y="101"/>
                  </a:lnTo>
                  <a:cubicBezTo>
                    <a:pt x="0" y="86"/>
                    <a:pt x="3" y="72"/>
                    <a:pt x="9" y="60"/>
                  </a:cubicBezTo>
                  <a:cubicBezTo>
                    <a:pt x="14" y="48"/>
                    <a:pt x="21" y="39"/>
                    <a:pt x="29" y="30"/>
                  </a:cubicBezTo>
                  <a:cubicBezTo>
                    <a:pt x="48" y="11"/>
                    <a:pt x="74" y="0"/>
                    <a:pt x="102" y="0"/>
                  </a:cubicBezTo>
                  <a:cubicBezTo>
                    <a:pt x="150" y="0"/>
                    <a:pt x="189" y="33"/>
                    <a:pt x="199" y="78"/>
                  </a:cubicBezTo>
                  <a:cubicBezTo>
                    <a:pt x="202" y="86"/>
                    <a:pt x="203" y="96"/>
                    <a:pt x="203" y="104"/>
                  </a:cubicBezTo>
                  <a:cubicBezTo>
                    <a:pt x="203" y="159"/>
                    <a:pt x="158" y="204"/>
                    <a:pt x="103" y="204"/>
                  </a:cubicBezTo>
                  <a:lnTo>
                    <a:pt x="103" y="20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26">
              <a:extLst>
                <a:ext uri="{FF2B5EF4-FFF2-40B4-BE49-F238E27FC236}">
                  <a16:creationId xmlns:a16="http://schemas.microsoft.com/office/drawing/2014/main" xmlns="" id="{B4C10D42-C399-4D1D-AA1C-969305213A00}"/>
                </a:ext>
              </a:extLst>
            </p:cNvPr>
            <p:cNvSpPr>
              <a:spLocks/>
            </p:cNvSpPr>
            <p:nvPr/>
          </p:nvSpPr>
          <p:spPr bwMode="auto">
            <a:xfrm>
              <a:off x="4410075" y="495300"/>
              <a:ext cx="6350" cy="6350"/>
            </a:xfrm>
            <a:custGeom>
              <a:avLst/>
              <a:gdLst>
                <a:gd name="T0" fmla="*/ 103 w 203"/>
                <a:gd name="T1" fmla="*/ 204 h 204"/>
                <a:gd name="T2" fmla="*/ 30 w 203"/>
                <a:gd name="T3" fmla="*/ 174 h 204"/>
                <a:gd name="T4" fmla="*/ 0 w 203"/>
                <a:gd name="T5" fmla="*/ 101 h 204"/>
                <a:gd name="T6" fmla="*/ 0 w 203"/>
                <a:gd name="T7" fmla="*/ 101 h 204"/>
                <a:gd name="T8" fmla="*/ 0 w 203"/>
                <a:gd name="T9" fmla="*/ 101 h 204"/>
                <a:gd name="T10" fmla="*/ 0 w 203"/>
                <a:gd name="T11" fmla="*/ 101 h 204"/>
                <a:gd name="T12" fmla="*/ 13 w 203"/>
                <a:gd name="T13" fmla="*/ 53 h 204"/>
                <a:gd name="T14" fmla="*/ 43 w 203"/>
                <a:gd name="T15" fmla="*/ 18 h 204"/>
                <a:gd name="T16" fmla="*/ 102 w 203"/>
                <a:gd name="T17" fmla="*/ 0 h 204"/>
                <a:gd name="T18" fmla="*/ 199 w 203"/>
                <a:gd name="T19" fmla="*/ 78 h 204"/>
                <a:gd name="T20" fmla="*/ 203 w 203"/>
                <a:gd name="T21" fmla="*/ 104 h 204"/>
                <a:gd name="T22" fmla="*/ 103 w 203"/>
                <a:gd name="T23" fmla="*/ 204 h 204"/>
                <a:gd name="T24" fmla="*/ 103 w 203"/>
                <a:gd name="T2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04">
                  <a:moveTo>
                    <a:pt x="103" y="204"/>
                  </a:moveTo>
                  <a:cubicBezTo>
                    <a:pt x="75" y="204"/>
                    <a:pt x="50" y="193"/>
                    <a:pt x="30" y="174"/>
                  </a:cubicBezTo>
                  <a:cubicBezTo>
                    <a:pt x="11" y="155"/>
                    <a:pt x="0" y="129"/>
                    <a:pt x="0" y="101"/>
                  </a:cubicBezTo>
                  <a:lnTo>
                    <a:pt x="0" y="101"/>
                  </a:lnTo>
                  <a:lnTo>
                    <a:pt x="0" y="101"/>
                  </a:lnTo>
                  <a:lnTo>
                    <a:pt x="0" y="101"/>
                  </a:lnTo>
                  <a:cubicBezTo>
                    <a:pt x="0" y="84"/>
                    <a:pt x="4" y="67"/>
                    <a:pt x="13" y="53"/>
                  </a:cubicBezTo>
                  <a:cubicBezTo>
                    <a:pt x="20" y="39"/>
                    <a:pt x="30" y="27"/>
                    <a:pt x="43" y="18"/>
                  </a:cubicBezTo>
                  <a:cubicBezTo>
                    <a:pt x="60" y="7"/>
                    <a:pt x="81" y="0"/>
                    <a:pt x="102" y="0"/>
                  </a:cubicBezTo>
                  <a:cubicBezTo>
                    <a:pt x="150" y="0"/>
                    <a:pt x="190" y="33"/>
                    <a:pt x="199" y="78"/>
                  </a:cubicBezTo>
                  <a:cubicBezTo>
                    <a:pt x="202" y="87"/>
                    <a:pt x="203" y="96"/>
                    <a:pt x="203" y="104"/>
                  </a:cubicBezTo>
                  <a:cubicBezTo>
                    <a:pt x="203" y="160"/>
                    <a:pt x="158" y="204"/>
                    <a:pt x="103" y="204"/>
                  </a:cubicBezTo>
                  <a:lnTo>
                    <a:pt x="103" y="20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27">
              <a:extLst>
                <a:ext uri="{FF2B5EF4-FFF2-40B4-BE49-F238E27FC236}">
                  <a16:creationId xmlns:a16="http://schemas.microsoft.com/office/drawing/2014/main" xmlns="" id="{AA055326-F033-4E38-A0AF-F8ED77A06966}"/>
                </a:ext>
              </a:extLst>
            </p:cNvPr>
            <p:cNvSpPr>
              <a:spLocks/>
            </p:cNvSpPr>
            <p:nvPr/>
          </p:nvSpPr>
          <p:spPr bwMode="auto">
            <a:xfrm>
              <a:off x="4402138" y="503238"/>
              <a:ext cx="6350" cy="7938"/>
            </a:xfrm>
            <a:custGeom>
              <a:avLst/>
              <a:gdLst>
                <a:gd name="T0" fmla="*/ 103 w 203"/>
                <a:gd name="T1" fmla="*/ 205 h 205"/>
                <a:gd name="T2" fmla="*/ 30 w 203"/>
                <a:gd name="T3" fmla="*/ 174 h 205"/>
                <a:gd name="T4" fmla="*/ 0 w 203"/>
                <a:gd name="T5" fmla="*/ 102 h 205"/>
                <a:gd name="T6" fmla="*/ 0 w 203"/>
                <a:gd name="T7" fmla="*/ 102 h 205"/>
                <a:gd name="T8" fmla="*/ 0 w 203"/>
                <a:gd name="T9" fmla="*/ 101 h 205"/>
                <a:gd name="T10" fmla="*/ 0 w 203"/>
                <a:gd name="T11" fmla="*/ 101 h 205"/>
                <a:gd name="T12" fmla="*/ 0 w 203"/>
                <a:gd name="T13" fmla="*/ 101 h 205"/>
                <a:gd name="T14" fmla="*/ 0 w 203"/>
                <a:gd name="T15" fmla="*/ 101 h 205"/>
                <a:gd name="T16" fmla="*/ 0 w 203"/>
                <a:gd name="T17" fmla="*/ 101 h 205"/>
                <a:gd name="T18" fmla="*/ 0 w 203"/>
                <a:gd name="T19" fmla="*/ 101 h 205"/>
                <a:gd name="T20" fmla="*/ 0 w 203"/>
                <a:gd name="T21" fmla="*/ 101 h 205"/>
                <a:gd name="T22" fmla="*/ 0 w 203"/>
                <a:gd name="T23" fmla="*/ 101 h 205"/>
                <a:gd name="T24" fmla="*/ 0 w 203"/>
                <a:gd name="T25" fmla="*/ 101 h 205"/>
                <a:gd name="T26" fmla="*/ 0 w 203"/>
                <a:gd name="T27" fmla="*/ 101 h 205"/>
                <a:gd name="T28" fmla="*/ 0 w 203"/>
                <a:gd name="T29" fmla="*/ 101 h 205"/>
                <a:gd name="T30" fmla="*/ 0 w 203"/>
                <a:gd name="T31" fmla="*/ 101 h 205"/>
                <a:gd name="T32" fmla="*/ 0 w 203"/>
                <a:gd name="T33" fmla="*/ 101 h 205"/>
                <a:gd name="T34" fmla="*/ 0 w 203"/>
                <a:gd name="T35" fmla="*/ 100 h 205"/>
                <a:gd name="T36" fmla="*/ 0 w 203"/>
                <a:gd name="T37" fmla="*/ 100 h 205"/>
                <a:gd name="T38" fmla="*/ 0 w 203"/>
                <a:gd name="T39" fmla="*/ 100 h 205"/>
                <a:gd name="T40" fmla="*/ 0 w 203"/>
                <a:gd name="T41" fmla="*/ 100 h 205"/>
                <a:gd name="T42" fmla="*/ 0 w 203"/>
                <a:gd name="T43" fmla="*/ 100 h 205"/>
                <a:gd name="T44" fmla="*/ 0 w 203"/>
                <a:gd name="T45" fmla="*/ 100 h 205"/>
                <a:gd name="T46" fmla="*/ 0 w 203"/>
                <a:gd name="T47" fmla="*/ 100 h 205"/>
                <a:gd name="T48" fmla="*/ 0 w 203"/>
                <a:gd name="T49" fmla="*/ 100 h 205"/>
                <a:gd name="T50" fmla="*/ 0 w 203"/>
                <a:gd name="T51" fmla="*/ 100 h 205"/>
                <a:gd name="T52" fmla="*/ 0 w 203"/>
                <a:gd name="T53" fmla="*/ 100 h 205"/>
                <a:gd name="T54" fmla="*/ 0 w 203"/>
                <a:gd name="T55" fmla="*/ 100 h 205"/>
                <a:gd name="T56" fmla="*/ 0 w 203"/>
                <a:gd name="T57" fmla="*/ 100 h 205"/>
                <a:gd name="T58" fmla="*/ 0 w 203"/>
                <a:gd name="T59" fmla="*/ 100 h 205"/>
                <a:gd name="T60" fmla="*/ 0 w 203"/>
                <a:gd name="T61" fmla="*/ 99 h 205"/>
                <a:gd name="T62" fmla="*/ 0 w 203"/>
                <a:gd name="T63" fmla="*/ 99 h 205"/>
                <a:gd name="T64" fmla="*/ 0 w 203"/>
                <a:gd name="T65" fmla="*/ 99 h 205"/>
                <a:gd name="T66" fmla="*/ 0 w 203"/>
                <a:gd name="T67" fmla="*/ 99 h 205"/>
                <a:gd name="T68" fmla="*/ 1 w 203"/>
                <a:gd name="T69" fmla="*/ 83 h 205"/>
                <a:gd name="T70" fmla="*/ 1 w 203"/>
                <a:gd name="T71" fmla="*/ 82 h 205"/>
                <a:gd name="T72" fmla="*/ 1 w 203"/>
                <a:gd name="T73" fmla="*/ 82 h 205"/>
                <a:gd name="T74" fmla="*/ 102 w 203"/>
                <a:gd name="T75" fmla="*/ 0 h 205"/>
                <a:gd name="T76" fmla="*/ 199 w 203"/>
                <a:gd name="T77" fmla="*/ 78 h 205"/>
                <a:gd name="T78" fmla="*/ 203 w 203"/>
                <a:gd name="T79" fmla="*/ 104 h 205"/>
                <a:gd name="T80" fmla="*/ 103 w 203"/>
                <a:gd name="T81"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 h="205">
                  <a:moveTo>
                    <a:pt x="103" y="205"/>
                  </a:moveTo>
                  <a:cubicBezTo>
                    <a:pt x="75" y="205"/>
                    <a:pt x="50" y="194"/>
                    <a:pt x="30" y="174"/>
                  </a:cubicBezTo>
                  <a:cubicBezTo>
                    <a:pt x="10" y="155"/>
                    <a:pt x="0" y="129"/>
                    <a:pt x="0" y="102"/>
                  </a:cubicBezTo>
                  <a:lnTo>
                    <a:pt x="0" y="102"/>
                  </a:lnTo>
                  <a:lnTo>
                    <a:pt x="0" y="101"/>
                  </a:lnTo>
                  <a:lnTo>
                    <a:pt x="0" y="101"/>
                  </a:lnTo>
                  <a:lnTo>
                    <a:pt x="0" y="101"/>
                  </a:lnTo>
                  <a:lnTo>
                    <a:pt x="0" y="101"/>
                  </a:lnTo>
                  <a:lnTo>
                    <a:pt x="0" y="101"/>
                  </a:lnTo>
                  <a:lnTo>
                    <a:pt x="0" y="101"/>
                  </a:lnTo>
                  <a:lnTo>
                    <a:pt x="0" y="101"/>
                  </a:lnTo>
                  <a:lnTo>
                    <a:pt x="0" y="101"/>
                  </a:lnTo>
                  <a:lnTo>
                    <a:pt x="0" y="101"/>
                  </a:lnTo>
                  <a:lnTo>
                    <a:pt x="0" y="101"/>
                  </a:lnTo>
                  <a:lnTo>
                    <a:pt x="0" y="101"/>
                  </a:lnTo>
                  <a:lnTo>
                    <a:pt x="0" y="101"/>
                  </a:lnTo>
                  <a:lnTo>
                    <a:pt x="0" y="101"/>
                  </a:lnTo>
                  <a:lnTo>
                    <a:pt x="0" y="100"/>
                  </a:lnTo>
                  <a:lnTo>
                    <a:pt x="0" y="100"/>
                  </a:lnTo>
                  <a:lnTo>
                    <a:pt x="0" y="100"/>
                  </a:lnTo>
                  <a:lnTo>
                    <a:pt x="0" y="100"/>
                  </a:lnTo>
                  <a:lnTo>
                    <a:pt x="0" y="100"/>
                  </a:lnTo>
                  <a:lnTo>
                    <a:pt x="0" y="100"/>
                  </a:lnTo>
                  <a:lnTo>
                    <a:pt x="0" y="100"/>
                  </a:lnTo>
                  <a:lnTo>
                    <a:pt x="0" y="100"/>
                  </a:lnTo>
                  <a:lnTo>
                    <a:pt x="0" y="100"/>
                  </a:lnTo>
                  <a:lnTo>
                    <a:pt x="0" y="100"/>
                  </a:lnTo>
                  <a:lnTo>
                    <a:pt x="0" y="100"/>
                  </a:lnTo>
                  <a:lnTo>
                    <a:pt x="0" y="100"/>
                  </a:lnTo>
                  <a:lnTo>
                    <a:pt x="0" y="100"/>
                  </a:lnTo>
                  <a:lnTo>
                    <a:pt x="0" y="99"/>
                  </a:lnTo>
                  <a:lnTo>
                    <a:pt x="0" y="99"/>
                  </a:lnTo>
                  <a:lnTo>
                    <a:pt x="0" y="99"/>
                  </a:lnTo>
                  <a:lnTo>
                    <a:pt x="0" y="99"/>
                  </a:lnTo>
                  <a:cubicBezTo>
                    <a:pt x="0" y="93"/>
                    <a:pt x="1" y="88"/>
                    <a:pt x="1" y="83"/>
                  </a:cubicBezTo>
                  <a:lnTo>
                    <a:pt x="1" y="82"/>
                  </a:lnTo>
                  <a:lnTo>
                    <a:pt x="1" y="82"/>
                  </a:lnTo>
                  <a:cubicBezTo>
                    <a:pt x="11" y="36"/>
                    <a:pt x="52" y="0"/>
                    <a:pt x="102" y="0"/>
                  </a:cubicBezTo>
                  <a:cubicBezTo>
                    <a:pt x="149" y="0"/>
                    <a:pt x="189" y="33"/>
                    <a:pt x="199" y="78"/>
                  </a:cubicBezTo>
                  <a:cubicBezTo>
                    <a:pt x="201" y="87"/>
                    <a:pt x="203" y="96"/>
                    <a:pt x="203" y="104"/>
                  </a:cubicBezTo>
                  <a:cubicBezTo>
                    <a:pt x="203" y="160"/>
                    <a:pt x="158" y="205"/>
                    <a:pt x="103"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28">
              <a:extLst>
                <a:ext uri="{FF2B5EF4-FFF2-40B4-BE49-F238E27FC236}">
                  <a16:creationId xmlns:a16="http://schemas.microsoft.com/office/drawing/2014/main" xmlns="" id="{827A106B-230E-403D-82C9-D78634153162}"/>
                </a:ext>
              </a:extLst>
            </p:cNvPr>
            <p:cNvSpPr>
              <a:spLocks/>
            </p:cNvSpPr>
            <p:nvPr/>
          </p:nvSpPr>
          <p:spPr bwMode="auto">
            <a:xfrm>
              <a:off x="4389438" y="503238"/>
              <a:ext cx="6350" cy="7938"/>
            </a:xfrm>
            <a:custGeom>
              <a:avLst/>
              <a:gdLst>
                <a:gd name="T0" fmla="*/ 104 w 204"/>
                <a:gd name="T1" fmla="*/ 205 h 205"/>
                <a:gd name="T2" fmla="*/ 0 w 204"/>
                <a:gd name="T3" fmla="*/ 102 h 205"/>
                <a:gd name="T4" fmla="*/ 0 w 204"/>
                <a:gd name="T5" fmla="*/ 101 h 205"/>
                <a:gd name="T6" fmla="*/ 10 w 204"/>
                <a:gd name="T7" fmla="*/ 60 h 205"/>
                <a:gd name="T8" fmla="*/ 30 w 204"/>
                <a:gd name="T9" fmla="*/ 30 h 205"/>
                <a:gd name="T10" fmla="*/ 102 w 204"/>
                <a:gd name="T11" fmla="*/ 0 h 205"/>
                <a:gd name="T12" fmla="*/ 200 w 204"/>
                <a:gd name="T13" fmla="*/ 78 h 205"/>
                <a:gd name="T14" fmla="*/ 204 w 204"/>
                <a:gd name="T15" fmla="*/ 104 h 205"/>
                <a:gd name="T16" fmla="*/ 104 w 204"/>
                <a:gd name="T1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205">
                  <a:moveTo>
                    <a:pt x="104" y="205"/>
                  </a:moveTo>
                  <a:cubicBezTo>
                    <a:pt x="47" y="205"/>
                    <a:pt x="1" y="159"/>
                    <a:pt x="0" y="102"/>
                  </a:cubicBezTo>
                  <a:lnTo>
                    <a:pt x="0" y="101"/>
                  </a:lnTo>
                  <a:cubicBezTo>
                    <a:pt x="0" y="87"/>
                    <a:pt x="4" y="72"/>
                    <a:pt x="10" y="60"/>
                  </a:cubicBezTo>
                  <a:cubicBezTo>
                    <a:pt x="15" y="48"/>
                    <a:pt x="21" y="39"/>
                    <a:pt x="30" y="30"/>
                  </a:cubicBezTo>
                  <a:cubicBezTo>
                    <a:pt x="49" y="11"/>
                    <a:pt x="75" y="0"/>
                    <a:pt x="102" y="0"/>
                  </a:cubicBezTo>
                  <a:cubicBezTo>
                    <a:pt x="150" y="0"/>
                    <a:pt x="190" y="33"/>
                    <a:pt x="200" y="78"/>
                  </a:cubicBezTo>
                  <a:cubicBezTo>
                    <a:pt x="202" y="87"/>
                    <a:pt x="204" y="95"/>
                    <a:pt x="204" y="104"/>
                  </a:cubicBezTo>
                  <a:cubicBezTo>
                    <a:pt x="204" y="160"/>
                    <a:pt x="159" y="205"/>
                    <a:pt x="104"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29">
              <a:extLst>
                <a:ext uri="{FF2B5EF4-FFF2-40B4-BE49-F238E27FC236}">
                  <a16:creationId xmlns:a16="http://schemas.microsoft.com/office/drawing/2014/main" xmlns="" id="{A3EABE35-00D0-4378-A31D-95F31539F815}"/>
                </a:ext>
              </a:extLst>
            </p:cNvPr>
            <p:cNvSpPr>
              <a:spLocks/>
            </p:cNvSpPr>
            <p:nvPr/>
          </p:nvSpPr>
          <p:spPr bwMode="auto">
            <a:xfrm>
              <a:off x="4379913" y="496888"/>
              <a:ext cx="6350" cy="7938"/>
            </a:xfrm>
            <a:custGeom>
              <a:avLst/>
              <a:gdLst>
                <a:gd name="T0" fmla="*/ 103 w 203"/>
                <a:gd name="T1" fmla="*/ 205 h 205"/>
                <a:gd name="T2" fmla="*/ 0 w 203"/>
                <a:gd name="T3" fmla="*/ 102 h 205"/>
                <a:gd name="T4" fmla="*/ 0 w 203"/>
                <a:gd name="T5" fmla="*/ 101 h 205"/>
                <a:gd name="T6" fmla="*/ 9 w 203"/>
                <a:gd name="T7" fmla="*/ 60 h 205"/>
                <a:gd name="T8" fmla="*/ 29 w 203"/>
                <a:gd name="T9" fmla="*/ 30 h 205"/>
                <a:gd name="T10" fmla="*/ 102 w 203"/>
                <a:gd name="T11" fmla="*/ 0 h 205"/>
                <a:gd name="T12" fmla="*/ 199 w 203"/>
                <a:gd name="T13" fmla="*/ 78 h 205"/>
                <a:gd name="T14" fmla="*/ 203 w 203"/>
                <a:gd name="T15" fmla="*/ 104 h 205"/>
                <a:gd name="T16" fmla="*/ 103 w 203"/>
                <a:gd name="T17" fmla="*/ 205 h 205"/>
                <a:gd name="T18" fmla="*/ 103 w 203"/>
                <a:gd name="T1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103" y="205"/>
                  </a:moveTo>
                  <a:cubicBezTo>
                    <a:pt x="46" y="205"/>
                    <a:pt x="0" y="159"/>
                    <a:pt x="0" y="102"/>
                  </a:cubicBezTo>
                  <a:lnTo>
                    <a:pt x="0" y="101"/>
                  </a:lnTo>
                  <a:cubicBezTo>
                    <a:pt x="0" y="87"/>
                    <a:pt x="3" y="73"/>
                    <a:pt x="9" y="60"/>
                  </a:cubicBezTo>
                  <a:cubicBezTo>
                    <a:pt x="14" y="48"/>
                    <a:pt x="21" y="39"/>
                    <a:pt x="29" y="30"/>
                  </a:cubicBezTo>
                  <a:cubicBezTo>
                    <a:pt x="48" y="11"/>
                    <a:pt x="74" y="0"/>
                    <a:pt x="102" y="0"/>
                  </a:cubicBezTo>
                  <a:cubicBezTo>
                    <a:pt x="149" y="0"/>
                    <a:pt x="189" y="33"/>
                    <a:pt x="199" y="78"/>
                  </a:cubicBezTo>
                  <a:cubicBezTo>
                    <a:pt x="202" y="87"/>
                    <a:pt x="203" y="95"/>
                    <a:pt x="203" y="104"/>
                  </a:cubicBezTo>
                  <a:cubicBezTo>
                    <a:pt x="203" y="160"/>
                    <a:pt x="158" y="205"/>
                    <a:pt x="103" y="205"/>
                  </a:cubicBezTo>
                  <a:lnTo>
                    <a:pt x="10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30">
              <a:extLst>
                <a:ext uri="{FF2B5EF4-FFF2-40B4-BE49-F238E27FC236}">
                  <a16:creationId xmlns:a16="http://schemas.microsoft.com/office/drawing/2014/main" xmlns="" id="{291B2A57-44A9-4EF8-8006-0DAA8FD6CAB4}"/>
                </a:ext>
              </a:extLst>
            </p:cNvPr>
            <p:cNvSpPr>
              <a:spLocks/>
            </p:cNvSpPr>
            <p:nvPr/>
          </p:nvSpPr>
          <p:spPr bwMode="auto">
            <a:xfrm>
              <a:off x="4376738" y="485775"/>
              <a:ext cx="7938" cy="6350"/>
            </a:xfrm>
            <a:custGeom>
              <a:avLst/>
              <a:gdLst>
                <a:gd name="T0" fmla="*/ 103 w 203"/>
                <a:gd name="T1" fmla="*/ 204 h 204"/>
                <a:gd name="T2" fmla="*/ 0 w 203"/>
                <a:gd name="T3" fmla="*/ 101 h 204"/>
                <a:gd name="T4" fmla="*/ 0 w 203"/>
                <a:gd name="T5" fmla="*/ 101 h 204"/>
                <a:gd name="T6" fmla="*/ 9 w 203"/>
                <a:gd name="T7" fmla="*/ 59 h 204"/>
                <a:gd name="T8" fmla="*/ 30 w 203"/>
                <a:gd name="T9" fmla="*/ 30 h 204"/>
                <a:gd name="T10" fmla="*/ 102 w 203"/>
                <a:gd name="T11" fmla="*/ 0 h 204"/>
                <a:gd name="T12" fmla="*/ 200 w 203"/>
                <a:gd name="T13" fmla="*/ 78 h 204"/>
                <a:gd name="T14" fmla="*/ 203 w 203"/>
                <a:gd name="T15" fmla="*/ 104 h 204"/>
                <a:gd name="T16" fmla="*/ 103 w 203"/>
                <a:gd name="T17" fmla="*/ 204 h 204"/>
                <a:gd name="T18" fmla="*/ 103 w 203"/>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4">
                  <a:moveTo>
                    <a:pt x="103" y="204"/>
                  </a:moveTo>
                  <a:cubicBezTo>
                    <a:pt x="46" y="204"/>
                    <a:pt x="0" y="157"/>
                    <a:pt x="0" y="101"/>
                  </a:cubicBezTo>
                  <a:lnTo>
                    <a:pt x="0" y="101"/>
                  </a:lnTo>
                  <a:cubicBezTo>
                    <a:pt x="0" y="85"/>
                    <a:pt x="3" y="72"/>
                    <a:pt x="9" y="59"/>
                  </a:cubicBezTo>
                  <a:cubicBezTo>
                    <a:pt x="14" y="48"/>
                    <a:pt x="21" y="38"/>
                    <a:pt x="30" y="30"/>
                  </a:cubicBezTo>
                  <a:cubicBezTo>
                    <a:pt x="49" y="10"/>
                    <a:pt x="74" y="0"/>
                    <a:pt x="102" y="0"/>
                  </a:cubicBezTo>
                  <a:cubicBezTo>
                    <a:pt x="150" y="0"/>
                    <a:pt x="190" y="33"/>
                    <a:pt x="200" y="78"/>
                  </a:cubicBezTo>
                  <a:cubicBezTo>
                    <a:pt x="202" y="87"/>
                    <a:pt x="203" y="95"/>
                    <a:pt x="203" y="104"/>
                  </a:cubicBezTo>
                  <a:cubicBezTo>
                    <a:pt x="203" y="160"/>
                    <a:pt x="158" y="204"/>
                    <a:pt x="103" y="204"/>
                  </a:cubicBezTo>
                  <a:lnTo>
                    <a:pt x="103" y="20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6" name="Challenge3" descr="{&quot;Key&quot;:&quot;POWER_USER_SHAPE_ICON&quot;,&quot;Value&quot;:&quot;POWER_USER_SHAPE_ICON_STYLE_1&quot;}">
            <a:extLst>
              <a:ext uri="{FF2B5EF4-FFF2-40B4-BE49-F238E27FC236}">
                <a16:creationId xmlns:a16="http://schemas.microsoft.com/office/drawing/2014/main" xmlns="" id="{F803544D-BF31-4AEE-B0A6-01D8C0496C97}"/>
              </a:ext>
            </a:extLst>
          </p:cNvPr>
          <p:cNvGrpSpPr>
            <a:grpSpLocks noChangeAspect="1"/>
          </p:cNvGrpSpPr>
          <p:nvPr/>
        </p:nvGrpSpPr>
        <p:grpSpPr>
          <a:xfrm>
            <a:off x="730270" y="4104981"/>
            <a:ext cx="348690" cy="370825"/>
            <a:chOff x="4360926" y="5747642"/>
            <a:chExt cx="725365" cy="771412"/>
          </a:xfrm>
        </p:grpSpPr>
        <p:sp>
          <p:nvSpPr>
            <p:cNvPr id="257" name="Freeform: Shape 256">
              <a:extLst>
                <a:ext uri="{FF2B5EF4-FFF2-40B4-BE49-F238E27FC236}">
                  <a16:creationId xmlns:a16="http://schemas.microsoft.com/office/drawing/2014/main" xmlns="" id="{5088357D-732B-4BF2-910D-1FB3D6068618}"/>
                </a:ext>
              </a:extLst>
            </p:cNvPr>
            <p:cNvSpPr/>
            <p:nvPr/>
          </p:nvSpPr>
          <p:spPr>
            <a:xfrm>
              <a:off x="4657968" y="5747642"/>
              <a:ext cx="131885" cy="131885"/>
            </a:xfrm>
            <a:custGeom>
              <a:avLst/>
              <a:gdLst>
                <a:gd name="connsiteX0" fmla="*/ 68706 w 131884"/>
                <a:gd name="connsiteY0" fmla="*/ 0 h 131884"/>
                <a:gd name="connsiteX1" fmla="*/ 0 w 131884"/>
                <a:gd name="connsiteY1" fmla="*/ 68670 h 131884"/>
                <a:gd name="connsiteX2" fmla="*/ 68706 w 131884"/>
                <a:gd name="connsiteY2" fmla="*/ 137336 h 131884"/>
                <a:gd name="connsiteX3" fmla="*/ 137336 w 131884"/>
                <a:gd name="connsiteY3" fmla="*/ 68670 h 131884"/>
                <a:gd name="connsiteX4" fmla="*/ 68706 w 131884"/>
                <a:gd name="connsiteY4" fmla="*/ 0 h 13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84" h="131884">
                  <a:moveTo>
                    <a:pt x="68706" y="0"/>
                  </a:moveTo>
                  <a:cubicBezTo>
                    <a:pt x="30735" y="0"/>
                    <a:pt x="0" y="30739"/>
                    <a:pt x="0" y="68670"/>
                  </a:cubicBezTo>
                  <a:cubicBezTo>
                    <a:pt x="0" y="106593"/>
                    <a:pt x="30735" y="137336"/>
                    <a:pt x="68706" y="137336"/>
                  </a:cubicBezTo>
                  <a:cubicBezTo>
                    <a:pt x="106575" y="137336"/>
                    <a:pt x="137336" y="106593"/>
                    <a:pt x="137336" y="68670"/>
                  </a:cubicBezTo>
                  <a:cubicBezTo>
                    <a:pt x="137336" y="30739"/>
                    <a:pt x="106575" y="0"/>
                    <a:pt x="68706" y="0"/>
                  </a:cubicBezTo>
                  <a:close/>
                </a:path>
              </a:pathLst>
            </a:custGeom>
            <a:noFill/>
            <a:ln w="19050" cap="flat">
              <a:solidFill>
                <a:schemeClr val="accent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xmlns="" id="{10F4FBFC-8503-466E-A0AA-87060879486B}"/>
                </a:ext>
              </a:extLst>
            </p:cNvPr>
            <p:cNvSpPr/>
            <p:nvPr/>
          </p:nvSpPr>
          <p:spPr>
            <a:xfrm>
              <a:off x="4507820" y="5791975"/>
              <a:ext cx="433335" cy="433335"/>
            </a:xfrm>
            <a:custGeom>
              <a:avLst/>
              <a:gdLst>
                <a:gd name="connsiteX0" fmla="*/ 299542 w 433335"/>
                <a:gd name="connsiteY0" fmla="*/ 441609 h 433335"/>
                <a:gd name="connsiteX1" fmla="*/ 299542 w 433335"/>
                <a:gd name="connsiteY1" fmla="*/ 278285 h 433335"/>
                <a:gd name="connsiteX2" fmla="*/ 305294 w 433335"/>
                <a:gd name="connsiteY2" fmla="*/ 205007 h 433335"/>
                <a:gd name="connsiteX3" fmla="*/ 435119 w 433335"/>
                <a:gd name="connsiteY3" fmla="*/ 46053 h 433335"/>
                <a:gd name="connsiteX4" fmla="*/ 425460 w 433335"/>
                <a:gd name="connsiteY4" fmla="*/ 4805 h 433335"/>
                <a:gd name="connsiteX5" fmla="*/ 383647 w 433335"/>
                <a:gd name="connsiteY5" fmla="*/ 13043 h 433335"/>
                <a:gd name="connsiteX6" fmla="*/ 252377 w 433335"/>
                <a:gd name="connsiteY6" fmla="*/ 136514 h 433335"/>
                <a:gd name="connsiteX7" fmla="*/ 218803 w 433335"/>
                <a:gd name="connsiteY7" fmla="*/ 170127 h 433335"/>
                <a:gd name="connsiteX8" fmla="*/ 184086 w 433335"/>
                <a:gd name="connsiteY8" fmla="*/ 135394 h 433335"/>
                <a:gd name="connsiteX9" fmla="*/ 53081 w 433335"/>
                <a:gd name="connsiteY9" fmla="*/ 12543 h 433335"/>
                <a:gd name="connsiteX10" fmla="*/ 13943 w 433335"/>
                <a:gd name="connsiteY10" fmla="*/ 4742 h 433335"/>
                <a:gd name="connsiteX11" fmla="*/ 3103 w 433335"/>
                <a:gd name="connsiteY11" fmla="*/ 47044 h 433335"/>
                <a:gd name="connsiteX12" fmla="*/ 133782 w 433335"/>
                <a:gd name="connsiteY12" fmla="*/ 204668 h 433335"/>
                <a:gd name="connsiteX13" fmla="*/ 139534 w 433335"/>
                <a:gd name="connsiteY13" fmla="*/ 278146 h 433335"/>
                <a:gd name="connsiteX14" fmla="*/ 139534 w 433335"/>
                <a:gd name="connsiteY14" fmla="*/ 412303 h 43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335" h="433335">
                  <a:moveTo>
                    <a:pt x="299542" y="441609"/>
                  </a:moveTo>
                  <a:lnTo>
                    <a:pt x="299542" y="278285"/>
                  </a:lnTo>
                  <a:lnTo>
                    <a:pt x="305294" y="205007"/>
                  </a:lnTo>
                  <a:cubicBezTo>
                    <a:pt x="305294" y="205007"/>
                    <a:pt x="389713" y="163532"/>
                    <a:pt x="435119" y="46053"/>
                  </a:cubicBezTo>
                  <a:cubicBezTo>
                    <a:pt x="440633" y="30054"/>
                    <a:pt x="439214" y="12906"/>
                    <a:pt x="425460" y="4805"/>
                  </a:cubicBezTo>
                  <a:cubicBezTo>
                    <a:pt x="414809" y="-1484"/>
                    <a:pt x="393871" y="-2682"/>
                    <a:pt x="383647" y="13043"/>
                  </a:cubicBezTo>
                  <a:cubicBezTo>
                    <a:pt x="383647" y="13043"/>
                    <a:pt x="336520" y="114660"/>
                    <a:pt x="252377" y="136514"/>
                  </a:cubicBezTo>
                  <a:lnTo>
                    <a:pt x="218803" y="170127"/>
                  </a:lnTo>
                  <a:lnTo>
                    <a:pt x="184086" y="135394"/>
                  </a:lnTo>
                  <a:cubicBezTo>
                    <a:pt x="102268" y="111295"/>
                    <a:pt x="53081" y="12543"/>
                    <a:pt x="53081" y="12543"/>
                  </a:cubicBezTo>
                  <a:cubicBezTo>
                    <a:pt x="40922" y="-5808"/>
                    <a:pt x="22572" y="86"/>
                    <a:pt x="13943" y="4742"/>
                  </a:cubicBezTo>
                  <a:cubicBezTo>
                    <a:pt x="2023" y="11213"/>
                    <a:pt x="-4132" y="30883"/>
                    <a:pt x="3103" y="47044"/>
                  </a:cubicBezTo>
                  <a:cubicBezTo>
                    <a:pt x="53835" y="166585"/>
                    <a:pt x="133782" y="204668"/>
                    <a:pt x="133782" y="204668"/>
                  </a:cubicBezTo>
                  <a:lnTo>
                    <a:pt x="139534" y="278146"/>
                  </a:lnTo>
                  <a:lnTo>
                    <a:pt x="139534" y="412303"/>
                  </a:lnTo>
                </a:path>
              </a:pathLst>
            </a:custGeom>
            <a:noFill/>
            <a:ln w="19050" cap="flat">
              <a:solidFill>
                <a:schemeClr val="accent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xmlns="" id="{D7FD694B-7245-471D-B6AB-21A27DE95EC1}"/>
                </a:ext>
              </a:extLst>
            </p:cNvPr>
            <p:cNvSpPr/>
            <p:nvPr/>
          </p:nvSpPr>
          <p:spPr>
            <a:xfrm>
              <a:off x="4942939" y="6437426"/>
              <a:ext cx="47102" cy="75363"/>
            </a:xfrm>
            <a:custGeom>
              <a:avLst/>
              <a:gdLst>
                <a:gd name="connsiteX0" fmla="*/ 0 w 47101"/>
                <a:gd name="connsiteY0" fmla="*/ 0 h 75362"/>
                <a:gd name="connsiteX1" fmla="*/ 51774 w 47101"/>
                <a:gd name="connsiteY1" fmla="*/ 82448 h 75362"/>
              </a:gdLst>
              <a:ahLst/>
              <a:cxnLst>
                <a:cxn ang="0">
                  <a:pos x="connsiteX0" y="connsiteY0"/>
                </a:cxn>
                <a:cxn ang="0">
                  <a:pos x="connsiteX1" y="connsiteY1"/>
                </a:cxn>
              </a:cxnLst>
              <a:rect l="l" t="t" r="r" b="b"/>
              <a:pathLst>
                <a:path w="47101" h="75362">
                  <a:moveTo>
                    <a:pt x="0" y="0"/>
                  </a:moveTo>
                  <a:lnTo>
                    <a:pt x="51774" y="82448"/>
                  </a:lnTo>
                </a:path>
              </a:pathLst>
            </a:custGeom>
            <a:noFill/>
            <a:ln w="19050" cap="rnd">
              <a:solidFill>
                <a:schemeClr val="accent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xmlns="" id="{41242DF2-75E2-4ABF-8DAC-27E65ABCF29D}"/>
                </a:ext>
              </a:extLst>
            </p:cNvPr>
            <p:cNvSpPr/>
            <p:nvPr/>
          </p:nvSpPr>
          <p:spPr>
            <a:xfrm>
              <a:off x="4478379" y="6377749"/>
              <a:ext cx="94203" cy="141305"/>
            </a:xfrm>
            <a:custGeom>
              <a:avLst/>
              <a:gdLst>
                <a:gd name="connsiteX0" fmla="*/ 0 w 94203"/>
                <a:gd name="connsiteY0" fmla="*/ 142424 h 141304"/>
                <a:gd name="connsiteX1" fmla="*/ 100521 w 94203"/>
                <a:gd name="connsiteY1" fmla="*/ 0 h 141304"/>
              </a:gdLst>
              <a:ahLst/>
              <a:cxnLst>
                <a:cxn ang="0">
                  <a:pos x="connsiteX0" y="connsiteY0"/>
                </a:cxn>
                <a:cxn ang="0">
                  <a:pos x="connsiteX1" y="connsiteY1"/>
                </a:cxn>
              </a:cxnLst>
              <a:rect l="l" t="t" r="r" b="b"/>
              <a:pathLst>
                <a:path w="94203" h="141304">
                  <a:moveTo>
                    <a:pt x="0" y="142424"/>
                  </a:moveTo>
                  <a:lnTo>
                    <a:pt x="100521" y="0"/>
                  </a:lnTo>
                </a:path>
              </a:pathLst>
            </a:custGeom>
            <a:noFill/>
            <a:ln w="19050" cap="rnd">
              <a:solidFill>
                <a:schemeClr val="accent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xmlns="" id="{BE3BE7F6-4058-4254-959F-AE68897E3483}"/>
                </a:ext>
              </a:extLst>
            </p:cNvPr>
            <p:cNvSpPr/>
            <p:nvPr/>
          </p:nvSpPr>
          <p:spPr>
            <a:xfrm>
              <a:off x="4360926" y="6193232"/>
              <a:ext cx="725365" cy="320291"/>
            </a:xfrm>
            <a:custGeom>
              <a:avLst/>
              <a:gdLst>
                <a:gd name="connsiteX0" fmla="*/ 731997 w 725365"/>
                <a:gd name="connsiteY0" fmla="*/ 326563 h 320291"/>
                <a:gd name="connsiteX1" fmla="*/ 591245 w 725365"/>
                <a:gd name="connsiteY1" fmla="*/ 81208 h 320291"/>
                <a:gd name="connsiteX2" fmla="*/ 567707 w 725365"/>
                <a:gd name="connsiteY2" fmla="*/ 62456 h 320291"/>
                <a:gd name="connsiteX3" fmla="*/ 224468 w 725365"/>
                <a:gd name="connsiteY3" fmla="*/ 306 h 320291"/>
                <a:gd name="connsiteX4" fmla="*/ 199962 w 725365"/>
                <a:gd name="connsiteY4" fmla="*/ 12528 h 320291"/>
                <a:gd name="connsiteX5" fmla="*/ 0 w 725365"/>
                <a:gd name="connsiteY5" fmla="*/ 326990 h 32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365" h="320291">
                  <a:moveTo>
                    <a:pt x="731997" y="326563"/>
                  </a:moveTo>
                  <a:lnTo>
                    <a:pt x="591245" y="81208"/>
                  </a:lnTo>
                  <a:cubicBezTo>
                    <a:pt x="587540" y="72582"/>
                    <a:pt x="576939" y="64139"/>
                    <a:pt x="567707" y="62456"/>
                  </a:cubicBezTo>
                  <a:lnTo>
                    <a:pt x="224468" y="306"/>
                  </a:lnTo>
                  <a:cubicBezTo>
                    <a:pt x="215211" y="-1386"/>
                    <a:pt x="204195" y="4114"/>
                    <a:pt x="199962" y="12528"/>
                  </a:cubicBezTo>
                  <a:lnTo>
                    <a:pt x="0" y="326990"/>
                  </a:lnTo>
                </a:path>
              </a:pathLst>
            </a:custGeom>
            <a:noFill/>
            <a:ln w="19050" cap="rnd">
              <a:solidFill>
                <a:schemeClr val="accent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xmlns="" id="{C122A815-B4BF-4880-9A17-6CFD7879837E}"/>
                </a:ext>
              </a:extLst>
            </p:cNvPr>
            <p:cNvSpPr/>
            <p:nvPr/>
          </p:nvSpPr>
          <p:spPr>
            <a:xfrm>
              <a:off x="4726925" y="6125059"/>
              <a:ext cx="9420" cy="84783"/>
            </a:xfrm>
            <a:custGeom>
              <a:avLst/>
              <a:gdLst>
                <a:gd name="connsiteX0" fmla="*/ 0 w 0"/>
                <a:gd name="connsiteY0" fmla="*/ 0 h 84782"/>
                <a:gd name="connsiteX1" fmla="*/ 0 w 0"/>
                <a:gd name="connsiteY1" fmla="*/ 94056 h 84782"/>
              </a:gdLst>
              <a:ahLst/>
              <a:cxnLst>
                <a:cxn ang="0">
                  <a:pos x="connsiteX0" y="connsiteY0"/>
                </a:cxn>
                <a:cxn ang="0">
                  <a:pos x="connsiteX1" y="connsiteY1"/>
                </a:cxn>
              </a:cxnLst>
              <a:rect l="l" t="t" r="r" b="b"/>
              <a:pathLst>
                <a:path h="84782">
                  <a:moveTo>
                    <a:pt x="0" y="0"/>
                  </a:moveTo>
                  <a:lnTo>
                    <a:pt x="0" y="94056"/>
                  </a:lnTo>
                </a:path>
              </a:pathLst>
            </a:custGeom>
            <a:noFill/>
            <a:ln w="19050" cap="rnd">
              <a:solidFill>
                <a:schemeClr val="accent3"/>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6" name="TextBox 125"/>
          <p:cNvSpPr txBox="1"/>
          <p:nvPr/>
        </p:nvSpPr>
        <p:spPr>
          <a:xfrm>
            <a:off x="345988" y="247135"/>
            <a:ext cx="10033687" cy="707886"/>
          </a:xfrm>
          <a:prstGeom prst="rect">
            <a:avLst/>
          </a:prstGeom>
          <a:noFill/>
        </p:spPr>
        <p:txBody>
          <a:bodyPr wrap="square" rtlCol="0">
            <a:spAutoFit/>
          </a:bodyPr>
          <a:lstStyle/>
          <a:p>
            <a:r>
              <a:rPr lang="fr-CA" sz="4000" dirty="0" smtClean="0">
                <a:latin typeface="+mj-lt"/>
              </a:rPr>
              <a:t>CdeP 2 - GESTIONNAIRES DE PROGRAMMES : PORTRAIT GÉNÉRAL</a:t>
            </a:r>
            <a:endParaRPr lang="fr-FR" sz="4000" dirty="0">
              <a:latin typeface="+mj-lt"/>
            </a:endParaRPr>
          </a:p>
        </p:txBody>
      </p:sp>
      <p:pic>
        <p:nvPicPr>
          <p:cNvPr id="127" name="Picture 126"/>
          <p:cNvPicPr>
            <a:picLocks noChangeAspect="1"/>
          </p:cNvPicPr>
          <p:nvPr/>
        </p:nvPicPr>
        <p:blipFill>
          <a:blip r:embed="rId4"/>
          <a:stretch>
            <a:fillRect/>
          </a:stretch>
        </p:blipFill>
        <p:spPr>
          <a:xfrm>
            <a:off x="9941644" y="0"/>
            <a:ext cx="2250356" cy="788918"/>
          </a:xfrm>
          <a:prstGeom prst="rect">
            <a:avLst/>
          </a:prstGeom>
        </p:spPr>
      </p:pic>
    </p:spTree>
    <p:custDataLst>
      <p:tags r:id="rId1"/>
    </p:custDataLst>
    <p:extLst>
      <p:ext uri="{BB962C8B-B14F-4D97-AF65-F5344CB8AC3E}">
        <p14:creationId xmlns:p14="http://schemas.microsoft.com/office/powerpoint/2010/main" val="31618036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E3E421DD-7F73-48C5-BDA3-451A3E2EF995}"/>
              </a:ext>
            </a:extLst>
          </p:cNvPr>
          <p:cNvSpPr/>
          <p:nvPr/>
        </p:nvSpPr>
        <p:spPr>
          <a:xfrm>
            <a:off x="1452353" y="3170335"/>
            <a:ext cx="6052323" cy="54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75000"/>
                  </a:schemeClr>
                </a:solidFill>
                <a:latin typeface="Calibri"/>
              </a:rPr>
              <a:t>GESTION DES PRIORITÉS</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50000"/>
                  </a:schemeClr>
                </a:solidFill>
                <a:latin typeface="Calibri"/>
              </a:rPr>
              <a:t>CULTURE ORGANISATIONNELLE</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75000"/>
                  </a:schemeClr>
                </a:solidFill>
                <a:latin typeface="Calibri"/>
              </a:rPr>
              <a:t>PROCESSUS D’ADHÉSION</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50000"/>
                  </a:schemeClr>
                </a:solidFill>
                <a:latin typeface="Calibri"/>
              </a:rPr>
              <a:t>CULTURE DU PROJET</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75000"/>
                  </a:schemeClr>
                </a:solidFill>
                <a:latin typeface="Calibri"/>
              </a:rPr>
              <a:t>IDENTITÉS</a:t>
            </a:r>
            <a:r>
              <a:rPr lang="en-US" sz="1400" b="1" dirty="0" smtClean="0">
                <a:solidFill>
                  <a:schemeClr val="accent1">
                    <a:lumMod val="50000"/>
                  </a:schemeClr>
                </a:solidFill>
                <a:latin typeface="Calibri"/>
              </a:rPr>
              <a:t> </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50000"/>
                  </a:schemeClr>
                </a:solidFill>
                <a:latin typeface="Calibri"/>
              </a:rPr>
              <a:t>DOUBLE PARTICIPATION</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75000"/>
                  </a:schemeClr>
                </a:solidFill>
                <a:latin typeface="Calibri"/>
              </a:rPr>
              <a:t>PRÉSENCE VIRTUELLE </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1">
                    <a:lumMod val="50000"/>
                  </a:schemeClr>
                </a:solidFill>
                <a:latin typeface="Calibri"/>
              </a:rPr>
              <a:t>BÉNÉFICES INTANGIBLES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1">
                  <a:lumMod val="50000"/>
                </a:schemeClr>
              </a:solidFill>
              <a:latin typeface="Calibri"/>
            </a:endParaRPr>
          </a:p>
        </p:txBody>
      </p:sp>
      <p:pic>
        <p:nvPicPr>
          <p:cNvPr id="27" name="Picture 26"/>
          <p:cNvPicPr>
            <a:picLocks noChangeAspect="1"/>
          </p:cNvPicPr>
          <p:nvPr/>
        </p:nvPicPr>
        <p:blipFill>
          <a:blip r:embed="rId3"/>
          <a:stretch>
            <a:fillRect/>
          </a:stretch>
        </p:blipFill>
        <p:spPr>
          <a:xfrm>
            <a:off x="9941644" y="0"/>
            <a:ext cx="2250356" cy="788918"/>
          </a:xfrm>
          <a:prstGeom prst="rect">
            <a:avLst/>
          </a:prstGeom>
        </p:spPr>
      </p:pic>
      <p:sp>
        <p:nvSpPr>
          <p:cNvPr id="28" name="Rectangle 27">
            <a:extLst>
              <a:ext uri="{FF2B5EF4-FFF2-40B4-BE49-F238E27FC236}">
                <a16:creationId xmlns:a16="http://schemas.microsoft.com/office/drawing/2014/main" xmlns="" id="{E3E421DD-7F73-48C5-BDA3-451A3E2EF995}"/>
              </a:ext>
            </a:extLst>
          </p:cNvPr>
          <p:cNvSpPr/>
          <p:nvPr/>
        </p:nvSpPr>
        <p:spPr>
          <a:xfrm>
            <a:off x="8093676" y="3170335"/>
            <a:ext cx="5072031" cy="54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lumMod val="50000"/>
                  </a:schemeClr>
                </a:solidFill>
                <a:latin typeface="Calibri"/>
              </a:rPr>
              <a:t>BESOIN DE PARTAGE ET SOCIALISATION</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solidFill>
                <a:latin typeface="Calibri"/>
              </a:rPr>
              <a:t>MANDAT</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lumMod val="50000"/>
                  </a:schemeClr>
                </a:solidFill>
                <a:latin typeface="Calibri"/>
              </a:rPr>
              <a:t>PUBLICATIONS</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solidFill>
                <a:latin typeface="Calibri"/>
              </a:rPr>
              <a:t>STRUCTURE</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lumMod val="50000"/>
                  </a:schemeClr>
                </a:solidFill>
                <a:latin typeface="Calibri"/>
              </a:rPr>
              <a:t>CLIMAT</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solidFill>
                <a:latin typeface="Calibri"/>
              </a:rPr>
              <a:t>RESPONSABILISATION</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lumMod val="50000"/>
                  </a:schemeClr>
                </a:solidFill>
                <a:latin typeface="Calibri"/>
              </a:rPr>
              <a:t>PRÉPARATION</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solidFill>
                <a:latin typeface="Calibri"/>
              </a:rPr>
              <a:t>ANIMATION</a:t>
            </a:r>
            <a:r>
              <a:rPr lang="en-US" sz="1400" b="1" dirty="0" smtClean="0">
                <a:solidFill>
                  <a:schemeClr val="accent3">
                    <a:lumMod val="50000"/>
                  </a:schemeClr>
                </a:solidFill>
                <a:latin typeface="Calibri"/>
              </a:rPr>
              <a:t> </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lumMod val="50000"/>
                  </a:schemeClr>
                </a:solidFill>
                <a:latin typeface="Calibri"/>
              </a:rPr>
              <a:t>NOYAU D’EXPERTS</a:t>
            </a:r>
          </a:p>
          <a:p>
            <a:pPr marL="342900" marR="0" lvl="0" indent="-342900" defTabSz="914400" rtl="0" eaLnBrk="1" fontAlgn="auto" latinLnBrk="0" hangingPunct="1">
              <a:lnSpc>
                <a:spcPct val="150000"/>
              </a:lnSpc>
              <a:spcBef>
                <a:spcPts val="0"/>
              </a:spcBef>
              <a:spcAft>
                <a:spcPts val="0"/>
              </a:spcAft>
              <a:buClrTx/>
              <a:buSzTx/>
              <a:buFont typeface="+mj-lt"/>
              <a:buAutoNum type="arabicPeriod"/>
              <a:tabLst/>
              <a:defRPr/>
            </a:pPr>
            <a:r>
              <a:rPr lang="en-US" sz="1400" b="1" dirty="0" smtClean="0">
                <a:solidFill>
                  <a:schemeClr val="accent3"/>
                </a:solidFill>
                <a:latin typeface="Calibri"/>
              </a:rPr>
              <a:t>RENCONTRES INFORMELLES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1">
                  <a:lumMod val="50000"/>
                </a:schemeClr>
              </a:solidFill>
              <a:latin typeface="Calibri"/>
            </a:endParaRPr>
          </a:p>
        </p:txBody>
      </p:sp>
      <p:pic>
        <p:nvPicPr>
          <p:cNvPr id="29" name="Picture 28"/>
          <p:cNvPicPr>
            <a:picLocks noChangeAspect="1"/>
          </p:cNvPicPr>
          <p:nvPr/>
        </p:nvPicPr>
        <p:blipFill>
          <a:blip r:embed="rId4"/>
          <a:stretch>
            <a:fillRect/>
          </a:stretch>
        </p:blipFill>
        <p:spPr>
          <a:xfrm>
            <a:off x="4290112" y="1606378"/>
            <a:ext cx="3803564" cy="3744098"/>
          </a:xfrm>
          <a:prstGeom prst="rect">
            <a:avLst/>
          </a:prstGeom>
        </p:spPr>
      </p:pic>
      <p:sp>
        <p:nvSpPr>
          <p:cNvPr id="7" name="TextBox 6"/>
          <p:cNvSpPr txBox="1"/>
          <p:nvPr/>
        </p:nvSpPr>
        <p:spPr>
          <a:xfrm>
            <a:off x="345988" y="247135"/>
            <a:ext cx="10429103" cy="707886"/>
          </a:xfrm>
          <a:prstGeom prst="rect">
            <a:avLst/>
          </a:prstGeom>
          <a:noFill/>
        </p:spPr>
        <p:txBody>
          <a:bodyPr wrap="square" rtlCol="0">
            <a:spAutoFit/>
          </a:bodyPr>
          <a:lstStyle/>
          <a:p>
            <a:r>
              <a:rPr lang="fr-CA" sz="4000" dirty="0" smtClean="0">
                <a:latin typeface="+mj-lt"/>
              </a:rPr>
              <a:t>CdeP 2 - GESTIONNAIRES DE PROGRAMMES : FREINS ET LEVIERS</a:t>
            </a:r>
            <a:endParaRPr lang="fr-FR" sz="4000" dirty="0">
              <a:latin typeface="+mj-lt"/>
            </a:endParaRPr>
          </a:p>
        </p:txBody>
      </p:sp>
    </p:spTree>
    <p:extLst>
      <p:ext uri="{BB962C8B-B14F-4D97-AF65-F5344CB8AC3E}">
        <p14:creationId xmlns:p14="http://schemas.microsoft.com/office/powerpoint/2010/main" val="2420320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E6241CF3-D4DD-4C6C-88C8-620FA64EFC68}"/>
              </a:ext>
            </a:extLst>
          </p:cNvPr>
          <p:cNvSpPr>
            <a:spLocks noGrp="1"/>
          </p:cNvSpPr>
          <p:nvPr>
            <p:ph type="title" idx="4294967295"/>
          </p:nvPr>
        </p:nvSpPr>
        <p:spPr>
          <a:xfrm>
            <a:off x="94022" y="-56361"/>
            <a:ext cx="10972800" cy="1125749"/>
          </a:xfrm>
        </p:spPr>
        <p:txBody>
          <a:bodyPr>
            <a:normAutofit/>
          </a:bodyPr>
          <a:lstStyle/>
          <a:p>
            <a:r>
              <a:rPr lang="en-US" sz="4000" dirty="0" smtClean="0"/>
              <a:t>SIMILARITÉS ENTRE LES DEUX </a:t>
            </a:r>
            <a:endParaRPr lang="en-US" sz="4000" dirty="0"/>
          </a:p>
        </p:txBody>
      </p:sp>
      <p:sp>
        <p:nvSpPr>
          <p:cNvPr id="10" name="TextBox 9">
            <a:extLst>
              <a:ext uri="{FF2B5EF4-FFF2-40B4-BE49-F238E27FC236}">
                <a16:creationId xmlns:a16="http://schemas.microsoft.com/office/drawing/2014/main" xmlns="" id="{87C57E5E-D393-4B39-8772-E70DD73EEBBF}"/>
              </a:ext>
            </a:extLst>
          </p:cNvPr>
          <p:cNvSpPr txBox="1"/>
          <p:nvPr/>
        </p:nvSpPr>
        <p:spPr>
          <a:xfrm>
            <a:off x="1388203" y="2570911"/>
            <a:ext cx="2439201" cy="132922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2DA2BF"/>
                </a:solidFill>
                <a:effectLst/>
                <a:uLnTx/>
                <a:uFillTx/>
                <a:ea typeface="+mn-ea"/>
                <a:cs typeface="+mn-cs"/>
              </a:rPr>
              <a:t>LÉGITIMITÉ</a:t>
            </a:r>
            <a:r>
              <a:rPr kumimoji="0" lang="en-US" sz="1600" b="1" i="0" u="none" strike="noStrike" kern="1200" cap="none" spc="0" normalizeH="0" noProof="0" dirty="0" smtClean="0">
                <a:ln>
                  <a:noFill/>
                </a:ln>
                <a:solidFill>
                  <a:srgbClr val="2DA2BF"/>
                </a:solidFill>
                <a:effectLst/>
                <a:uLnTx/>
                <a:uFillTx/>
                <a:ea typeface="+mn-ea"/>
                <a:cs typeface="+mn-cs"/>
              </a:rPr>
              <a:t> ORGANISATIONNELLE</a:t>
            </a:r>
            <a:r>
              <a:rPr kumimoji="0" lang="en-US" sz="1600" b="0" i="0" u="none" strike="noStrike" kern="1200" cap="none" spc="0" normalizeH="0" baseline="0" noProof="0" dirty="0" smtClean="0">
                <a:ln>
                  <a:noFill/>
                </a:ln>
                <a:solidFill>
                  <a:prstClr val="black"/>
                </a:solidFill>
                <a:effectLst/>
                <a:uLnTx/>
                <a:uFillTx/>
                <a:ea typeface="+mn-ea"/>
                <a:cs typeface="+mn-cs"/>
              </a:rPr>
              <a:t> </a:t>
            </a:r>
          </a:p>
          <a:p>
            <a:pPr lvl="0" algn="ctr">
              <a:defRPr/>
            </a:pPr>
            <a:r>
              <a:rPr lang="fr-FR" sz="1500" dirty="0" smtClean="0"/>
              <a:t>Volonté affirmée de démocratiser </a:t>
            </a:r>
            <a:r>
              <a:rPr lang="fr-FR" sz="1500" dirty="0"/>
              <a:t>le partage </a:t>
            </a:r>
            <a:r>
              <a:rPr lang="fr-FR" sz="1500" dirty="0" smtClean="0"/>
              <a:t>et</a:t>
            </a:r>
          </a:p>
          <a:p>
            <a:pPr lvl="0" algn="ctr">
              <a:defRPr/>
            </a:pPr>
            <a:r>
              <a:rPr lang="fr-FR" sz="1500" dirty="0" smtClean="0"/>
              <a:t> </a:t>
            </a:r>
            <a:r>
              <a:rPr lang="fr-FR" sz="1500" dirty="0"/>
              <a:t>le transfert des </a:t>
            </a:r>
            <a:r>
              <a:rPr lang="fr-FR" sz="1500" dirty="0" smtClean="0"/>
              <a:t>connaissances au sein de l’organisation. </a:t>
            </a:r>
            <a:endParaRPr kumimoji="0" lang="en-US" sz="1500" b="0" i="0" u="none" strike="noStrike" kern="1200" cap="none" spc="0" normalizeH="0" baseline="0" noProof="0" dirty="0">
              <a:ln>
                <a:noFill/>
              </a:ln>
              <a:solidFill>
                <a:prstClr val="black"/>
              </a:solidFill>
              <a:effectLst/>
              <a:uLnTx/>
              <a:uFillTx/>
              <a:latin typeface="Calibri"/>
            </a:endParaRPr>
          </a:p>
        </p:txBody>
      </p:sp>
      <p:sp>
        <p:nvSpPr>
          <p:cNvPr id="2" name="Arc 1">
            <a:extLst>
              <a:ext uri="{FF2B5EF4-FFF2-40B4-BE49-F238E27FC236}">
                <a16:creationId xmlns:a16="http://schemas.microsoft.com/office/drawing/2014/main" xmlns="" id="{ABE1D800-162B-44A2-9CDC-71F234253D38}"/>
              </a:ext>
            </a:extLst>
          </p:cNvPr>
          <p:cNvSpPr>
            <a:spLocks noChangeAspect="1"/>
          </p:cNvSpPr>
          <p:nvPr/>
        </p:nvSpPr>
        <p:spPr>
          <a:xfrm flipV="1">
            <a:off x="4641232" y="225287"/>
            <a:ext cx="2869780" cy="2869780"/>
          </a:xfrm>
          <a:prstGeom prst="arc">
            <a:avLst>
              <a:gd name="adj1" fmla="val 10793746"/>
              <a:gd name="adj2" fmla="val 0"/>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xmlns="" id="{50D3826B-6AE9-443B-BEA8-B792FCC00263}"/>
              </a:ext>
            </a:extLst>
          </p:cNvPr>
          <p:cNvSpPr txBox="1"/>
          <p:nvPr/>
        </p:nvSpPr>
        <p:spPr>
          <a:xfrm>
            <a:off x="4736596" y="1362779"/>
            <a:ext cx="2683121" cy="109853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2DA2BF"/>
                </a:solidFill>
              </a:rPr>
              <a:t>SIMILARITÉS </a:t>
            </a:r>
          </a:p>
        </p:txBody>
      </p:sp>
      <p:sp>
        <p:nvSpPr>
          <p:cNvPr id="17" name="Arrow: Right 16">
            <a:extLst>
              <a:ext uri="{FF2B5EF4-FFF2-40B4-BE49-F238E27FC236}">
                <a16:creationId xmlns:a16="http://schemas.microsoft.com/office/drawing/2014/main" xmlns="" id="{D482EB78-2138-4A6E-A806-CE606124D0EF}"/>
              </a:ext>
            </a:extLst>
          </p:cNvPr>
          <p:cNvSpPr/>
          <p:nvPr/>
        </p:nvSpPr>
        <p:spPr>
          <a:xfrm rot="19958036">
            <a:off x="3851448" y="2250326"/>
            <a:ext cx="544702" cy="478302"/>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xmlns="" id="{8C8E8F7F-C179-4D9F-81A5-F5EFE9A5628C}"/>
              </a:ext>
            </a:extLst>
          </p:cNvPr>
          <p:cNvSpPr>
            <a:spLocks noChangeAspect="1"/>
          </p:cNvSpPr>
          <p:nvPr>
            <p:custDataLst>
              <p:tags r:id="rId1"/>
            </p:custDataLst>
          </p:nvPr>
        </p:nvSpPr>
        <p:spPr>
          <a:xfrm>
            <a:off x="8495040" y="2146579"/>
            <a:ext cx="2177888" cy="2177888"/>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xmlns="" id="{21CB3E94-9796-44B4-91AB-B172AD6FCEB6}"/>
              </a:ext>
            </a:extLst>
          </p:cNvPr>
          <p:cNvSpPr>
            <a:spLocks noChangeAspect="1"/>
          </p:cNvSpPr>
          <p:nvPr>
            <p:custDataLst>
              <p:tags r:id="rId2"/>
            </p:custDataLst>
          </p:nvPr>
        </p:nvSpPr>
        <p:spPr>
          <a:xfrm>
            <a:off x="6487158" y="4081974"/>
            <a:ext cx="2177888" cy="2177888"/>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xmlns="" id="{EB278BEC-8FCB-4F51-8CD1-2E79038B5D0B}"/>
              </a:ext>
            </a:extLst>
          </p:cNvPr>
          <p:cNvSpPr>
            <a:spLocks noChangeAspect="1"/>
          </p:cNvSpPr>
          <p:nvPr>
            <p:custDataLst>
              <p:tags r:id="rId3"/>
            </p:custDataLst>
          </p:nvPr>
        </p:nvSpPr>
        <p:spPr>
          <a:xfrm>
            <a:off x="3526953" y="4081974"/>
            <a:ext cx="2177888" cy="2177888"/>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xmlns="" id="{B8753F10-E231-4F06-B48A-FDCAD7322D4E}"/>
              </a:ext>
            </a:extLst>
          </p:cNvPr>
          <p:cNvSpPr>
            <a:spLocks noChangeAspect="1"/>
          </p:cNvSpPr>
          <p:nvPr>
            <p:custDataLst>
              <p:tags r:id="rId4"/>
            </p:custDataLst>
          </p:nvPr>
        </p:nvSpPr>
        <p:spPr>
          <a:xfrm>
            <a:off x="1518859" y="2146579"/>
            <a:ext cx="2177888" cy="2177888"/>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6" name="TextBox 155">
            <a:extLst>
              <a:ext uri="{FF2B5EF4-FFF2-40B4-BE49-F238E27FC236}">
                <a16:creationId xmlns:a16="http://schemas.microsoft.com/office/drawing/2014/main" xmlns="" id="{00C74E44-565F-4EF1-803F-D8A6480E7F6C}"/>
              </a:ext>
            </a:extLst>
          </p:cNvPr>
          <p:cNvSpPr txBox="1"/>
          <p:nvPr/>
        </p:nvSpPr>
        <p:spPr>
          <a:xfrm>
            <a:off x="8429818" y="2329621"/>
            <a:ext cx="2308332" cy="132922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DA2BF"/>
                </a:solidFill>
                <a:effectLst/>
                <a:uLnTx/>
                <a:uFillTx/>
                <a:ea typeface="+mn-ea"/>
                <a:cs typeface="+mn-cs"/>
              </a:rPr>
              <a:t>FORMAT</a:t>
            </a:r>
            <a:endParaRPr kumimoji="0" lang="en-US" sz="1500" b="1" i="0" u="none" strike="noStrike" kern="1200" cap="none" spc="0" normalizeH="0" baseline="0" noProof="0" dirty="0">
              <a:ln>
                <a:noFill/>
              </a:ln>
              <a:solidFill>
                <a:srgbClr val="2DA2BF"/>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err="1" smtClean="0">
                <a:solidFill>
                  <a:prstClr val="black"/>
                </a:solidFill>
              </a:rPr>
              <a:t>CdeP</a:t>
            </a:r>
            <a:r>
              <a:rPr lang="en-US" sz="1500" dirty="0" smtClean="0">
                <a:solidFill>
                  <a:prstClr val="black"/>
                </a:solidFill>
              </a:rPr>
              <a:t> </a:t>
            </a:r>
            <a:r>
              <a:rPr lang="en-US" sz="1500" dirty="0" err="1" smtClean="0">
                <a:solidFill>
                  <a:prstClr val="black"/>
                </a:solidFill>
              </a:rPr>
              <a:t>structurées</a:t>
            </a:r>
            <a:r>
              <a:rPr lang="en-US" sz="1500" dirty="0" smtClean="0">
                <a:solidFill>
                  <a:prstClr val="black"/>
                </a:solidFill>
              </a:rPr>
              <a:t> qui </a:t>
            </a:r>
            <a:r>
              <a:rPr lang="en-US" sz="1500" dirty="0" err="1" smtClean="0">
                <a:solidFill>
                  <a:prstClr val="black"/>
                </a:solidFill>
              </a:rPr>
              <a:t>bénéfices</a:t>
            </a:r>
            <a:r>
              <a:rPr lang="en-US" sz="1500" dirty="0" smtClean="0">
                <a:solidFill>
                  <a:prstClr val="black"/>
                </a:solidFill>
              </a:rPr>
              <a:t> d’un </a:t>
            </a:r>
            <a:r>
              <a:rPr lang="en-US" sz="1500" dirty="0" err="1" smtClean="0">
                <a:solidFill>
                  <a:prstClr val="black"/>
                </a:solidFill>
              </a:rPr>
              <a:t>soutien</a:t>
            </a:r>
            <a:r>
              <a:rPr lang="en-US" sz="1500" dirty="0" smtClean="0">
                <a:solidFill>
                  <a:prstClr val="black"/>
                </a:solidFill>
              </a:rPr>
              <a:t> </a:t>
            </a:r>
            <a:r>
              <a:rPr lang="en-US" sz="1500" dirty="0" err="1" smtClean="0">
                <a:solidFill>
                  <a:prstClr val="black"/>
                </a:solidFill>
              </a:rPr>
              <a:t>organisationnel</a:t>
            </a:r>
            <a:r>
              <a:rPr lang="en-US" sz="1500" dirty="0" smtClean="0">
                <a:solidFill>
                  <a:prstClr val="black"/>
                </a:solidFill>
              </a:rPr>
              <a:t> et de </a:t>
            </a:r>
            <a:r>
              <a:rPr lang="en-US" sz="1500" dirty="0" err="1" smtClean="0">
                <a:solidFill>
                  <a:prstClr val="black"/>
                </a:solidFill>
              </a:rPr>
              <a:t>ressources</a:t>
            </a:r>
            <a:r>
              <a:rPr kumimoji="0" lang="en-US" sz="1500" b="0" i="0" u="none" strike="noStrike" kern="1200" cap="none" spc="0" normalizeH="0" baseline="0" noProof="0" dirty="0" smtClean="0">
                <a:ln>
                  <a:noFill/>
                </a:ln>
                <a:solidFill>
                  <a:prstClr val="black"/>
                </a:solidFill>
                <a:effectLst/>
                <a:uLnTx/>
                <a:uFillTx/>
              </a:rPr>
              <a:t>.</a:t>
            </a:r>
            <a:r>
              <a:rPr kumimoji="0" lang="en-US" sz="1500" b="0" i="0" u="none" strike="noStrike" kern="1200" cap="none" spc="0" normalizeH="0" noProof="0" dirty="0" smtClean="0">
                <a:ln>
                  <a:noFill/>
                </a:ln>
                <a:solidFill>
                  <a:prstClr val="black"/>
                </a:solidFill>
                <a:effectLst/>
                <a:uLnTx/>
                <a:uFillTx/>
                <a:latin typeface="Calibri"/>
              </a:rPr>
              <a:t>.</a:t>
            </a:r>
            <a:endParaRPr kumimoji="0" lang="en-US" sz="1500" b="0" i="0" u="none" strike="noStrike" kern="1200" cap="none" spc="0" normalizeH="0" baseline="0" noProof="0" dirty="0">
              <a:ln>
                <a:noFill/>
              </a:ln>
              <a:solidFill>
                <a:prstClr val="black"/>
              </a:solidFill>
              <a:effectLst/>
              <a:uLnTx/>
              <a:uFillTx/>
              <a:latin typeface="Calibri"/>
            </a:endParaRPr>
          </a:p>
        </p:txBody>
      </p:sp>
      <p:sp>
        <p:nvSpPr>
          <p:cNvPr id="157" name="TextBox 156">
            <a:extLst>
              <a:ext uri="{FF2B5EF4-FFF2-40B4-BE49-F238E27FC236}">
                <a16:creationId xmlns:a16="http://schemas.microsoft.com/office/drawing/2014/main" xmlns="" id="{9E7AFE83-F5D6-4BB7-B40D-0090D3DD42D6}"/>
              </a:ext>
            </a:extLst>
          </p:cNvPr>
          <p:cNvSpPr txBox="1"/>
          <p:nvPr/>
        </p:nvSpPr>
        <p:spPr>
          <a:xfrm>
            <a:off x="3396297" y="4506306"/>
            <a:ext cx="2439201" cy="1329225"/>
          </a:xfrm>
          <a:prstGeom prst="rect">
            <a:avLst/>
          </a:prstGeom>
          <a:noFill/>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2DA2BF"/>
                </a:solidFill>
                <a:effectLst/>
                <a:uLnTx/>
                <a:uFillTx/>
                <a:ea typeface="+mn-ea"/>
                <a:cs typeface="+mn-cs"/>
              </a:rPr>
              <a:t>PRESSIONS DE L’ORGANISATION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2DA2BF"/>
                </a:solidFill>
                <a:effectLst/>
                <a:uLnTx/>
                <a:uFillTx/>
                <a:ea typeface="+mn-ea"/>
                <a:cs typeface="+mn-cs"/>
              </a:rPr>
              <a:t> PAR PROJETS</a:t>
            </a:r>
            <a:endParaRPr kumimoji="0" lang="en-US" sz="1600" b="1" i="0" u="none" strike="noStrike" kern="1200" cap="none" spc="0" normalizeH="0" baseline="0" noProof="0" dirty="0">
              <a:ln>
                <a:noFill/>
              </a:ln>
              <a:solidFill>
                <a:srgbClr val="2DA2BF"/>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err="1" smtClean="0">
                <a:solidFill>
                  <a:prstClr val="black"/>
                </a:solidFill>
              </a:rPr>
              <a:t>Echéances</a:t>
            </a:r>
            <a:r>
              <a:rPr lang="en-US" sz="1500" dirty="0" smtClean="0">
                <a:solidFill>
                  <a:prstClr val="black"/>
                </a:solidFill>
              </a:rPr>
              <a:t> à respecter, charges de travail,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err="1" smtClean="0">
                <a:solidFill>
                  <a:prstClr val="black"/>
                </a:solidFill>
              </a:rPr>
              <a:t>imprévus</a:t>
            </a:r>
            <a:r>
              <a:rPr lang="en-US" sz="1500" dirty="0" smtClean="0">
                <a:solidFill>
                  <a:prstClr val="black"/>
                </a:solidFill>
              </a:rPr>
              <a:t> et </a:t>
            </a:r>
            <a:r>
              <a:rPr lang="en-US" sz="1500" dirty="0" err="1" smtClean="0">
                <a:solidFill>
                  <a:prstClr val="black"/>
                </a:solidFill>
              </a:rPr>
              <a:t>défis</a:t>
            </a:r>
            <a:r>
              <a:rPr lang="en-US" sz="1500" dirty="0" smtClean="0">
                <a:solidFill>
                  <a:prstClr val="black"/>
                </a:solidFill>
              </a:rPr>
              <a:t>.</a:t>
            </a:r>
            <a:endParaRPr kumimoji="0" lang="en-US" sz="1500" b="0" i="0" u="none" strike="noStrike" kern="1200" cap="none" spc="0" normalizeH="0" baseline="0" noProof="0" dirty="0">
              <a:ln>
                <a:noFill/>
              </a:ln>
              <a:solidFill>
                <a:prstClr val="black"/>
              </a:solidFill>
              <a:effectLst/>
              <a:uLnTx/>
              <a:uFillTx/>
            </a:endParaRPr>
          </a:p>
        </p:txBody>
      </p:sp>
      <p:sp>
        <p:nvSpPr>
          <p:cNvPr id="158" name="TextBox 157">
            <a:extLst>
              <a:ext uri="{FF2B5EF4-FFF2-40B4-BE49-F238E27FC236}">
                <a16:creationId xmlns:a16="http://schemas.microsoft.com/office/drawing/2014/main" xmlns="" id="{A8AE5DAD-5427-4D2B-A46B-89534F118D80}"/>
              </a:ext>
            </a:extLst>
          </p:cNvPr>
          <p:cNvSpPr txBox="1"/>
          <p:nvPr/>
        </p:nvSpPr>
        <p:spPr>
          <a:xfrm>
            <a:off x="6356501" y="4540702"/>
            <a:ext cx="2439201" cy="132922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2DA2BF"/>
                </a:solidFill>
              </a:rPr>
              <a:t>CULTURE DU PROJET</a:t>
            </a:r>
            <a:endParaRPr kumimoji="0" lang="en-US" sz="1500" b="1" i="0" u="none" strike="noStrike" kern="1200" cap="none" spc="0" normalizeH="0" baseline="0" noProof="0" dirty="0">
              <a:ln>
                <a:noFill/>
              </a:ln>
              <a:solidFill>
                <a:srgbClr val="2DA2BF"/>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prstClr val="black"/>
                </a:solidFill>
              </a:rPr>
              <a:t>Division par </a:t>
            </a:r>
            <a:r>
              <a:rPr lang="en-US" sz="1500" dirty="0" err="1" smtClean="0">
                <a:solidFill>
                  <a:prstClr val="black"/>
                </a:solidFill>
              </a:rPr>
              <a:t>gérances</a:t>
            </a:r>
            <a:r>
              <a:rPr lang="en-US" sz="1500" dirty="0" smtClean="0">
                <a:solidFill>
                  <a:prstClr val="black"/>
                </a:solidFill>
              </a:rPr>
              <a:t> qui </a:t>
            </a:r>
            <a:r>
              <a:rPr lang="en-US" sz="1500" dirty="0" err="1" smtClean="0">
                <a:solidFill>
                  <a:prstClr val="black"/>
                </a:solidFill>
              </a:rPr>
              <a:t>complexifie</a:t>
            </a:r>
            <a:r>
              <a:rPr lang="en-US" sz="1500" dirty="0" smtClean="0">
                <a:solidFill>
                  <a:prstClr val="black"/>
                </a:solidFill>
              </a:rPr>
              <a:t> les </a:t>
            </a:r>
            <a:r>
              <a:rPr lang="en-US" sz="1500" dirty="0" err="1" smtClean="0">
                <a:solidFill>
                  <a:prstClr val="black"/>
                </a:solidFill>
              </a:rPr>
              <a:t>échanges</a:t>
            </a:r>
            <a:r>
              <a:rPr lang="en-US" sz="1500" dirty="0" smtClean="0">
                <a:solidFill>
                  <a:prstClr val="black"/>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prstClr val="black"/>
                </a:solidFill>
              </a:rPr>
              <a:t> </a:t>
            </a:r>
            <a:r>
              <a:rPr lang="en-US" sz="1500" dirty="0" err="1" smtClean="0">
                <a:solidFill>
                  <a:prstClr val="black"/>
                </a:solidFill>
              </a:rPr>
              <a:t>une</a:t>
            </a:r>
            <a:r>
              <a:rPr lang="en-US" sz="1500" dirty="0" smtClean="0">
                <a:solidFill>
                  <a:prstClr val="black"/>
                </a:solidFill>
              </a:rPr>
              <a:t> </a:t>
            </a:r>
            <a:r>
              <a:rPr lang="en-US" sz="1500" dirty="0" err="1" smtClean="0">
                <a:solidFill>
                  <a:prstClr val="black"/>
                </a:solidFill>
              </a:rPr>
              <a:t>logique</a:t>
            </a:r>
            <a:r>
              <a:rPr lang="en-US" sz="1500" dirty="0" smtClean="0">
                <a:solidFill>
                  <a:prstClr val="black"/>
                </a:solidFill>
              </a:rPr>
              <a:t> </a:t>
            </a:r>
            <a:r>
              <a:rPr lang="en-US" sz="1500" dirty="0" err="1" smtClean="0">
                <a:solidFill>
                  <a:prstClr val="black"/>
                </a:solidFill>
              </a:rPr>
              <a:t>où</a:t>
            </a:r>
            <a:r>
              <a:rPr lang="en-US" sz="1500" dirty="0" smtClean="0">
                <a:solidFill>
                  <a:prstClr val="black"/>
                </a:solidFill>
              </a:rPr>
              <a:t> prime les </a:t>
            </a:r>
            <a:r>
              <a:rPr lang="en-US" sz="1500" dirty="0" err="1" smtClean="0">
                <a:solidFill>
                  <a:prstClr val="black"/>
                </a:solidFill>
              </a:rPr>
              <a:t>bénéfices</a:t>
            </a:r>
            <a:r>
              <a:rPr lang="en-US" sz="1500" dirty="0" smtClean="0">
                <a:solidFill>
                  <a:prstClr val="black"/>
                </a:solidFill>
              </a:rPr>
              <a:t> </a:t>
            </a:r>
            <a:r>
              <a:rPr lang="en-US" sz="1500" dirty="0" err="1" smtClean="0">
                <a:solidFill>
                  <a:prstClr val="black"/>
                </a:solidFill>
              </a:rPr>
              <a:t>personnels</a:t>
            </a:r>
            <a:endParaRPr lang="en-US" sz="1500" dirty="0" smtClean="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prstClr val="black"/>
                </a:solidFill>
              </a:rPr>
              <a:t> (vs. </a:t>
            </a:r>
            <a:r>
              <a:rPr lang="en-US" sz="1500" dirty="0" err="1" smtClean="0">
                <a:solidFill>
                  <a:prstClr val="black"/>
                </a:solidFill>
              </a:rPr>
              <a:t>bénéfices</a:t>
            </a:r>
            <a:r>
              <a:rPr lang="en-US" sz="1500" dirty="0" smtClean="0">
                <a:solidFill>
                  <a:prstClr val="black"/>
                </a:solidFill>
              </a:rPr>
              <a:t> </a:t>
            </a:r>
            <a:r>
              <a:rPr lang="en-US" sz="1500" dirty="0" err="1" smtClean="0">
                <a:solidFill>
                  <a:prstClr val="black"/>
                </a:solidFill>
              </a:rPr>
              <a:t>organisatonnels</a:t>
            </a:r>
            <a:r>
              <a:rPr lang="en-US" sz="1500" dirty="0" smtClean="0">
                <a:solidFill>
                  <a:prstClr val="black"/>
                </a:solidFill>
              </a:rPr>
              <a:t>).</a:t>
            </a:r>
            <a:endParaRPr kumimoji="0" lang="en-US" sz="1500" b="0" i="0" u="none" strike="noStrike" kern="1200" cap="none" spc="0" normalizeH="0" baseline="0" noProof="0" dirty="0">
              <a:ln>
                <a:noFill/>
              </a:ln>
              <a:solidFill>
                <a:prstClr val="black"/>
              </a:solidFill>
              <a:effectLst/>
              <a:uLnTx/>
              <a:uFillTx/>
            </a:endParaRPr>
          </a:p>
        </p:txBody>
      </p:sp>
      <p:sp>
        <p:nvSpPr>
          <p:cNvPr id="159" name="Arrow: Right 158">
            <a:extLst>
              <a:ext uri="{FF2B5EF4-FFF2-40B4-BE49-F238E27FC236}">
                <a16:creationId xmlns:a16="http://schemas.microsoft.com/office/drawing/2014/main" xmlns="" id="{7B6C5721-FB8E-48C0-A0EE-1120E6DD8FF4}"/>
              </a:ext>
            </a:extLst>
          </p:cNvPr>
          <p:cNvSpPr/>
          <p:nvPr/>
        </p:nvSpPr>
        <p:spPr>
          <a:xfrm rot="17871963">
            <a:off x="4877908" y="3424702"/>
            <a:ext cx="544702" cy="478302"/>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0" name="Arrow: Right 159">
            <a:extLst>
              <a:ext uri="{FF2B5EF4-FFF2-40B4-BE49-F238E27FC236}">
                <a16:creationId xmlns:a16="http://schemas.microsoft.com/office/drawing/2014/main" xmlns="" id="{78CE3E43-19EC-49F7-BE45-692E77885B94}"/>
              </a:ext>
            </a:extLst>
          </p:cNvPr>
          <p:cNvSpPr/>
          <p:nvPr/>
        </p:nvSpPr>
        <p:spPr>
          <a:xfrm rot="1641964" flipH="1">
            <a:off x="7916941" y="2250326"/>
            <a:ext cx="544702" cy="478302"/>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1" name="Arrow: Right 160">
            <a:extLst>
              <a:ext uri="{FF2B5EF4-FFF2-40B4-BE49-F238E27FC236}">
                <a16:creationId xmlns:a16="http://schemas.microsoft.com/office/drawing/2014/main" xmlns="" id="{07BF460A-EED5-4345-9155-065CCB7E209B}"/>
              </a:ext>
            </a:extLst>
          </p:cNvPr>
          <p:cNvSpPr/>
          <p:nvPr/>
        </p:nvSpPr>
        <p:spPr>
          <a:xfrm rot="3728037" flipH="1">
            <a:off x="6522931" y="3424702"/>
            <a:ext cx="544702" cy="478302"/>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5391636" y="1091316"/>
            <a:ext cx="1368971" cy="542926"/>
            <a:chOff x="2436001" y="2210355"/>
            <a:chExt cx="1368971" cy="542926"/>
          </a:xfrm>
        </p:grpSpPr>
        <p:grpSp>
          <p:nvGrpSpPr>
            <p:cNvPr id="19" name="Team" descr="{&quot;Key&quot;:&quot;POWER_USER_SHAPE_ICON&quot;,&quot;Value&quot;:&quot;POWER_USER_SHAPE_ICON_STYLE_1&quot;}"/>
            <p:cNvGrpSpPr>
              <a:grpSpLocks noChangeAspect="1"/>
            </p:cNvGrpSpPr>
            <p:nvPr>
              <p:custDataLst>
                <p:tags r:id="rId5"/>
              </p:custDataLst>
            </p:nvPr>
          </p:nvGrpSpPr>
          <p:grpSpPr bwMode="auto">
            <a:xfrm>
              <a:off x="3156771" y="2210355"/>
              <a:ext cx="648201" cy="542925"/>
              <a:chOff x="28" y="73"/>
              <a:chExt cx="431" cy="361"/>
            </a:xfrm>
            <a:solidFill>
              <a:schemeClr val="accent1"/>
            </a:solidFill>
          </p:grpSpPr>
          <p:sp>
            <p:nvSpPr>
              <p:cNvPr id="24" name="Team"/>
              <p:cNvSpPr>
                <a:spLocks/>
              </p:cNvSpPr>
              <p:nvPr>
                <p:custDataLst>
                  <p:tags r:id="rId10"/>
                </p:custDataLst>
              </p:nvPr>
            </p:nvSpPr>
            <p:spPr bwMode="auto">
              <a:xfrm>
                <a:off x="110" y="73"/>
                <a:ext cx="271" cy="361"/>
              </a:xfrm>
              <a:custGeom>
                <a:avLst/>
                <a:gdLst>
                  <a:gd name="T0" fmla="*/ 498 w 721"/>
                  <a:gd name="T1" fmla="*/ 421 h 958"/>
                  <a:gd name="T2" fmla="*/ 592 w 721"/>
                  <a:gd name="T3" fmla="*/ 233 h 958"/>
                  <a:gd name="T4" fmla="*/ 361 w 721"/>
                  <a:gd name="T5" fmla="*/ 0 h 958"/>
                  <a:gd name="T6" fmla="*/ 129 w 721"/>
                  <a:gd name="T7" fmla="*/ 231 h 958"/>
                  <a:gd name="T8" fmla="*/ 223 w 721"/>
                  <a:gd name="T9" fmla="*/ 421 h 958"/>
                  <a:gd name="T10" fmla="*/ 0 w 721"/>
                  <a:gd name="T11" fmla="*/ 758 h 958"/>
                  <a:gd name="T12" fmla="*/ 721 w 721"/>
                  <a:gd name="T13" fmla="*/ 758 h 958"/>
                  <a:gd name="T14" fmla="*/ 498 w 721"/>
                  <a:gd name="T15" fmla="*/ 421 h 9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958">
                    <a:moveTo>
                      <a:pt x="498" y="421"/>
                    </a:moveTo>
                    <a:cubicBezTo>
                      <a:pt x="555" y="379"/>
                      <a:pt x="592" y="309"/>
                      <a:pt x="592" y="233"/>
                    </a:cubicBezTo>
                    <a:cubicBezTo>
                      <a:pt x="592" y="105"/>
                      <a:pt x="489" y="0"/>
                      <a:pt x="361" y="0"/>
                    </a:cubicBezTo>
                    <a:cubicBezTo>
                      <a:pt x="233" y="0"/>
                      <a:pt x="129" y="103"/>
                      <a:pt x="129" y="231"/>
                    </a:cubicBezTo>
                    <a:cubicBezTo>
                      <a:pt x="129" y="308"/>
                      <a:pt x="166" y="379"/>
                      <a:pt x="223" y="421"/>
                    </a:cubicBezTo>
                    <a:cubicBezTo>
                      <a:pt x="92" y="474"/>
                      <a:pt x="0" y="608"/>
                      <a:pt x="0" y="758"/>
                    </a:cubicBezTo>
                    <a:cubicBezTo>
                      <a:pt x="0" y="958"/>
                      <a:pt x="721" y="958"/>
                      <a:pt x="721" y="758"/>
                    </a:cubicBezTo>
                    <a:cubicBezTo>
                      <a:pt x="721" y="608"/>
                      <a:pt x="629" y="474"/>
                      <a:pt x="498" y="421"/>
                    </a:cubicBezTo>
                    <a:close/>
                  </a:path>
                </a:pathLst>
              </a:custGeom>
              <a:grp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am"/>
              <p:cNvSpPr>
                <a:spLocks/>
              </p:cNvSpPr>
              <p:nvPr>
                <p:custDataLst>
                  <p:tags r:id="rId11"/>
                </p:custDataLst>
              </p:nvPr>
            </p:nvSpPr>
            <p:spPr bwMode="auto">
              <a:xfrm>
                <a:off x="318" y="118"/>
                <a:ext cx="141" cy="246"/>
              </a:xfrm>
              <a:custGeom>
                <a:avLst/>
                <a:gdLst>
                  <a:gd name="T0" fmla="*/ 211 w 375"/>
                  <a:gd name="T1" fmla="*/ 309 h 655"/>
                  <a:gd name="T2" fmla="*/ 280 w 375"/>
                  <a:gd name="T3" fmla="*/ 171 h 655"/>
                  <a:gd name="T4" fmla="*/ 110 w 375"/>
                  <a:gd name="T5" fmla="*/ 0 h 655"/>
                  <a:gd name="T6" fmla="*/ 50 w 375"/>
                  <a:gd name="T7" fmla="*/ 11 h 655"/>
                  <a:gd name="T8" fmla="*/ 70 w 375"/>
                  <a:gd name="T9" fmla="*/ 114 h 655"/>
                  <a:gd name="T10" fmla="*/ 0 w 375"/>
                  <a:gd name="T11" fmla="*/ 293 h 655"/>
                  <a:gd name="T12" fmla="*/ 199 w 375"/>
                  <a:gd name="T13" fmla="*/ 637 h 655"/>
                  <a:gd name="T14" fmla="*/ 198 w 375"/>
                  <a:gd name="T15" fmla="*/ 655 h 655"/>
                  <a:gd name="T16" fmla="*/ 375 w 375"/>
                  <a:gd name="T17" fmla="*/ 555 h 655"/>
                  <a:gd name="T18" fmla="*/ 211 w 375"/>
                  <a:gd name="T19" fmla="*/ 30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655">
                    <a:moveTo>
                      <a:pt x="211" y="309"/>
                    </a:moveTo>
                    <a:cubicBezTo>
                      <a:pt x="253" y="278"/>
                      <a:pt x="280" y="227"/>
                      <a:pt x="280" y="171"/>
                    </a:cubicBezTo>
                    <a:cubicBezTo>
                      <a:pt x="280" y="77"/>
                      <a:pt x="204" y="0"/>
                      <a:pt x="110" y="0"/>
                    </a:cubicBezTo>
                    <a:cubicBezTo>
                      <a:pt x="89" y="0"/>
                      <a:pt x="68" y="4"/>
                      <a:pt x="50" y="11"/>
                    </a:cubicBezTo>
                    <a:cubicBezTo>
                      <a:pt x="63" y="43"/>
                      <a:pt x="70" y="77"/>
                      <a:pt x="70" y="114"/>
                    </a:cubicBezTo>
                    <a:cubicBezTo>
                      <a:pt x="70" y="181"/>
                      <a:pt x="45" y="245"/>
                      <a:pt x="0" y="293"/>
                    </a:cubicBezTo>
                    <a:cubicBezTo>
                      <a:pt x="123" y="362"/>
                      <a:pt x="199" y="492"/>
                      <a:pt x="199" y="637"/>
                    </a:cubicBezTo>
                    <a:cubicBezTo>
                      <a:pt x="199" y="643"/>
                      <a:pt x="199" y="649"/>
                      <a:pt x="198" y="655"/>
                    </a:cubicBezTo>
                    <a:cubicBezTo>
                      <a:pt x="295" y="643"/>
                      <a:pt x="375" y="610"/>
                      <a:pt x="375" y="555"/>
                    </a:cubicBezTo>
                    <a:cubicBezTo>
                      <a:pt x="375" y="438"/>
                      <a:pt x="307" y="348"/>
                      <a:pt x="211" y="309"/>
                    </a:cubicBezTo>
                    <a:close/>
                  </a:path>
                </a:pathLst>
              </a:custGeom>
              <a:grp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am"/>
              <p:cNvSpPr>
                <a:spLocks/>
              </p:cNvSpPr>
              <p:nvPr>
                <p:custDataLst>
                  <p:tags r:id="rId12"/>
                </p:custDataLst>
              </p:nvPr>
            </p:nvSpPr>
            <p:spPr bwMode="auto">
              <a:xfrm>
                <a:off x="28" y="118"/>
                <a:ext cx="145" cy="247"/>
              </a:xfrm>
              <a:custGeom>
                <a:avLst/>
                <a:gdLst>
                  <a:gd name="T0" fmla="*/ 187 w 385"/>
                  <a:gd name="T1" fmla="*/ 637 h 657"/>
                  <a:gd name="T2" fmla="*/ 380 w 385"/>
                  <a:gd name="T3" fmla="*/ 297 h 657"/>
                  <a:gd name="T4" fmla="*/ 385 w 385"/>
                  <a:gd name="T5" fmla="*/ 292 h 657"/>
                  <a:gd name="T6" fmla="*/ 316 w 385"/>
                  <a:gd name="T7" fmla="*/ 113 h 657"/>
                  <a:gd name="T8" fmla="*/ 335 w 385"/>
                  <a:gd name="T9" fmla="*/ 15 h 657"/>
                  <a:gd name="T10" fmla="*/ 265 w 385"/>
                  <a:gd name="T11" fmla="*/ 0 h 657"/>
                  <a:gd name="T12" fmla="*/ 95 w 385"/>
                  <a:gd name="T13" fmla="*/ 170 h 657"/>
                  <a:gd name="T14" fmla="*/ 164 w 385"/>
                  <a:gd name="T15" fmla="*/ 309 h 657"/>
                  <a:gd name="T16" fmla="*/ 0 w 385"/>
                  <a:gd name="T17" fmla="*/ 555 h 657"/>
                  <a:gd name="T18" fmla="*/ 189 w 385"/>
                  <a:gd name="T19" fmla="*/ 657 h 657"/>
                  <a:gd name="T20" fmla="*/ 187 w 385"/>
                  <a:gd name="T21" fmla="*/ 63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657">
                    <a:moveTo>
                      <a:pt x="187" y="637"/>
                    </a:moveTo>
                    <a:cubicBezTo>
                      <a:pt x="187" y="495"/>
                      <a:pt x="261" y="367"/>
                      <a:pt x="380" y="297"/>
                    </a:cubicBezTo>
                    <a:cubicBezTo>
                      <a:pt x="381" y="296"/>
                      <a:pt x="383" y="294"/>
                      <a:pt x="385" y="292"/>
                    </a:cubicBezTo>
                    <a:cubicBezTo>
                      <a:pt x="341" y="244"/>
                      <a:pt x="316" y="180"/>
                      <a:pt x="316" y="113"/>
                    </a:cubicBezTo>
                    <a:cubicBezTo>
                      <a:pt x="316" y="78"/>
                      <a:pt x="322" y="46"/>
                      <a:pt x="335" y="15"/>
                    </a:cubicBezTo>
                    <a:cubicBezTo>
                      <a:pt x="313" y="6"/>
                      <a:pt x="290" y="0"/>
                      <a:pt x="265" y="0"/>
                    </a:cubicBezTo>
                    <a:cubicBezTo>
                      <a:pt x="171" y="0"/>
                      <a:pt x="95" y="76"/>
                      <a:pt x="95" y="170"/>
                    </a:cubicBezTo>
                    <a:cubicBezTo>
                      <a:pt x="95" y="227"/>
                      <a:pt x="122" y="278"/>
                      <a:pt x="164" y="309"/>
                    </a:cubicBezTo>
                    <a:cubicBezTo>
                      <a:pt x="68" y="348"/>
                      <a:pt x="0" y="438"/>
                      <a:pt x="0" y="555"/>
                    </a:cubicBezTo>
                    <a:cubicBezTo>
                      <a:pt x="0" y="612"/>
                      <a:pt x="86" y="646"/>
                      <a:pt x="189" y="657"/>
                    </a:cubicBezTo>
                    <a:cubicBezTo>
                      <a:pt x="187" y="650"/>
                      <a:pt x="187" y="643"/>
                      <a:pt x="187" y="637"/>
                    </a:cubicBezTo>
                    <a:close/>
                  </a:path>
                </a:pathLst>
              </a:custGeom>
              <a:grp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 name="Team" descr="{&quot;Key&quot;:&quot;POWER_USER_SHAPE_ICON&quot;,&quot;Value&quot;:&quot;POWER_USER_SHAPE_ICON_STYLE_1&quot;}"/>
            <p:cNvGrpSpPr>
              <a:grpSpLocks noChangeAspect="1"/>
            </p:cNvGrpSpPr>
            <p:nvPr>
              <p:custDataLst>
                <p:tags r:id="rId6"/>
              </p:custDataLst>
            </p:nvPr>
          </p:nvGrpSpPr>
          <p:grpSpPr bwMode="auto">
            <a:xfrm>
              <a:off x="2436001" y="2210356"/>
              <a:ext cx="648201" cy="542925"/>
              <a:chOff x="28" y="73"/>
              <a:chExt cx="431" cy="361"/>
            </a:xfrm>
            <a:solidFill>
              <a:schemeClr val="accent4"/>
            </a:solidFill>
          </p:grpSpPr>
          <p:sp>
            <p:nvSpPr>
              <p:cNvPr id="21" name="Team"/>
              <p:cNvSpPr>
                <a:spLocks/>
              </p:cNvSpPr>
              <p:nvPr>
                <p:custDataLst>
                  <p:tags r:id="rId7"/>
                </p:custDataLst>
              </p:nvPr>
            </p:nvSpPr>
            <p:spPr bwMode="auto">
              <a:xfrm>
                <a:off x="110" y="73"/>
                <a:ext cx="271" cy="361"/>
              </a:xfrm>
              <a:custGeom>
                <a:avLst/>
                <a:gdLst>
                  <a:gd name="T0" fmla="*/ 498 w 721"/>
                  <a:gd name="T1" fmla="*/ 421 h 958"/>
                  <a:gd name="T2" fmla="*/ 592 w 721"/>
                  <a:gd name="T3" fmla="*/ 233 h 958"/>
                  <a:gd name="T4" fmla="*/ 361 w 721"/>
                  <a:gd name="T5" fmla="*/ 0 h 958"/>
                  <a:gd name="T6" fmla="*/ 129 w 721"/>
                  <a:gd name="T7" fmla="*/ 231 h 958"/>
                  <a:gd name="T8" fmla="*/ 223 w 721"/>
                  <a:gd name="T9" fmla="*/ 421 h 958"/>
                  <a:gd name="T10" fmla="*/ 0 w 721"/>
                  <a:gd name="T11" fmla="*/ 758 h 958"/>
                  <a:gd name="T12" fmla="*/ 721 w 721"/>
                  <a:gd name="T13" fmla="*/ 758 h 958"/>
                  <a:gd name="T14" fmla="*/ 498 w 721"/>
                  <a:gd name="T15" fmla="*/ 421 h 9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958">
                    <a:moveTo>
                      <a:pt x="498" y="421"/>
                    </a:moveTo>
                    <a:cubicBezTo>
                      <a:pt x="555" y="379"/>
                      <a:pt x="592" y="309"/>
                      <a:pt x="592" y="233"/>
                    </a:cubicBezTo>
                    <a:cubicBezTo>
                      <a:pt x="592" y="105"/>
                      <a:pt x="489" y="0"/>
                      <a:pt x="361" y="0"/>
                    </a:cubicBezTo>
                    <a:cubicBezTo>
                      <a:pt x="233" y="0"/>
                      <a:pt x="129" y="103"/>
                      <a:pt x="129" y="231"/>
                    </a:cubicBezTo>
                    <a:cubicBezTo>
                      <a:pt x="129" y="308"/>
                      <a:pt x="166" y="379"/>
                      <a:pt x="223" y="421"/>
                    </a:cubicBezTo>
                    <a:cubicBezTo>
                      <a:pt x="92" y="474"/>
                      <a:pt x="0" y="608"/>
                      <a:pt x="0" y="758"/>
                    </a:cubicBezTo>
                    <a:cubicBezTo>
                      <a:pt x="0" y="958"/>
                      <a:pt x="721" y="958"/>
                      <a:pt x="721" y="758"/>
                    </a:cubicBezTo>
                    <a:cubicBezTo>
                      <a:pt x="721" y="608"/>
                      <a:pt x="629" y="474"/>
                      <a:pt x="498" y="4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am"/>
              <p:cNvSpPr>
                <a:spLocks/>
              </p:cNvSpPr>
              <p:nvPr>
                <p:custDataLst>
                  <p:tags r:id="rId8"/>
                </p:custDataLst>
              </p:nvPr>
            </p:nvSpPr>
            <p:spPr bwMode="auto">
              <a:xfrm>
                <a:off x="318" y="118"/>
                <a:ext cx="141" cy="246"/>
              </a:xfrm>
              <a:custGeom>
                <a:avLst/>
                <a:gdLst>
                  <a:gd name="T0" fmla="*/ 211 w 375"/>
                  <a:gd name="T1" fmla="*/ 309 h 655"/>
                  <a:gd name="T2" fmla="*/ 280 w 375"/>
                  <a:gd name="T3" fmla="*/ 171 h 655"/>
                  <a:gd name="T4" fmla="*/ 110 w 375"/>
                  <a:gd name="T5" fmla="*/ 0 h 655"/>
                  <a:gd name="T6" fmla="*/ 50 w 375"/>
                  <a:gd name="T7" fmla="*/ 11 h 655"/>
                  <a:gd name="T8" fmla="*/ 70 w 375"/>
                  <a:gd name="T9" fmla="*/ 114 h 655"/>
                  <a:gd name="T10" fmla="*/ 0 w 375"/>
                  <a:gd name="T11" fmla="*/ 293 h 655"/>
                  <a:gd name="T12" fmla="*/ 199 w 375"/>
                  <a:gd name="T13" fmla="*/ 637 h 655"/>
                  <a:gd name="T14" fmla="*/ 198 w 375"/>
                  <a:gd name="T15" fmla="*/ 655 h 655"/>
                  <a:gd name="T16" fmla="*/ 375 w 375"/>
                  <a:gd name="T17" fmla="*/ 555 h 655"/>
                  <a:gd name="T18" fmla="*/ 211 w 375"/>
                  <a:gd name="T19" fmla="*/ 30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655">
                    <a:moveTo>
                      <a:pt x="211" y="309"/>
                    </a:moveTo>
                    <a:cubicBezTo>
                      <a:pt x="253" y="278"/>
                      <a:pt x="280" y="227"/>
                      <a:pt x="280" y="171"/>
                    </a:cubicBezTo>
                    <a:cubicBezTo>
                      <a:pt x="280" y="77"/>
                      <a:pt x="204" y="0"/>
                      <a:pt x="110" y="0"/>
                    </a:cubicBezTo>
                    <a:cubicBezTo>
                      <a:pt x="89" y="0"/>
                      <a:pt x="68" y="4"/>
                      <a:pt x="50" y="11"/>
                    </a:cubicBezTo>
                    <a:cubicBezTo>
                      <a:pt x="63" y="43"/>
                      <a:pt x="70" y="77"/>
                      <a:pt x="70" y="114"/>
                    </a:cubicBezTo>
                    <a:cubicBezTo>
                      <a:pt x="70" y="181"/>
                      <a:pt x="45" y="245"/>
                      <a:pt x="0" y="293"/>
                    </a:cubicBezTo>
                    <a:cubicBezTo>
                      <a:pt x="123" y="362"/>
                      <a:pt x="199" y="492"/>
                      <a:pt x="199" y="637"/>
                    </a:cubicBezTo>
                    <a:cubicBezTo>
                      <a:pt x="199" y="643"/>
                      <a:pt x="199" y="649"/>
                      <a:pt x="198" y="655"/>
                    </a:cubicBezTo>
                    <a:cubicBezTo>
                      <a:pt x="295" y="643"/>
                      <a:pt x="375" y="610"/>
                      <a:pt x="375" y="555"/>
                    </a:cubicBezTo>
                    <a:cubicBezTo>
                      <a:pt x="375" y="438"/>
                      <a:pt x="307" y="348"/>
                      <a:pt x="211"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am"/>
              <p:cNvSpPr>
                <a:spLocks/>
              </p:cNvSpPr>
              <p:nvPr>
                <p:custDataLst>
                  <p:tags r:id="rId9"/>
                </p:custDataLst>
              </p:nvPr>
            </p:nvSpPr>
            <p:spPr bwMode="auto">
              <a:xfrm>
                <a:off x="28" y="118"/>
                <a:ext cx="145" cy="247"/>
              </a:xfrm>
              <a:custGeom>
                <a:avLst/>
                <a:gdLst>
                  <a:gd name="T0" fmla="*/ 187 w 385"/>
                  <a:gd name="T1" fmla="*/ 637 h 657"/>
                  <a:gd name="T2" fmla="*/ 380 w 385"/>
                  <a:gd name="T3" fmla="*/ 297 h 657"/>
                  <a:gd name="T4" fmla="*/ 385 w 385"/>
                  <a:gd name="T5" fmla="*/ 292 h 657"/>
                  <a:gd name="T6" fmla="*/ 316 w 385"/>
                  <a:gd name="T7" fmla="*/ 113 h 657"/>
                  <a:gd name="T8" fmla="*/ 335 w 385"/>
                  <a:gd name="T9" fmla="*/ 15 h 657"/>
                  <a:gd name="T10" fmla="*/ 265 w 385"/>
                  <a:gd name="T11" fmla="*/ 0 h 657"/>
                  <a:gd name="T12" fmla="*/ 95 w 385"/>
                  <a:gd name="T13" fmla="*/ 170 h 657"/>
                  <a:gd name="T14" fmla="*/ 164 w 385"/>
                  <a:gd name="T15" fmla="*/ 309 h 657"/>
                  <a:gd name="T16" fmla="*/ 0 w 385"/>
                  <a:gd name="T17" fmla="*/ 555 h 657"/>
                  <a:gd name="T18" fmla="*/ 189 w 385"/>
                  <a:gd name="T19" fmla="*/ 657 h 657"/>
                  <a:gd name="T20" fmla="*/ 187 w 385"/>
                  <a:gd name="T21" fmla="*/ 63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657">
                    <a:moveTo>
                      <a:pt x="187" y="637"/>
                    </a:moveTo>
                    <a:cubicBezTo>
                      <a:pt x="187" y="495"/>
                      <a:pt x="261" y="367"/>
                      <a:pt x="380" y="297"/>
                    </a:cubicBezTo>
                    <a:cubicBezTo>
                      <a:pt x="381" y="296"/>
                      <a:pt x="383" y="294"/>
                      <a:pt x="385" y="292"/>
                    </a:cubicBezTo>
                    <a:cubicBezTo>
                      <a:pt x="341" y="244"/>
                      <a:pt x="316" y="180"/>
                      <a:pt x="316" y="113"/>
                    </a:cubicBezTo>
                    <a:cubicBezTo>
                      <a:pt x="316" y="78"/>
                      <a:pt x="322" y="46"/>
                      <a:pt x="335" y="15"/>
                    </a:cubicBezTo>
                    <a:cubicBezTo>
                      <a:pt x="313" y="6"/>
                      <a:pt x="290" y="0"/>
                      <a:pt x="265" y="0"/>
                    </a:cubicBezTo>
                    <a:cubicBezTo>
                      <a:pt x="171" y="0"/>
                      <a:pt x="95" y="76"/>
                      <a:pt x="95" y="170"/>
                    </a:cubicBezTo>
                    <a:cubicBezTo>
                      <a:pt x="95" y="227"/>
                      <a:pt x="122" y="278"/>
                      <a:pt x="164" y="309"/>
                    </a:cubicBezTo>
                    <a:cubicBezTo>
                      <a:pt x="68" y="348"/>
                      <a:pt x="0" y="438"/>
                      <a:pt x="0" y="555"/>
                    </a:cubicBezTo>
                    <a:cubicBezTo>
                      <a:pt x="0" y="612"/>
                      <a:pt x="86" y="646"/>
                      <a:pt x="189" y="657"/>
                    </a:cubicBezTo>
                    <a:cubicBezTo>
                      <a:pt x="187" y="650"/>
                      <a:pt x="187" y="643"/>
                      <a:pt x="187" y="6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27" name="Picture 26"/>
          <p:cNvPicPr>
            <a:picLocks noChangeAspect="1"/>
          </p:cNvPicPr>
          <p:nvPr/>
        </p:nvPicPr>
        <p:blipFill>
          <a:blip r:embed="rId15"/>
          <a:stretch>
            <a:fillRect/>
          </a:stretch>
        </p:blipFill>
        <p:spPr>
          <a:xfrm>
            <a:off x="9941644" y="0"/>
            <a:ext cx="2250356" cy="788918"/>
          </a:xfrm>
          <a:prstGeom prst="rect">
            <a:avLst/>
          </a:prstGeom>
        </p:spPr>
      </p:pic>
      <p:pic>
        <p:nvPicPr>
          <p:cNvPr id="3" name="Picture 2"/>
          <p:cNvPicPr>
            <a:picLocks noChangeAspect="1"/>
          </p:cNvPicPr>
          <p:nvPr/>
        </p:nvPicPr>
        <p:blipFill>
          <a:blip r:embed="rId16"/>
          <a:stretch>
            <a:fillRect/>
          </a:stretch>
        </p:blipFill>
        <p:spPr>
          <a:xfrm>
            <a:off x="4736596" y="59882"/>
            <a:ext cx="897669" cy="777345"/>
          </a:xfrm>
          <a:prstGeom prst="rect">
            <a:avLst/>
          </a:prstGeom>
        </p:spPr>
      </p:pic>
    </p:spTree>
    <p:extLst>
      <p:ext uri="{BB962C8B-B14F-4D97-AF65-F5344CB8AC3E}">
        <p14:creationId xmlns:p14="http://schemas.microsoft.com/office/powerpoint/2010/main" val="40873246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87C57E5E-D393-4B39-8772-E70DD73EEBBF}"/>
              </a:ext>
            </a:extLst>
          </p:cNvPr>
          <p:cNvSpPr txBox="1"/>
          <p:nvPr/>
        </p:nvSpPr>
        <p:spPr>
          <a:xfrm>
            <a:off x="1463450" y="2646689"/>
            <a:ext cx="2308545" cy="132922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2DA2BF"/>
                </a:solidFill>
                <a:effectLst/>
                <a:uLnTx/>
                <a:uFillTx/>
                <a:ea typeface="+mn-ea"/>
                <a:cs typeface="+mn-cs"/>
              </a:rPr>
              <a:t>RECONNAISSANCE</a:t>
            </a:r>
            <a:endParaRPr kumimoji="0" lang="en-US" sz="1600" b="0" i="0" u="none" strike="noStrike" kern="1200" cap="none" spc="0" normalizeH="0" baseline="0" noProof="0" dirty="0" smtClean="0">
              <a:ln>
                <a:noFill/>
              </a:ln>
              <a:solidFill>
                <a:prstClr val="black"/>
              </a:solidFill>
              <a:effectLst/>
              <a:uLnTx/>
              <a:uFillTx/>
              <a:ea typeface="+mn-ea"/>
              <a:cs typeface="+mn-cs"/>
            </a:endParaRPr>
          </a:p>
          <a:p>
            <a:pPr lvl="0" algn="ctr">
              <a:defRPr/>
            </a:pPr>
            <a:r>
              <a:rPr lang="fr-FR" sz="1500" dirty="0" smtClean="0"/>
              <a:t>Rayonnement de la </a:t>
            </a:r>
            <a:r>
              <a:rPr lang="fr-FR" sz="1500" dirty="0" err="1" smtClean="0"/>
              <a:t>CdeP</a:t>
            </a:r>
            <a:r>
              <a:rPr lang="fr-FR" sz="1500" dirty="0" smtClean="0"/>
              <a:t> des </a:t>
            </a:r>
            <a:r>
              <a:rPr lang="fr-FR" sz="1500" dirty="0" err="1" smtClean="0"/>
              <a:t>gest</a:t>
            </a:r>
            <a:r>
              <a:rPr lang="fr-FR" sz="1500" dirty="0" smtClean="0"/>
              <a:t>. de programmes</a:t>
            </a:r>
          </a:p>
          <a:p>
            <a:pPr lvl="0" algn="ctr">
              <a:defRPr/>
            </a:pPr>
            <a:r>
              <a:rPr lang="fr-FR" sz="1500" dirty="0" smtClean="0"/>
              <a:t> qui renforce l’intérêt des membres et leur</a:t>
            </a:r>
          </a:p>
          <a:p>
            <a:pPr lvl="0" algn="ctr">
              <a:defRPr/>
            </a:pPr>
            <a:r>
              <a:rPr lang="fr-FR" sz="1500" dirty="0" smtClean="0"/>
              <a:t> identification</a:t>
            </a:r>
          </a:p>
          <a:p>
            <a:pPr lvl="0" algn="ctr">
              <a:defRPr/>
            </a:pPr>
            <a:r>
              <a:rPr lang="fr-FR" sz="1500" dirty="0" smtClean="0"/>
              <a:t> à la </a:t>
            </a:r>
            <a:r>
              <a:rPr lang="fr-FR" sz="1500" dirty="0" err="1" smtClean="0"/>
              <a:t>CdeP</a:t>
            </a:r>
            <a:r>
              <a:rPr lang="fr-FR" sz="1500" dirty="0" smtClean="0"/>
              <a:t>.</a:t>
            </a:r>
            <a:endParaRPr kumimoji="0" lang="en-US" sz="1500" b="0" i="0" u="none" strike="noStrike" kern="1200" cap="none" spc="0" normalizeH="0" baseline="0" noProof="0" dirty="0">
              <a:ln>
                <a:noFill/>
              </a:ln>
              <a:solidFill>
                <a:prstClr val="black"/>
              </a:solidFill>
              <a:effectLst/>
              <a:uLnTx/>
              <a:uFillTx/>
              <a:latin typeface="Calibri"/>
            </a:endParaRPr>
          </a:p>
        </p:txBody>
      </p:sp>
      <p:sp>
        <p:nvSpPr>
          <p:cNvPr id="2" name="Arc 1">
            <a:extLst>
              <a:ext uri="{FF2B5EF4-FFF2-40B4-BE49-F238E27FC236}">
                <a16:creationId xmlns:a16="http://schemas.microsoft.com/office/drawing/2014/main" xmlns="" id="{ABE1D800-162B-44A2-9CDC-71F234253D38}"/>
              </a:ext>
            </a:extLst>
          </p:cNvPr>
          <p:cNvSpPr>
            <a:spLocks noChangeAspect="1"/>
          </p:cNvSpPr>
          <p:nvPr/>
        </p:nvSpPr>
        <p:spPr>
          <a:xfrm flipV="1">
            <a:off x="4641232" y="225287"/>
            <a:ext cx="2869780" cy="2869780"/>
          </a:xfrm>
          <a:prstGeom prst="arc">
            <a:avLst>
              <a:gd name="adj1" fmla="val 10793746"/>
              <a:gd name="adj2" fmla="val 0"/>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xmlns="" id="{50D3826B-6AE9-443B-BEA8-B792FCC00263}"/>
              </a:ext>
            </a:extLst>
          </p:cNvPr>
          <p:cNvSpPr txBox="1"/>
          <p:nvPr/>
        </p:nvSpPr>
        <p:spPr>
          <a:xfrm>
            <a:off x="4591004" y="1515289"/>
            <a:ext cx="2970236" cy="109853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noProof="0" dirty="0" smtClean="0">
                <a:solidFill>
                  <a:srgbClr val="2DA2BF"/>
                </a:solidFill>
              </a:rPr>
              <a:t>DIFFÉRENCES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2DA2BF"/>
                </a:solidFill>
                <a:effectLst/>
                <a:uLnTx/>
                <a:uFillTx/>
                <a:latin typeface="Calibri"/>
                <a:ea typeface="+mn-ea"/>
                <a:cs typeface="+mn-cs"/>
              </a:rPr>
              <a:t> </a:t>
            </a:r>
            <a:endParaRPr kumimoji="0" lang="en-US" sz="1600" b="1" i="0" u="none" strike="noStrike" kern="1200" cap="none" spc="0" normalizeH="0" baseline="0" noProof="0" dirty="0">
              <a:ln>
                <a:noFill/>
              </a:ln>
              <a:solidFill>
                <a:srgbClr val="2DA2BF"/>
              </a:solidFill>
              <a:effectLst/>
              <a:uLnTx/>
              <a:uFillTx/>
              <a:latin typeface="Calibri"/>
              <a:ea typeface="+mn-ea"/>
              <a:cs typeface="+mn-cs"/>
            </a:endParaRPr>
          </a:p>
        </p:txBody>
      </p:sp>
      <p:sp>
        <p:nvSpPr>
          <p:cNvPr id="17" name="Arrow: Right 16">
            <a:extLst>
              <a:ext uri="{FF2B5EF4-FFF2-40B4-BE49-F238E27FC236}">
                <a16:creationId xmlns:a16="http://schemas.microsoft.com/office/drawing/2014/main" xmlns="" id="{D482EB78-2138-4A6E-A806-CE606124D0EF}"/>
              </a:ext>
            </a:extLst>
          </p:cNvPr>
          <p:cNvSpPr/>
          <p:nvPr/>
        </p:nvSpPr>
        <p:spPr>
          <a:xfrm rot="19958036">
            <a:off x="3851448" y="2250326"/>
            <a:ext cx="544702" cy="478302"/>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xmlns="" id="{8C8E8F7F-C179-4D9F-81A5-F5EFE9A5628C}"/>
              </a:ext>
            </a:extLst>
          </p:cNvPr>
          <p:cNvSpPr>
            <a:spLocks noChangeAspect="1"/>
          </p:cNvSpPr>
          <p:nvPr>
            <p:custDataLst>
              <p:tags r:id="rId1"/>
            </p:custDataLst>
          </p:nvPr>
        </p:nvSpPr>
        <p:spPr>
          <a:xfrm>
            <a:off x="8495040" y="2146579"/>
            <a:ext cx="2177888" cy="2177888"/>
          </a:xfrm>
          <a:prstGeom prst="ellipse">
            <a:avLst/>
          </a:prstGeom>
          <a:solidFill>
            <a:schemeClr val="bg1">
              <a:lumMod val="9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xmlns="" id="{21CB3E94-9796-44B4-91AB-B172AD6FCEB6}"/>
              </a:ext>
            </a:extLst>
          </p:cNvPr>
          <p:cNvSpPr>
            <a:spLocks noChangeAspect="1"/>
          </p:cNvSpPr>
          <p:nvPr>
            <p:custDataLst>
              <p:tags r:id="rId2"/>
            </p:custDataLst>
          </p:nvPr>
        </p:nvSpPr>
        <p:spPr>
          <a:xfrm>
            <a:off x="6487158" y="4081974"/>
            <a:ext cx="2177888" cy="2177888"/>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xmlns="" id="{EB278BEC-8FCB-4F51-8CD1-2E79038B5D0B}"/>
              </a:ext>
            </a:extLst>
          </p:cNvPr>
          <p:cNvSpPr>
            <a:spLocks noChangeAspect="1"/>
          </p:cNvSpPr>
          <p:nvPr>
            <p:custDataLst>
              <p:tags r:id="rId3"/>
            </p:custDataLst>
          </p:nvPr>
        </p:nvSpPr>
        <p:spPr>
          <a:xfrm>
            <a:off x="3526953" y="4081974"/>
            <a:ext cx="2177888" cy="2177888"/>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xmlns="" id="{B8753F10-E231-4F06-B48A-FDCAD7322D4E}"/>
              </a:ext>
            </a:extLst>
          </p:cNvPr>
          <p:cNvSpPr>
            <a:spLocks noChangeAspect="1"/>
          </p:cNvSpPr>
          <p:nvPr>
            <p:custDataLst>
              <p:tags r:id="rId4"/>
            </p:custDataLst>
          </p:nvPr>
        </p:nvSpPr>
        <p:spPr>
          <a:xfrm>
            <a:off x="1518859" y="2146579"/>
            <a:ext cx="2177888" cy="2177888"/>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6" name="TextBox 155">
            <a:extLst>
              <a:ext uri="{FF2B5EF4-FFF2-40B4-BE49-F238E27FC236}">
                <a16:creationId xmlns:a16="http://schemas.microsoft.com/office/drawing/2014/main" xmlns="" id="{00C74E44-565F-4EF1-803F-D8A6480E7F6C}"/>
              </a:ext>
            </a:extLst>
          </p:cNvPr>
          <p:cNvSpPr txBox="1"/>
          <p:nvPr/>
        </p:nvSpPr>
        <p:spPr>
          <a:xfrm>
            <a:off x="8364383" y="2698035"/>
            <a:ext cx="2439201" cy="132922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2DA2BF"/>
                </a:solidFill>
              </a:rPr>
              <a:t>PARTICIPATION</a:t>
            </a:r>
            <a:endParaRPr kumimoji="0" lang="en-US" sz="1600" b="1" i="0" u="none" strike="noStrike" kern="1200" cap="none" spc="0" normalizeH="0" baseline="0" noProof="0" dirty="0">
              <a:ln>
                <a:noFill/>
              </a:ln>
              <a:solidFill>
                <a:srgbClr val="2DA2BF"/>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prstClr val="black"/>
                </a:solidFill>
              </a:rPr>
              <a:t>Un </a:t>
            </a:r>
            <a:r>
              <a:rPr lang="en-US" sz="1500" dirty="0" err="1" smtClean="0">
                <a:solidFill>
                  <a:prstClr val="black"/>
                </a:solidFill>
              </a:rPr>
              <a:t>dynamisme</a:t>
            </a:r>
            <a:r>
              <a:rPr lang="en-US" sz="1500" dirty="0" smtClean="0">
                <a:solidFill>
                  <a:prstClr val="black"/>
                </a:solidFill>
              </a:rPr>
              <a:t> plus </a:t>
            </a:r>
            <a:r>
              <a:rPr lang="en-US" sz="1500" dirty="0" err="1" smtClean="0">
                <a:solidFill>
                  <a:prstClr val="black"/>
                </a:solidFill>
              </a:rPr>
              <a:t>soutenu</a:t>
            </a:r>
            <a:r>
              <a:rPr lang="en-US" sz="1500" dirty="0" smtClean="0">
                <a:solidFill>
                  <a:prstClr val="black"/>
                </a:solidFill>
              </a:rPr>
              <a:t> pour la </a:t>
            </a:r>
            <a:r>
              <a:rPr lang="en-US" sz="1500" dirty="0" err="1" smtClean="0">
                <a:solidFill>
                  <a:prstClr val="black"/>
                </a:solidFill>
              </a:rPr>
              <a:t>CdeP</a:t>
            </a:r>
            <a:r>
              <a:rPr lang="en-US" sz="1500" dirty="0" smtClean="0">
                <a:solidFill>
                  <a:prstClr val="black"/>
                </a:solidFill>
              </a:rPr>
              <a:t> des </a:t>
            </a:r>
            <a:r>
              <a:rPr lang="en-US" sz="1500" dirty="0" err="1" smtClean="0">
                <a:solidFill>
                  <a:prstClr val="black"/>
                </a:solidFill>
              </a:rPr>
              <a:t>gestionnaires</a:t>
            </a:r>
            <a:r>
              <a:rPr lang="en-US" sz="1500" dirty="0" smtClean="0">
                <a:solidFill>
                  <a:prstClr val="black"/>
                </a:solidFill>
              </a:rPr>
              <a:t> 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prstClr val="black"/>
                </a:solidFill>
              </a:rPr>
              <a:t> </a:t>
            </a:r>
            <a:r>
              <a:rPr lang="en-US" sz="1500" dirty="0" err="1" smtClean="0">
                <a:solidFill>
                  <a:prstClr val="black"/>
                </a:solidFill>
              </a:rPr>
              <a:t>programme</a:t>
            </a:r>
            <a:r>
              <a:rPr lang="en-US" sz="1500" dirty="0" smtClean="0">
                <a:solidFill>
                  <a:prstClr val="black"/>
                </a:solidFill>
              </a:rPr>
              <a:t>.</a:t>
            </a:r>
            <a:endParaRPr lang="en-US" sz="150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ndParaRPr>
          </a:p>
        </p:txBody>
      </p:sp>
      <p:sp>
        <p:nvSpPr>
          <p:cNvPr id="157" name="TextBox 156">
            <a:extLst>
              <a:ext uri="{FF2B5EF4-FFF2-40B4-BE49-F238E27FC236}">
                <a16:creationId xmlns:a16="http://schemas.microsoft.com/office/drawing/2014/main" xmlns="" id="{9E7AFE83-F5D6-4BB7-B40D-0090D3DD42D6}"/>
              </a:ext>
            </a:extLst>
          </p:cNvPr>
          <p:cNvSpPr txBox="1"/>
          <p:nvPr/>
        </p:nvSpPr>
        <p:spPr>
          <a:xfrm>
            <a:off x="3396296" y="4660856"/>
            <a:ext cx="2439201" cy="1329225"/>
          </a:xfrm>
          <a:prstGeom prst="rect">
            <a:avLst/>
          </a:prstGeom>
          <a:noFill/>
        </p:spPr>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2DA2BF"/>
                </a:solidFill>
                <a:effectLst/>
                <a:uLnTx/>
                <a:uFillTx/>
                <a:ea typeface="+mn-ea"/>
                <a:cs typeface="+mn-cs"/>
              </a:rPr>
              <a:t>MANDAT</a:t>
            </a:r>
            <a:endParaRPr kumimoji="0" lang="en-US" sz="1600" b="1" i="0" u="none" strike="noStrike" kern="1200" cap="none" spc="0" normalizeH="0" baseline="0" noProof="0" dirty="0">
              <a:ln>
                <a:noFill/>
              </a:ln>
              <a:solidFill>
                <a:srgbClr val="2DA2BF"/>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noProof="0" dirty="0" err="1" smtClean="0">
                <a:solidFill>
                  <a:prstClr val="black"/>
                </a:solidFill>
              </a:rPr>
              <a:t>Opérationnel</a:t>
            </a:r>
            <a:r>
              <a:rPr lang="en-US" sz="1500" noProof="0" dirty="0" smtClean="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noProof="0" dirty="0" smtClean="0">
                <a:solidFill>
                  <a:prstClr val="black"/>
                </a:solidFill>
              </a:rPr>
              <a:t>vs. </a:t>
            </a:r>
            <a:r>
              <a:rPr lang="en-US" sz="1500" noProof="0" dirty="0" err="1" smtClean="0">
                <a:solidFill>
                  <a:prstClr val="black"/>
                </a:solidFill>
              </a:rPr>
              <a:t>stratégique</a:t>
            </a:r>
            <a:r>
              <a:rPr lang="en-US" sz="1500" noProof="0" dirty="0" smtClean="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noProof="0" dirty="0" smtClean="0">
                <a:solidFill>
                  <a:prstClr val="black"/>
                </a:solidFill>
              </a:rPr>
              <a:t>La </a:t>
            </a:r>
            <a:r>
              <a:rPr lang="en-US" sz="1500" noProof="0" dirty="0" err="1" smtClean="0">
                <a:solidFill>
                  <a:prstClr val="black"/>
                </a:solidFill>
              </a:rPr>
              <a:t>portée</a:t>
            </a:r>
            <a:r>
              <a:rPr lang="en-US" sz="1500" noProof="0" dirty="0" smtClean="0">
                <a:solidFill>
                  <a:prstClr val="black"/>
                </a:solidFill>
              </a:rPr>
              <a:t> du </a:t>
            </a:r>
            <a:r>
              <a:rPr lang="en-US" sz="1500" noProof="0" dirty="0" err="1" smtClean="0">
                <a:solidFill>
                  <a:prstClr val="black"/>
                </a:solidFill>
              </a:rPr>
              <a:t>mandat</a:t>
            </a:r>
            <a:r>
              <a:rPr lang="en-US" sz="1500" noProof="0" dirty="0" smtClean="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noProof="0" dirty="0" err="1" smtClean="0">
                <a:solidFill>
                  <a:prstClr val="black"/>
                </a:solidFill>
              </a:rPr>
              <a:t>semble</a:t>
            </a:r>
            <a:r>
              <a:rPr lang="en-US" sz="1500" dirty="0" smtClean="0">
                <a:solidFill>
                  <a:prstClr val="black"/>
                </a:solidFill>
              </a:rPr>
              <a:t> </a:t>
            </a:r>
            <a:r>
              <a:rPr lang="en-US" sz="1500" dirty="0" err="1" smtClean="0">
                <a:solidFill>
                  <a:prstClr val="black"/>
                </a:solidFill>
              </a:rPr>
              <a:t>renforcer</a:t>
            </a:r>
            <a:r>
              <a:rPr lang="en-US" sz="1500" dirty="0" smtClean="0">
                <a:solidFill>
                  <a:prstClr val="black"/>
                </a:solidFill>
              </a:rPr>
              <a:t> </a:t>
            </a:r>
            <a:r>
              <a:rPr lang="en-US" sz="1500" dirty="0" err="1" smtClean="0">
                <a:solidFill>
                  <a:prstClr val="black"/>
                </a:solidFill>
              </a:rPr>
              <a:t>l’intérêt</a:t>
            </a:r>
            <a:endParaRPr lang="en-US" sz="1500" dirty="0" smtClean="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prstClr val="black"/>
                </a:solidFill>
              </a:rPr>
              <a:t> des gest. 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prstClr val="black"/>
                </a:solidFill>
              </a:rPr>
              <a:t> </a:t>
            </a:r>
            <a:r>
              <a:rPr lang="en-US" sz="1500" dirty="0" err="1" smtClean="0">
                <a:solidFill>
                  <a:prstClr val="black"/>
                </a:solidFill>
              </a:rPr>
              <a:t>programmes</a:t>
            </a:r>
            <a:r>
              <a:rPr lang="en-US" sz="1500" dirty="0" smtClean="0">
                <a:solidFill>
                  <a:prstClr val="black"/>
                </a:solidFill>
              </a:rPr>
              <a:t>.</a:t>
            </a:r>
            <a:endParaRPr kumimoji="0" lang="en-US" sz="1500" b="0" i="0" u="none" strike="noStrike" kern="1200" cap="none" spc="0" normalizeH="0" baseline="0" noProof="0" dirty="0">
              <a:ln>
                <a:noFill/>
              </a:ln>
              <a:solidFill>
                <a:prstClr val="black"/>
              </a:solidFill>
              <a:effectLst/>
              <a:uLnTx/>
              <a:uFillTx/>
            </a:endParaRPr>
          </a:p>
        </p:txBody>
      </p:sp>
      <p:sp>
        <p:nvSpPr>
          <p:cNvPr id="158" name="TextBox 157">
            <a:extLst>
              <a:ext uri="{FF2B5EF4-FFF2-40B4-BE49-F238E27FC236}">
                <a16:creationId xmlns:a16="http://schemas.microsoft.com/office/drawing/2014/main" xmlns="" id="{A8AE5DAD-5427-4D2B-A46B-89534F118D80}"/>
              </a:ext>
            </a:extLst>
          </p:cNvPr>
          <p:cNvSpPr txBox="1"/>
          <p:nvPr/>
        </p:nvSpPr>
        <p:spPr>
          <a:xfrm>
            <a:off x="6356501" y="4617565"/>
            <a:ext cx="2439201" cy="132922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2DA2BF"/>
                </a:solidFill>
              </a:rPr>
              <a:t>PRATIQUE</a:t>
            </a:r>
            <a:endParaRPr kumimoji="0" lang="en-US" sz="1600" b="1" i="0" u="none" strike="noStrike" kern="1200" cap="none" spc="0" normalizeH="0" baseline="0" noProof="0" dirty="0">
              <a:ln>
                <a:noFill/>
              </a:ln>
              <a:solidFill>
                <a:srgbClr val="2DA2BF"/>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err="1" smtClean="0">
                <a:solidFill>
                  <a:prstClr val="black"/>
                </a:solidFill>
              </a:rPr>
              <a:t>Pratique</a:t>
            </a:r>
            <a:r>
              <a:rPr lang="en-US" sz="1500" dirty="0" smtClean="0">
                <a:solidFill>
                  <a:prstClr val="black"/>
                </a:solidFill>
              </a:rPr>
              <a:t> </a:t>
            </a:r>
            <a:r>
              <a:rPr lang="en-US" sz="1500" dirty="0" err="1" smtClean="0">
                <a:solidFill>
                  <a:prstClr val="black"/>
                </a:solidFill>
              </a:rPr>
              <a:t>i</a:t>
            </a:r>
            <a:r>
              <a:rPr kumimoji="0" lang="en-US" sz="1500" b="0" i="0" u="none" strike="noStrike" kern="1200" cap="none" spc="0" normalizeH="0" baseline="0" noProof="0" dirty="0" err="1" smtClean="0">
                <a:ln>
                  <a:noFill/>
                </a:ln>
                <a:solidFill>
                  <a:prstClr val="black"/>
                </a:solidFill>
                <a:effectLst/>
                <a:uLnTx/>
                <a:uFillTx/>
              </a:rPr>
              <a:t>nstutionnalisée</a:t>
            </a:r>
            <a:endParaRPr kumimoji="0" lang="en-US" sz="1500" b="0" i="0" u="none" strike="noStrike" kern="1200" cap="none" spc="0" normalizeH="0" baseline="0" noProof="0" dirty="0" smtClean="0">
              <a:ln>
                <a:noFill/>
              </a:ln>
              <a:solidFill>
                <a:prstClr val="black"/>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noProof="0" dirty="0" smtClean="0">
                <a:ln>
                  <a:noFill/>
                </a:ln>
                <a:solidFill>
                  <a:prstClr val="black"/>
                </a:solidFill>
                <a:effectLst/>
                <a:uLnTx/>
                <a:uFillTx/>
              </a:rPr>
              <a:t> vs. </a:t>
            </a:r>
            <a:r>
              <a:rPr kumimoji="0" lang="en-US" sz="1500" b="0" i="0" u="none" strike="noStrike" kern="1200" cap="none" spc="0" normalizeH="0" noProof="0" dirty="0" err="1" smtClean="0">
                <a:ln>
                  <a:noFill/>
                </a:ln>
                <a:solidFill>
                  <a:prstClr val="black"/>
                </a:solidFill>
                <a:effectLst/>
                <a:uLnTx/>
                <a:uFillTx/>
              </a:rPr>
              <a:t>émergente</a:t>
            </a:r>
            <a:r>
              <a:rPr kumimoji="0" lang="en-US" sz="1500" b="0" i="0" u="none" strike="noStrike" kern="1200" cap="none" spc="0" normalizeH="0" noProof="0" dirty="0" smtClean="0">
                <a:ln>
                  <a:noFill/>
                </a:ln>
                <a:solidFill>
                  <a:prstClr val="black"/>
                </a:solidFill>
                <a:effectLst/>
                <a:uLnTx/>
                <a:uFillTx/>
              </a:rPr>
              <a:t>.</a:t>
            </a:r>
          </a:p>
          <a:p>
            <a:pPr algn="ctr">
              <a:defRPr/>
            </a:pPr>
            <a:r>
              <a:rPr lang="en-US" sz="1500" dirty="0" err="1">
                <a:solidFill>
                  <a:prstClr val="black"/>
                </a:solidFill>
              </a:rPr>
              <a:t>Degré</a:t>
            </a:r>
            <a:r>
              <a:rPr lang="en-US" sz="1500" dirty="0">
                <a:solidFill>
                  <a:prstClr val="black"/>
                </a:solidFill>
              </a:rPr>
              <a:t> de </a:t>
            </a:r>
            <a:r>
              <a:rPr lang="en-US" sz="1500" dirty="0" err="1">
                <a:solidFill>
                  <a:prstClr val="black"/>
                </a:solidFill>
              </a:rPr>
              <a:t>maturité</a:t>
            </a:r>
            <a:r>
              <a:rPr lang="en-US" sz="1500" dirty="0">
                <a:solidFill>
                  <a:prstClr val="black"/>
                </a:solidFill>
              </a:rPr>
              <a:t> de la </a:t>
            </a:r>
            <a:r>
              <a:rPr lang="en-US" sz="1500" dirty="0" err="1">
                <a:solidFill>
                  <a:prstClr val="black"/>
                </a:solidFill>
              </a:rPr>
              <a:t>pratique</a:t>
            </a:r>
            <a:r>
              <a:rPr lang="en-US" sz="1500" dirty="0">
                <a:solidFill>
                  <a:prstClr val="black"/>
                </a:solidFill>
              </a:rPr>
              <a:t> qui influence la </a:t>
            </a:r>
            <a:r>
              <a:rPr lang="en-US" sz="1500" dirty="0" err="1">
                <a:solidFill>
                  <a:prstClr val="black"/>
                </a:solidFill>
              </a:rPr>
              <a:t>dynamique</a:t>
            </a:r>
            <a:r>
              <a:rPr lang="en-US" sz="1500" dirty="0">
                <a:solidFill>
                  <a:prstClr val="black"/>
                </a:solidFill>
              </a:rPr>
              <a:t> </a:t>
            </a:r>
            <a:r>
              <a:rPr lang="en-US" sz="1500" dirty="0" smtClean="0">
                <a:solidFill>
                  <a:prstClr val="black"/>
                </a:solidFill>
              </a:rPr>
              <a:t>des</a:t>
            </a:r>
          </a:p>
          <a:p>
            <a:pPr algn="ctr">
              <a:defRPr/>
            </a:pPr>
            <a:r>
              <a:rPr lang="en-US" sz="1500" dirty="0" smtClean="0">
                <a:solidFill>
                  <a:prstClr val="black"/>
                </a:solidFill>
              </a:rPr>
              <a:t> </a:t>
            </a:r>
            <a:r>
              <a:rPr lang="en-US" sz="1500" dirty="0" err="1">
                <a:solidFill>
                  <a:prstClr val="black"/>
                </a:solidFill>
              </a:rPr>
              <a:t>échanges</a:t>
            </a:r>
            <a:r>
              <a:rPr lang="en-US" sz="1500" dirty="0">
                <a:solidFill>
                  <a:prstClr val="black"/>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endParaRPr>
          </a:p>
        </p:txBody>
      </p:sp>
      <p:sp>
        <p:nvSpPr>
          <p:cNvPr id="159" name="Arrow: Right 158">
            <a:extLst>
              <a:ext uri="{FF2B5EF4-FFF2-40B4-BE49-F238E27FC236}">
                <a16:creationId xmlns:a16="http://schemas.microsoft.com/office/drawing/2014/main" xmlns="" id="{7B6C5721-FB8E-48C0-A0EE-1120E6DD8FF4}"/>
              </a:ext>
            </a:extLst>
          </p:cNvPr>
          <p:cNvSpPr/>
          <p:nvPr/>
        </p:nvSpPr>
        <p:spPr>
          <a:xfrm rot="17871963">
            <a:off x="4877908" y="3424702"/>
            <a:ext cx="544702" cy="478302"/>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0" name="Arrow: Right 159">
            <a:extLst>
              <a:ext uri="{FF2B5EF4-FFF2-40B4-BE49-F238E27FC236}">
                <a16:creationId xmlns:a16="http://schemas.microsoft.com/office/drawing/2014/main" xmlns="" id="{78CE3E43-19EC-49F7-BE45-692E77885B94}"/>
              </a:ext>
            </a:extLst>
          </p:cNvPr>
          <p:cNvSpPr/>
          <p:nvPr/>
        </p:nvSpPr>
        <p:spPr>
          <a:xfrm rot="1641964" flipH="1">
            <a:off x="7916941" y="2250326"/>
            <a:ext cx="544702" cy="478302"/>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1" name="Arrow: Right 160">
            <a:extLst>
              <a:ext uri="{FF2B5EF4-FFF2-40B4-BE49-F238E27FC236}">
                <a16:creationId xmlns:a16="http://schemas.microsoft.com/office/drawing/2014/main" xmlns="" id="{07BF460A-EED5-4345-9155-065CCB7E209B}"/>
              </a:ext>
            </a:extLst>
          </p:cNvPr>
          <p:cNvSpPr/>
          <p:nvPr/>
        </p:nvSpPr>
        <p:spPr>
          <a:xfrm rot="3728037" flipH="1">
            <a:off x="6522931" y="3424702"/>
            <a:ext cx="544702" cy="478302"/>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5391636" y="1091316"/>
            <a:ext cx="1368971" cy="542926"/>
            <a:chOff x="2436001" y="2210355"/>
            <a:chExt cx="1368971" cy="542926"/>
          </a:xfrm>
        </p:grpSpPr>
        <p:grpSp>
          <p:nvGrpSpPr>
            <p:cNvPr id="19" name="Team" descr="{&quot;Key&quot;:&quot;POWER_USER_SHAPE_ICON&quot;,&quot;Value&quot;:&quot;POWER_USER_SHAPE_ICON_STYLE_1&quot;}"/>
            <p:cNvGrpSpPr>
              <a:grpSpLocks noChangeAspect="1"/>
            </p:cNvGrpSpPr>
            <p:nvPr>
              <p:custDataLst>
                <p:tags r:id="rId5"/>
              </p:custDataLst>
            </p:nvPr>
          </p:nvGrpSpPr>
          <p:grpSpPr bwMode="auto">
            <a:xfrm>
              <a:off x="3156771" y="2210355"/>
              <a:ext cx="648201" cy="542925"/>
              <a:chOff x="28" y="73"/>
              <a:chExt cx="431" cy="361"/>
            </a:xfrm>
            <a:solidFill>
              <a:schemeClr val="accent1"/>
            </a:solidFill>
          </p:grpSpPr>
          <p:sp>
            <p:nvSpPr>
              <p:cNvPr id="24" name="Team"/>
              <p:cNvSpPr>
                <a:spLocks/>
              </p:cNvSpPr>
              <p:nvPr>
                <p:custDataLst>
                  <p:tags r:id="rId10"/>
                </p:custDataLst>
              </p:nvPr>
            </p:nvSpPr>
            <p:spPr bwMode="auto">
              <a:xfrm>
                <a:off x="110" y="73"/>
                <a:ext cx="271" cy="361"/>
              </a:xfrm>
              <a:custGeom>
                <a:avLst/>
                <a:gdLst>
                  <a:gd name="T0" fmla="*/ 498 w 721"/>
                  <a:gd name="T1" fmla="*/ 421 h 958"/>
                  <a:gd name="T2" fmla="*/ 592 w 721"/>
                  <a:gd name="T3" fmla="*/ 233 h 958"/>
                  <a:gd name="T4" fmla="*/ 361 w 721"/>
                  <a:gd name="T5" fmla="*/ 0 h 958"/>
                  <a:gd name="T6" fmla="*/ 129 w 721"/>
                  <a:gd name="T7" fmla="*/ 231 h 958"/>
                  <a:gd name="T8" fmla="*/ 223 w 721"/>
                  <a:gd name="T9" fmla="*/ 421 h 958"/>
                  <a:gd name="T10" fmla="*/ 0 w 721"/>
                  <a:gd name="T11" fmla="*/ 758 h 958"/>
                  <a:gd name="T12" fmla="*/ 721 w 721"/>
                  <a:gd name="T13" fmla="*/ 758 h 958"/>
                  <a:gd name="T14" fmla="*/ 498 w 721"/>
                  <a:gd name="T15" fmla="*/ 421 h 9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958">
                    <a:moveTo>
                      <a:pt x="498" y="421"/>
                    </a:moveTo>
                    <a:cubicBezTo>
                      <a:pt x="555" y="379"/>
                      <a:pt x="592" y="309"/>
                      <a:pt x="592" y="233"/>
                    </a:cubicBezTo>
                    <a:cubicBezTo>
                      <a:pt x="592" y="105"/>
                      <a:pt x="489" y="0"/>
                      <a:pt x="361" y="0"/>
                    </a:cubicBezTo>
                    <a:cubicBezTo>
                      <a:pt x="233" y="0"/>
                      <a:pt x="129" y="103"/>
                      <a:pt x="129" y="231"/>
                    </a:cubicBezTo>
                    <a:cubicBezTo>
                      <a:pt x="129" y="308"/>
                      <a:pt x="166" y="379"/>
                      <a:pt x="223" y="421"/>
                    </a:cubicBezTo>
                    <a:cubicBezTo>
                      <a:pt x="92" y="474"/>
                      <a:pt x="0" y="608"/>
                      <a:pt x="0" y="758"/>
                    </a:cubicBezTo>
                    <a:cubicBezTo>
                      <a:pt x="0" y="958"/>
                      <a:pt x="721" y="958"/>
                      <a:pt x="721" y="758"/>
                    </a:cubicBezTo>
                    <a:cubicBezTo>
                      <a:pt x="721" y="608"/>
                      <a:pt x="629" y="474"/>
                      <a:pt x="498" y="421"/>
                    </a:cubicBezTo>
                    <a:close/>
                  </a:path>
                </a:pathLst>
              </a:custGeom>
              <a:grp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am"/>
              <p:cNvSpPr>
                <a:spLocks/>
              </p:cNvSpPr>
              <p:nvPr>
                <p:custDataLst>
                  <p:tags r:id="rId11"/>
                </p:custDataLst>
              </p:nvPr>
            </p:nvSpPr>
            <p:spPr bwMode="auto">
              <a:xfrm>
                <a:off x="318" y="118"/>
                <a:ext cx="141" cy="246"/>
              </a:xfrm>
              <a:custGeom>
                <a:avLst/>
                <a:gdLst>
                  <a:gd name="T0" fmla="*/ 211 w 375"/>
                  <a:gd name="T1" fmla="*/ 309 h 655"/>
                  <a:gd name="T2" fmla="*/ 280 w 375"/>
                  <a:gd name="T3" fmla="*/ 171 h 655"/>
                  <a:gd name="T4" fmla="*/ 110 w 375"/>
                  <a:gd name="T5" fmla="*/ 0 h 655"/>
                  <a:gd name="T6" fmla="*/ 50 w 375"/>
                  <a:gd name="T7" fmla="*/ 11 h 655"/>
                  <a:gd name="T8" fmla="*/ 70 w 375"/>
                  <a:gd name="T9" fmla="*/ 114 h 655"/>
                  <a:gd name="T10" fmla="*/ 0 w 375"/>
                  <a:gd name="T11" fmla="*/ 293 h 655"/>
                  <a:gd name="T12" fmla="*/ 199 w 375"/>
                  <a:gd name="T13" fmla="*/ 637 h 655"/>
                  <a:gd name="T14" fmla="*/ 198 w 375"/>
                  <a:gd name="T15" fmla="*/ 655 h 655"/>
                  <a:gd name="T16" fmla="*/ 375 w 375"/>
                  <a:gd name="T17" fmla="*/ 555 h 655"/>
                  <a:gd name="T18" fmla="*/ 211 w 375"/>
                  <a:gd name="T19" fmla="*/ 30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655">
                    <a:moveTo>
                      <a:pt x="211" y="309"/>
                    </a:moveTo>
                    <a:cubicBezTo>
                      <a:pt x="253" y="278"/>
                      <a:pt x="280" y="227"/>
                      <a:pt x="280" y="171"/>
                    </a:cubicBezTo>
                    <a:cubicBezTo>
                      <a:pt x="280" y="77"/>
                      <a:pt x="204" y="0"/>
                      <a:pt x="110" y="0"/>
                    </a:cubicBezTo>
                    <a:cubicBezTo>
                      <a:pt x="89" y="0"/>
                      <a:pt x="68" y="4"/>
                      <a:pt x="50" y="11"/>
                    </a:cubicBezTo>
                    <a:cubicBezTo>
                      <a:pt x="63" y="43"/>
                      <a:pt x="70" y="77"/>
                      <a:pt x="70" y="114"/>
                    </a:cubicBezTo>
                    <a:cubicBezTo>
                      <a:pt x="70" y="181"/>
                      <a:pt x="45" y="245"/>
                      <a:pt x="0" y="293"/>
                    </a:cubicBezTo>
                    <a:cubicBezTo>
                      <a:pt x="123" y="362"/>
                      <a:pt x="199" y="492"/>
                      <a:pt x="199" y="637"/>
                    </a:cubicBezTo>
                    <a:cubicBezTo>
                      <a:pt x="199" y="643"/>
                      <a:pt x="199" y="649"/>
                      <a:pt x="198" y="655"/>
                    </a:cubicBezTo>
                    <a:cubicBezTo>
                      <a:pt x="295" y="643"/>
                      <a:pt x="375" y="610"/>
                      <a:pt x="375" y="555"/>
                    </a:cubicBezTo>
                    <a:cubicBezTo>
                      <a:pt x="375" y="438"/>
                      <a:pt x="307" y="348"/>
                      <a:pt x="211" y="309"/>
                    </a:cubicBezTo>
                    <a:close/>
                  </a:path>
                </a:pathLst>
              </a:custGeom>
              <a:grp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am"/>
              <p:cNvSpPr>
                <a:spLocks/>
              </p:cNvSpPr>
              <p:nvPr>
                <p:custDataLst>
                  <p:tags r:id="rId12"/>
                </p:custDataLst>
              </p:nvPr>
            </p:nvSpPr>
            <p:spPr bwMode="auto">
              <a:xfrm>
                <a:off x="28" y="118"/>
                <a:ext cx="145" cy="247"/>
              </a:xfrm>
              <a:custGeom>
                <a:avLst/>
                <a:gdLst>
                  <a:gd name="T0" fmla="*/ 187 w 385"/>
                  <a:gd name="T1" fmla="*/ 637 h 657"/>
                  <a:gd name="T2" fmla="*/ 380 w 385"/>
                  <a:gd name="T3" fmla="*/ 297 h 657"/>
                  <a:gd name="T4" fmla="*/ 385 w 385"/>
                  <a:gd name="T5" fmla="*/ 292 h 657"/>
                  <a:gd name="T6" fmla="*/ 316 w 385"/>
                  <a:gd name="T7" fmla="*/ 113 h 657"/>
                  <a:gd name="T8" fmla="*/ 335 w 385"/>
                  <a:gd name="T9" fmla="*/ 15 h 657"/>
                  <a:gd name="T10" fmla="*/ 265 w 385"/>
                  <a:gd name="T11" fmla="*/ 0 h 657"/>
                  <a:gd name="T12" fmla="*/ 95 w 385"/>
                  <a:gd name="T13" fmla="*/ 170 h 657"/>
                  <a:gd name="T14" fmla="*/ 164 w 385"/>
                  <a:gd name="T15" fmla="*/ 309 h 657"/>
                  <a:gd name="T16" fmla="*/ 0 w 385"/>
                  <a:gd name="T17" fmla="*/ 555 h 657"/>
                  <a:gd name="T18" fmla="*/ 189 w 385"/>
                  <a:gd name="T19" fmla="*/ 657 h 657"/>
                  <a:gd name="T20" fmla="*/ 187 w 385"/>
                  <a:gd name="T21" fmla="*/ 63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657">
                    <a:moveTo>
                      <a:pt x="187" y="637"/>
                    </a:moveTo>
                    <a:cubicBezTo>
                      <a:pt x="187" y="495"/>
                      <a:pt x="261" y="367"/>
                      <a:pt x="380" y="297"/>
                    </a:cubicBezTo>
                    <a:cubicBezTo>
                      <a:pt x="381" y="296"/>
                      <a:pt x="383" y="294"/>
                      <a:pt x="385" y="292"/>
                    </a:cubicBezTo>
                    <a:cubicBezTo>
                      <a:pt x="341" y="244"/>
                      <a:pt x="316" y="180"/>
                      <a:pt x="316" y="113"/>
                    </a:cubicBezTo>
                    <a:cubicBezTo>
                      <a:pt x="316" y="78"/>
                      <a:pt x="322" y="46"/>
                      <a:pt x="335" y="15"/>
                    </a:cubicBezTo>
                    <a:cubicBezTo>
                      <a:pt x="313" y="6"/>
                      <a:pt x="290" y="0"/>
                      <a:pt x="265" y="0"/>
                    </a:cubicBezTo>
                    <a:cubicBezTo>
                      <a:pt x="171" y="0"/>
                      <a:pt x="95" y="76"/>
                      <a:pt x="95" y="170"/>
                    </a:cubicBezTo>
                    <a:cubicBezTo>
                      <a:pt x="95" y="227"/>
                      <a:pt x="122" y="278"/>
                      <a:pt x="164" y="309"/>
                    </a:cubicBezTo>
                    <a:cubicBezTo>
                      <a:pt x="68" y="348"/>
                      <a:pt x="0" y="438"/>
                      <a:pt x="0" y="555"/>
                    </a:cubicBezTo>
                    <a:cubicBezTo>
                      <a:pt x="0" y="612"/>
                      <a:pt x="86" y="646"/>
                      <a:pt x="189" y="657"/>
                    </a:cubicBezTo>
                    <a:cubicBezTo>
                      <a:pt x="187" y="650"/>
                      <a:pt x="187" y="643"/>
                      <a:pt x="187" y="637"/>
                    </a:cubicBezTo>
                    <a:close/>
                  </a:path>
                </a:pathLst>
              </a:custGeom>
              <a:grp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 name="Team" descr="{&quot;Key&quot;:&quot;POWER_USER_SHAPE_ICON&quot;,&quot;Value&quot;:&quot;POWER_USER_SHAPE_ICON_STYLE_1&quot;}"/>
            <p:cNvGrpSpPr>
              <a:grpSpLocks noChangeAspect="1"/>
            </p:cNvGrpSpPr>
            <p:nvPr>
              <p:custDataLst>
                <p:tags r:id="rId6"/>
              </p:custDataLst>
            </p:nvPr>
          </p:nvGrpSpPr>
          <p:grpSpPr bwMode="auto">
            <a:xfrm>
              <a:off x="2436001" y="2210356"/>
              <a:ext cx="648201" cy="542925"/>
              <a:chOff x="28" y="73"/>
              <a:chExt cx="431" cy="361"/>
            </a:xfrm>
            <a:solidFill>
              <a:schemeClr val="accent4"/>
            </a:solidFill>
          </p:grpSpPr>
          <p:sp>
            <p:nvSpPr>
              <p:cNvPr id="21" name="Team"/>
              <p:cNvSpPr>
                <a:spLocks/>
              </p:cNvSpPr>
              <p:nvPr>
                <p:custDataLst>
                  <p:tags r:id="rId7"/>
                </p:custDataLst>
              </p:nvPr>
            </p:nvSpPr>
            <p:spPr bwMode="auto">
              <a:xfrm>
                <a:off x="110" y="73"/>
                <a:ext cx="271" cy="361"/>
              </a:xfrm>
              <a:custGeom>
                <a:avLst/>
                <a:gdLst>
                  <a:gd name="T0" fmla="*/ 498 w 721"/>
                  <a:gd name="T1" fmla="*/ 421 h 958"/>
                  <a:gd name="T2" fmla="*/ 592 w 721"/>
                  <a:gd name="T3" fmla="*/ 233 h 958"/>
                  <a:gd name="T4" fmla="*/ 361 w 721"/>
                  <a:gd name="T5" fmla="*/ 0 h 958"/>
                  <a:gd name="T6" fmla="*/ 129 w 721"/>
                  <a:gd name="T7" fmla="*/ 231 h 958"/>
                  <a:gd name="T8" fmla="*/ 223 w 721"/>
                  <a:gd name="T9" fmla="*/ 421 h 958"/>
                  <a:gd name="T10" fmla="*/ 0 w 721"/>
                  <a:gd name="T11" fmla="*/ 758 h 958"/>
                  <a:gd name="T12" fmla="*/ 721 w 721"/>
                  <a:gd name="T13" fmla="*/ 758 h 958"/>
                  <a:gd name="T14" fmla="*/ 498 w 721"/>
                  <a:gd name="T15" fmla="*/ 421 h 9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958">
                    <a:moveTo>
                      <a:pt x="498" y="421"/>
                    </a:moveTo>
                    <a:cubicBezTo>
                      <a:pt x="555" y="379"/>
                      <a:pt x="592" y="309"/>
                      <a:pt x="592" y="233"/>
                    </a:cubicBezTo>
                    <a:cubicBezTo>
                      <a:pt x="592" y="105"/>
                      <a:pt x="489" y="0"/>
                      <a:pt x="361" y="0"/>
                    </a:cubicBezTo>
                    <a:cubicBezTo>
                      <a:pt x="233" y="0"/>
                      <a:pt x="129" y="103"/>
                      <a:pt x="129" y="231"/>
                    </a:cubicBezTo>
                    <a:cubicBezTo>
                      <a:pt x="129" y="308"/>
                      <a:pt x="166" y="379"/>
                      <a:pt x="223" y="421"/>
                    </a:cubicBezTo>
                    <a:cubicBezTo>
                      <a:pt x="92" y="474"/>
                      <a:pt x="0" y="608"/>
                      <a:pt x="0" y="758"/>
                    </a:cubicBezTo>
                    <a:cubicBezTo>
                      <a:pt x="0" y="958"/>
                      <a:pt x="721" y="958"/>
                      <a:pt x="721" y="758"/>
                    </a:cubicBezTo>
                    <a:cubicBezTo>
                      <a:pt x="721" y="608"/>
                      <a:pt x="629" y="474"/>
                      <a:pt x="498" y="4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am"/>
              <p:cNvSpPr>
                <a:spLocks/>
              </p:cNvSpPr>
              <p:nvPr>
                <p:custDataLst>
                  <p:tags r:id="rId8"/>
                </p:custDataLst>
              </p:nvPr>
            </p:nvSpPr>
            <p:spPr bwMode="auto">
              <a:xfrm>
                <a:off x="318" y="118"/>
                <a:ext cx="141" cy="246"/>
              </a:xfrm>
              <a:custGeom>
                <a:avLst/>
                <a:gdLst>
                  <a:gd name="T0" fmla="*/ 211 w 375"/>
                  <a:gd name="T1" fmla="*/ 309 h 655"/>
                  <a:gd name="T2" fmla="*/ 280 w 375"/>
                  <a:gd name="T3" fmla="*/ 171 h 655"/>
                  <a:gd name="T4" fmla="*/ 110 w 375"/>
                  <a:gd name="T5" fmla="*/ 0 h 655"/>
                  <a:gd name="T6" fmla="*/ 50 w 375"/>
                  <a:gd name="T7" fmla="*/ 11 h 655"/>
                  <a:gd name="T8" fmla="*/ 70 w 375"/>
                  <a:gd name="T9" fmla="*/ 114 h 655"/>
                  <a:gd name="T10" fmla="*/ 0 w 375"/>
                  <a:gd name="T11" fmla="*/ 293 h 655"/>
                  <a:gd name="T12" fmla="*/ 199 w 375"/>
                  <a:gd name="T13" fmla="*/ 637 h 655"/>
                  <a:gd name="T14" fmla="*/ 198 w 375"/>
                  <a:gd name="T15" fmla="*/ 655 h 655"/>
                  <a:gd name="T16" fmla="*/ 375 w 375"/>
                  <a:gd name="T17" fmla="*/ 555 h 655"/>
                  <a:gd name="T18" fmla="*/ 211 w 375"/>
                  <a:gd name="T19" fmla="*/ 30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655">
                    <a:moveTo>
                      <a:pt x="211" y="309"/>
                    </a:moveTo>
                    <a:cubicBezTo>
                      <a:pt x="253" y="278"/>
                      <a:pt x="280" y="227"/>
                      <a:pt x="280" y="171"/>
                    </a:cubicBezTo>
                    <a:cubicBezTo>
                      <a:pt x="280" y="77"/>
                      <a:pt x="204" y="0"/>
                      <a:pt x="110" y="0"/>
                    </a:cubicBezTo>
                    <a:cubicBezTo>
                      <a:pt x="89" y="0"/>
                      <a:pt x="68" y="4"/>
                      <a:pt x="50" y="11"/>
                    </a:cubicBezTo>
                    <a:cubicBezTo>
                      <a:pt x="63" y="43"/>
                      <a:pt x="70" y="77"/>
                      <a:pt x="70" y="114"/>
                    </a:cubicBezTo>
                    <a:cubicBezTo>
                      <a:pt x="70" y="181"/>
                      <a:pt x="45" y="245"/>
                      <a:pt x="0" y="293"/>
                    </a:cubicBezTo>
                    <a:cubicBezTo>
                      <a:pt x="123" y="362"/>
                      <a:pt x="199" y="492"/>
                      <a:pt x="199" y="637"/>
                    </a:cubicBezTo>
                    <a:cubicBezTo>
                      <a:pt x="199" y="643"/>
                      <a:pt x="199" y="649"/>
                      <a:pt x="198" y="655"/>
                    </a:cubicBezTo>
                    <a:cubicBezTo>
                      <a:pt x="295" y="643"/>
                      <a:pt x="375" y="610"/>
                      <a:pt x="375" y="555"/>
                    </a:cubicBezTo>
                    <a:cubicBezTo>
                      <a:pt x="375" y="438"/>
                      <a:pt x="307" y="348"/>
                      <a:pt x="211"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am"/>
              <p:cNvSpPr>
                <a:spLocks/>
              </p:cNvSpPr>
              <p:nvPr>
                <p:custDataLst>
                  <p:tags r:id="rId9"/>
                </p:custDataLst>
              </p:nvPr>
            </p:nvSpPr>
            <p:spPr bwMode="auto">
              <a:xfrm>
                <a:off x="28" y="118"/>
                <a:ext cx="145" cy="247"/>
              </a:xfrm>
              <a:custGeom>
                <a:avLst/>
                <a:gdLst>
                  <a:gd name="T0" fmla="*/ 187 w 385"/>
                  <a:gd name="T1" fmla="*/ 637 h 657"/>
                  <a:gd name="T2" fmla="*/ 380 w 385"/>
                  <a:gd name="T3" fmla="*/ 297 h 657"/>
                  <a:gd name="T4" fmla="*/ 385 w 385"/>
                  <a:gd name="T5" fmla="*/ 292 h 657"/>
                  <a:gd name="T6" fmla="*/ 316 w 385"/>
                  <a:gd name="T7" fmla="*/ 113 h 657"/>
                  <a:gd name="T8" fmla="*/ 335 w 385"/>
                  <a:gd name="T9" fmla="*/ 15 h 657"/>
                  <a:gd name="T10" fmla="*/ 265 w 385"/>
                  <a:gd name="T11" fmla="*/ 0 h 657"/>
                  <a:gd name="T12" fmla="*/ 95 w 385"/>
                  <a:gd name="T13" fmla="*/ 170 h 657"/>
                  <a:gd name="T14" fmla="*/ 164 w 385"/>
                  <a:gd name="T15" fmla="*/ 309 h 657"/>
                  <a:gd name="T16" fmla="*/ 0 w 385"/>
                  <a:gd name="T17" fmla="*/ 555 h 657"/>
                  <a:gd name="T18" fmla="*/ 189 w 385"/>
                  <a:gd name="T19" fmla="*/ 657 h 657"/>
                  <a:gd name="T20" fmla="*/ 187 w 385"/>
                  <a:gd name="T21" fmla="*/ 63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657">
                    <a:moveTo>
                      <a:pt x="187" y="637"/>
                    </a:moveTo>
                    <a:cubicBezTo>
                      <a:pt x="187" y="495"/>
                      <a:pt x="261" y="367"/>
                      <a:pt x="380" y="297"/>
                    </a:cubicBezTo>
                    <a:cubicBezTo>
                      <a:pt x="381" y="296"/>
                      <a:pt x="383" y="294"/>
                      <a:pt x="385" y="292"/>
                    </a:cubicBezTo>
                    <a:cubicBezTo>
                      <a:pt x="341" y="244"/>
                      <a:pt x="316" y="180"/>
                      <a:pt x="316" y="113"/>
                    </a:cubicBezTo>
                    <a:cubicBezTo>
                      <a:pt x="316" y="78"/>
                      <a:pt x="322" y="46"/>
                      <a:pt x="335" y="15"/>
                    </a:cubicBezTo>
                    <a:cubicBezTo>
                      <a:pt x="313" y="6"/>
                      <a:pt x="290" y="0"/>
                      <a:pt x="265" y="0"/>
                    </a:cubicBezTo>
                    <a:cubicBezTo>
                      <a:pt x="171" y="0"/>
                      <a:pt x="95" y="76"/>
                      <a:pt x="95" y="170"/>
                    </a:cubicBezTo>
                    <a:cubicBezTo>
                      <a:pt x="95" y="227"/>
                      <a:pt x="122" y="278"/>
                      <a:pt x="164" y="309"/>
                    </a:cubicBezTo>
                    <a:cubicBezTo>
                      <a:pt x="68" y="348"/>
                      <a:pt x="0" y="438"/>
                      <a:pt x="0" y="555"/>
                    </a:cubicBezTo>
                    <a:cubicBezTo>
                      <a:pt x="0" y="612"/>
                      <a:pt x="86" y="646"/>
                      <a:pt x="189" y="657"/>
                    </a:cubicBezTo>
                    <a:cubicBezTo>
                      <a:pt x="187" y="650"/>
                      <a:pt x="187" y="643"/>
                      <a:pt x="187" y="6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27" name="Picture 26"/>
          <p:cNvPicPr>
            <a:picLocks noChangeAspect="1"/>
          </p:cNvPicPr>
          <p:nvPr/>
        </p:nvPicPr>
        <p:blipFill>
          <a:blip r:embed="rId15"/>
          <a:stretch>
            <a:fillRect/>
          </a:stretch>
        </p:blipFill>
        <p:spPr>
          <a:xfrm>
            <a:off x="9941644" y="0"/>
            <a:ext cx="2250356" cy="788918"/>
          </a:xfrm>
          <a:prstGeom prst="rect">
            <a:avLst/>
          </a:prstGeom>
        </p:spPr>
      </p:pic>
      <p:sp>
        <p:nvSpPr>
          <p:cNvPr id="28" name="Title 13">
            <a:extLst>
              <a:ext uri="{FF2B5EF4-FFF2-40B4-BE49-F238E27FC236}">
                <a16:creationId xmlns:a16="http://schemas.microsoft.com/office/drawing/2014/main" xmlns="" id="{E6241CF3-D4DD-4C6C-88C8-620FA64EFC68}"/>
              </a:ext>
            </a:extLst>
          </p:cNvPr>
          <p:cNvSpPr txBox="1">
            <a:spLocks/>
          </p:cNvSpPr>
          <p:nvPr/>
        </p:nvSpPr>
        <p:spPr>
          <a:xfrm>
            <a:off x="94022" y="-56361"/>
            <a:ext cx="10972800" cy="1125749"/>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DIFFÉRENCES ENTRE LES DEUX</a:t>
            </a:r>
            <a:endParaRPr lang="en-US" sz="4000" dirty="0"/>
          </a:p>
        </p:txBody>
      </p:sp>
      <p:pic>
        <p:nvPicPr>
          <p:cNvPr id="3" name="Picture 2"/>
          <p:cNvPicPr>
            <a:picLocks noChangeAspect="1"/>
          </p:cNvPicPr>
          <p:nvPr/>
        </p:nvPicPr>
        <p:blipFill>
          <a:blip r:embed="rId16"/>
          <a:stretch>
            <a:fillRect/>
          </a:stretch>
        </p:blipFill>
        <p:spPr>
          <a:xfrm>
            <a:off x="4811540" y="75643"/>
            <a:ext cx="893301" cy="748442"/>
          </a:xfrm>
          <a:prstGeom prst="rect">
            <a:avLst/>
          </a:prstGeom>
        </p:spPr>
      </p:pic>
    </p:spTree>
    <p:extLst>
      <p:ext uri="{BB962C8B-B14F-4D97-AF65-F5344CB8AC3E}">
        <p14:creationId xmlns:p14="http://schemas.microsoft.com/office/powerpoint/2010/main" val="11322955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210083" y="-126599"/>
            <a:ext cx="9720263" cy="1498600"/>
          </a:xfrm>
        </p:spPr>
        <p:txBody>
          <a:bodyPr>
            <a:normAutofit/>
          </a:bodyPr>
          <a:lstStyle/>
          <a:p>
            <a:r>
              <a:rPr lang="en-US" sz="4000" dirty="0" smtClean="0"/>
              <a:t>BILAN </a:t>
            </a:r>
            <a:r>
              <a:rPr lang="en-US" sz="4000" dirty="0" err="1" smtClean="0"/>
              <a:t>général</a:t>
            </a:r>
            <a:endParaRPr lang="en-US" sz="4000" dirty="0"/>
          </a:p>
        </p:txBody>
      </p:sp>
      <p:grpSp>
        <p:nvGrpSpPr>
          <p:cNvPr id="18" name="Group 17"/>
          <p:cNvGrpSpPr/>
          <p:nvPr/>
        </p:nvGrpSpPr>
        <p:grpSpPr>
          <a:xfrm>
            <a:off x="357255" y="2219422"/>
            <a:ext cx="3993449" cy="3053208"/>
            <a:chOff x="630195" y="2232158"/>
            <a:chExt cx="3993449" cy="3053208"/>
          </a:xfrm>
        </p:grpSpPr>
        <p:grpSp>
          <p:nvGrpSpPr>
            <p:cNvPr id="4" name="Team" descr="{&quot;Key&quot;:&quot;POWER_USER_SHAPE_ICON&quot;,&quot;Value&quot;:&quot;POWER_USER_SHAPE_ICON_STYLE_1&quot;}"/>
            <p:cNvGrpSpPr>
              <a:grpSpLocks noChangeAspect="1"/>
            </p:cNvGrpSpPr>
            <p:nvPr>
              <p:custDataLst>
                <p:tags r:id="rId10"/>
              </p:custDataLst>
            </p:nvPr>
          </p:nvGrpSpPr>
          <p:grpSpPr bwMode="auto">
            <a:xfrm>
              <a:off x="630195" y="2236328"/>
              <a:ext cx="648201" cy="542925"/>
              <a:chOff x="28" y="73"/>
              <a:chExt cx="431" cy="361"/>
            </a:xfrm>
            <a:solidFill>
              <a:schemeClr val="accent4"/>
            </a:solidFill>
          </p:grpSpPr>
          <p:sp>
            <p:nvSpPr>
              <p:cNvPr id="5" name="Team"/>
              <p:cNvSpPr>
                <a:spLocks/>
              </p:cNvSpPr>
              <p:nvPr>
                <p:custDataLst>
                  <p:tags r:id="rId15"/>
                </p:custDataLst>
              </p:nvPr>
            </p:nvSpPr>
            <p:spPr bwMode="auto">
              <a:xfrm>
                <a:off x="110" y="73"/>
                <a:ext cx="271" cy="361"/>
              </a:xfrm>
              <a:custGeom>
                <a:avLst/>
                <a:gdLst>
                  <a:gd name="T0" fmla="*/ 498 w 721"/>
                  <a:gd name="T1" fmla="*/ 421 h 958"/>
                  <a:gd name="T2" fmla="*/ 592 w 721"/>
                  <a:gd name="T3" fmla="*/ 233 h 958"/>
                  <a:gd name="T4" fmla="*/ 361 w 721"/>
                  <a:gd name="T5" fmla="*/ 0 h 958"/>
                  <a:gd name="T6" fmla="*/ 129 w 721"/>
                  <a:gd name="T7" fmla="*/ 231 h 958"/>
                  <a:gd name="T8" fmla="*/ 223 w 721"/>
                  <a:gd name="T9" fmla="*/ 421 h 958"/>
                  <a:gd name="T10" fmla="*/ 0 w 721"/>
                  <a:gd name="T11" fmla="*/ 758 h 958"/>
                  <a:gd name="T12" fmla="*/ 721 w 721"/>
                  <a:gd name="T13" fmla="*/ 758 h 958"/>
                  <a:gd name="T14" fmla="*/ 498 w 721"/>
                  <a:gd name="T15" fmla="*/ 421 h 9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958">
                    <a:moveTo>
                      <a:pt x="498" y="421"/>
                    </a:moveTo>
                    <a:cubicBezTo>
                      <a:pt x="555" y="379"/>
                      <a:pt x="592" y="309"/>
                      <a:pt x="592" y="233"/>
                    </a:cubicBezTo>
                    <a:cubicBezTo>
                      <a:pt x="592" y="105"/>
                      <a:pt x="489" y="0"/>
                      <a:pt x="361" y="0"/>
                    </a:cubicBezTo>
                    <a:cubicBezTo>
                      <a:pt x="233" y="0"/>
                      <a:pt x="129" y="103"/>
                      <a:pt x="129" y="231"/>
                    </a:cubicBezTo>
                    <a:cubicBezTo>
                      <a:pt x="129" y="308"/>
                      <a:pt x="166" y="379"/>
                      <a:pt x="223" y="421"/>
                    </a:cubicBezTo>
                    <a:cubicBezTo>
                      <a:pt x="92" y="474"/>
                      <a:pt x="0" y="608"/>
                      <a:pt x="0" y="758"/>
                    </a:cubicBezTo>
                    <a:cubicBezTo>
                      <a:pt x="0" y="958"/>
                      <a:pt x="721" y="958"/>
                      <a:pt x="721" y="758"/>
                    </a:cubicBezTo>
                    <a:cubicBezTo>
                      <a:pt x="721" y="608"/>
                      <a:pt x="629" y="474"/>
                      <a:pt x="498" y="4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am"/>
              <p:cNvSpPr>
                <a:spLocks/>
              </p:cNvSpPr>
              <p:nvPr>
                <p:custDataLst>
                  <p:tags r:id="rId16"/>
                </p:custDataLst>
              </p:nvPr>
            </p:nvSpPr>
            <p:spPr bwMode="auto">
              <a:xfrm>
                <a:off x="318" y="118"/>
                <a:ext cx="141" cy="246"/>
              </a:xfrm>
              <a:custGeom>
                <a:avLst/>
                <a:gdLst>
                  <a:gd name="T0" fmla="*/ 211 w 375"/>
                  <a:gd name="T1" fmla="*/ 309 h 655"/>
                  <a:gd name="T2" fmla="*/ 280 w 375"/>
                  <a:gd name="T3" fmla="*/ 171 h 655"/>
                  <a:gd name="T4" fmla="*/ 110 w 375"/>
                  <a:gd name="T5" fmla="*/ 0 h 655"/>
                  <a:gd name="T6" fmla="*/ 50 w 375"/>
                  <a:gd name="T7" fmla="*/ 11 h 655"/>
                  <a:gd name="T8" fmla="*/ 70 w 375"/>
                  <a:gd name="T9" fmla="*/ 114 h 655"/>
                  <a:gd name="T10" fmla="*/ 0 w 375"/>
                  <a:gd name="T11" fmla="*/ 293 h 655"/>
                  <a:gd name="T12" fmla="*/ 199 w 375"/>
                  <a:gd name="T13" fmla="*/ 637 h 655"/>
                  <a:gd name="T14" fmla="*/ 198 w 375"/>
                  <a:gd name="T15" fmla="*/ 655 h 655"/>
                  <a:gd name="T16" fmla="*/ 375 w 375"/>
                  <a:gd name="T17" fmla="*/ 555 h 655"/>
                  <a:gd name="T18" fmla="*/ 211 w 375"/>
                  <a:gd name="T19" fmla="*/ 30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655">
                    <a:moveTo>
                      <a:pt x="211" y="309"/>
                    </a:moveTo>
                    <a:cubicBezTo>
                      <a:pt x="253" y="278"/>
                      <a:pt x="280" y="227"/>
                      <a:pt x="280" y="171"/>
                    </a:cubicBezTo>
                    <a:cubicBezTo>
                      <a:pt x="280" y="77"/>
                      <a:pt x="204" y="0"/>
                      <a:pt x="110" y="0"/>
                    </a:cubicBezTo>
                    <a:cubicBezTo>
                      <a:pt x="89" y="0"/>
                      <a:pt x="68" y="4"/>
                      <a:pt x="50" y="11"/>
                    </a:cubicBezTo>
                    <a:cubicBezTo>
                      <a:pt x="63" y="43"/>
                      <a:pt x="70" y="77"/>
                      <a:pt x="70" y="114"/>
                    </a:cubicBezTo>
                    <a:cubicBezTo>
                      <a:pt x="70" y="181"/>
                      <a:pt x="45" y="245"/>
                      <a:pt x="0" y="293"/>
                    </a:cubicBezTo>
                    <a:cubicBezTo>
                      <a:pt x="123" y="362"/>
                      <a:pt x="199" y="492"/>
                      <a:pt x="199" y="637"/>
                    </a:cubicBezTo>
                    <a:cubicBezTo>
                      <a:pt x="199" y="643"/>
                      <a:pt x="199" y="649"/>
                      <a:pt x="198" y="655"/>
                    </a:cubicBezTo>
                    <a:cubicBezTo>
                      <a:pt x="295" y="643"/>
                      <a:pt x="375" y="610"/>
                      <a:pt x="375" y="555"/>
                    </a:cubicBezTo>
                    <a:cubicBezTo>
                      <a:pt x="375" y="438"/>
                      <a:pt x="307" y="348"/>
                      <a:pt x="211"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am"/>
              <p:cNvSpPr>
                <a:spLocks/>
              </p:cNvSpPr>
              <p:nvPr>
                <p:custDataLst>
                  <p:tags r:id="rId17"/>
                </p:custDataLst>
              </p:nvPr>
            </p:nvSpPr>
            <p:spPr bwMode="auto">
              <a:xfrm>
                <a:off x="28" y="118"/>
                <a:ext cx="145" cy="247"/>
              </a:xfrm>
              <a:custGeom>
                <a:avLst/>
                <a:gdLst>
                  <a:gd name="T0" fmla="*/ 187 w 385"/>
                  <a:gd name="T1" fmla="*/ 637 h 657"/>
                  <a:gd name="T2" fmla="*/ 380 w 385"/>
                  <a:gd name="T3" fmla="*/ 297 h 657"/>
                  <a:gd name="T4" fmla="*/ 385 w 385"/>
                  <a:gd name="T5" fmla="*/ 292 h 657"/>
                  <a:gd name="T6" fmla="*/ 316 w 385"/>
                  <a:gd name="T7" fmla="*/ 113 h 657"/>
                  <a:gd name="T8" fmla="*/ 335 w 385"/>
                  <a:gd name="T9" fmla="*/ 15 h 657"/>
                  <a:gd name="T10" fmla="*/ 265 w 385"/>
                  <a:gd name="T11" fmla="*/ 0 h 657"/>
                  <a:gd name="T12" fmla="*/ 95 w 385"/>
                  <a:gd name="T13" fmla="*/ 170 h 657"/>
                  <a:gd name="T14" fmla="*/ 164 w 385"/>
                  <a:gd name="T15" fmla="*/ 309 h 657"/>
                  <a:gd name="T16" fmla="*/ 0 w 385"/>
                  <a:gd name="T17" fmla="*/ 555 h 657"/>
                  <a:gd name="T18" fmla="*/ 189 w 385"/>
                  <a:gd name="T19" fmla="*/ 657 h 657"/>
                  <a:gd name="T20" fmla="*/ 187 w 385"/>
                  <a:gd name="T21" fmla="*/ 63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657">
                    <a:moveTo>
                      <a:pt x="187" y="637"/>
                    </a:moveTo>
                    <a:cubicBezTo>
                      <a:pt x="187" y="495"/>
                      <a:pt x="261" y="367"/>
                      <a:pt x="380" y="297"/>
                    </a:cubicBezTo>
                    <a:cubicBezTo>
                      <a:pt x="381" y="296"/>
                      <a:pt x="383" y="294"/>
                      <a:pt x="385" y="292"/>
                    </a:cubicBezTo>
                    <a:cubicBezTo>
                      <a:pt x="341" y="244"/>
                      <a:pt x="316" y="180"/>
                      <a:pt x="316" y="113"/>
                    </a:cubicBezTo>
                    <a:cubicBezTo>
                      <a:pt x="316" y="78"/>
                      <a:pt x="322" y="46"/>
                      <a:pt x="335" y="15"/>
                    </a:cubicBezTo>
                    <a:cubicBezTo>
                      <a:pt x="313" y="6"/>
                      <a:pt x="290" y="0"/>
                      <a:pt x="265" y="0"/>
                    </a:cubicBezTo>
                    <a:cubicBezTo>
                      <a:pt x="171" y="0"/>
                      <a:pt x="95" y="76"/>
                      <a:pt x="95" y="170"/>
                    </a:cubicBezTo>
                    <a:cubicBezTo>
                      <a:pt x="95" y="227"/>
                      <a:pt x="122" y="278"/>
                      <a:pt x="164" y="309"/>
                    </a:cubicBezTo>
                    <a:cubicBezTo>
                      <a:pt x="68" y="348"/>
                      <a:pt x="0" y="438"/>
                      <a:pt x="0" y="555"/>
                    </a:cubicBezTo>
                    <a:cubicBezTo>
                      <a:pt x="0" y="612"/>
                      <a:pt x="86" y="646"/>
                      <a:pt x="189" y="657"/>
                    </a:cubicBezTo>
                    <a:cubicBezTo>
                      <a:pt x="187" y="650"/>
                      <a:pt x="187" y="643"/>
                      <a:pt x="187" y="6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 name="Team" descr="{&quot;Key&quot;:&quot;POWER_USER_SHAPE_ICON&quot;,&quot;Value&quot;:&quot;POWER_USER_SHAPE_ICON_STYLE_1&quot;}"/>
            <p:cNvGrpSpPr>
              <a:grpSpLocks noChangeAspect="1"/>
            </p:cNvGrpSpPr>
            <p:nvPr>
              <p:custDataLst>
                <p:tags r:id="rId11"/>
              </p:custDataLst>
            </p:nvPr>
          </p:nvGrpSpPr>
          <p:grpSpPr bwMode="auto">
            <a:xfrm>
              <a:off x="630195" y="4294358"/>
              <a:ext cx="648201" cy="542925"/>
              <a:chOff x="28" y="73"/>
              <a:chExt cx="431" cy="361"/>
            </a:xfrm>
            <a:solidFill>
              <a:schemeClr val="accent1"/>
            </a:solidFill>
          </p:grpSpPr>
          <p:sp>
            <p:nvSpPr>
              <p:cNvPr id="9" name="Team"/>
              <p:cNvSpPr>
                <a:spLocks/>
              </p:cNvSpPr>
              <p:nvPr>
                <p:custDataLst>
                  <p:tags r:id="rId12"/>
                </p:custDataLst>
              </p:nvPr>
            </p:nvSpPr>
            <p:spPr bwMode="auto">
              <a:xfrm>
                <a:off x="110" y="73"/>
                <a:ext cx="271" cy="361"/>
              </a:xfrm>
              <a:custGeom>
                <a:avLst/>
                <a:gdLst>
                  <a:gd name="T0" fmla="*/ 498 w 721"/>
                  <a:gd name="T1" fmla="*/ 421 h 958"/>
                  <a:gd name="T2" fmla="*/ 592 w 721"/>
                  <a:gd name="T3" fmla="*/ 233 h 958"/>
                  <a:gd name="T4" fmla="*/ 361 w 721"/>
                  <a:gd name="T5" fmla="*/ 0 h 958"/>
                  <a:gd name="T6" fmla="*/ 129 w 721"/>
                  <a:gd name="T7" fmla="*/ 231 h 958"/>
                  <a:gd name="T8" fmla="*/ 223 w 721"/>
                  <a:gd name="T9" fmla="*/ 421 h 958"/>
                  <a:gd name="T10" fmla="*/ 0 w 721"/>
                  <a:gd name="T11" fmla="*/ 758 h 958"/>
                  <a:gd name="T12" fmla="*/ 721 w 721"/>
                  <a:gd name="T13" fmla="*/ 758 h 958"/>
                  <a:gd name="T14" fmla="*/ 498 w 721"/>
                  <a:gd name="T15" fmla="*/ 421 h 9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958">
                    <a:moveTo>
                      <a:pt x="498" y="421"/>
                    </a:moveTo>
                    <a:cubicBezTo>
                      <a:pt x="555" y="379"/>
                      <a:pt x="592" y="309"/>
                      <a:pt x="592" y="233"/>
                    </a:cubicBezTo>
                    <a:cubicBezTo>
                      <a:pt x="592" y="105"/>
                      <a:pt x="489" y="0"/>
                      <a:pt x="361" y="0"/>
                    </a:cubicBezTo>
                    <a:cubicBezTo>
                      <a:pt x="233" y="0"/>
                      <a:pt x="129" y="103"/>
                      <a:pt x="129" y="231"/>
                    </a:cubicBezTo>
                    <a:cubicBezTo>
                      <a:pt x="129" y="308"/>
                      <a:pt x="166" y="379"/>
                      <a:pt x="223" y="421"/>
                    </a:cubicBezTo>
                    <a:cubicBezTo>
                      <a:pt x="92" y="474"/>
                      <a:pt x="0" y="608"/>
                      <a:pt x="0" y="758"/>
                    </a:cubicBezTo>
                    <a:cubicBezTo>
                      <a:pt x="0" y="958"/>
                      <a:pt x="721" y="958"/>
                      <a:pt x="721" y="758"/>
                    </a:cubicBezTo>
                    <a:cubicBezTo>
                      <a:pt x="721" y="608"/>
                      <a:pt x="629" y="474"/>
                      <a:pt x="498" y="4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am"/>
              <p:cNvSpPr>
                <a:spLocks/>
              </p:cNvSpPr>
              <p:nvPr>
                <p:custDataLst>
                  <p:tags r:id="rId13"/>
                </p:custDataLst>
              </p:nvPr>
            </p:nvSpPr>
            <p:spPr bwMode="auto">
              <a:xfrm>
                <a:off x="318" y="118"/>
                <a:ext cx="141" cy="246"/>
              </a:xfrm>
              <a:custGeom>
                <a:avLst/>
                <a:gdLst>
                  <a:gd name="T0" fmla="*/ 211 w 375"/>
                  <a:gd name="T1" fmla="*/ 309 h 655"/>
                  <a:gd name="T2" fmla="*/ 280 w 375"/>
                  <a:gd name="T3" fmla="*/ 171 h 655"/>
                  <a:gd name="T4" fmla="*/ 110 w 375"/>
                  <a:gd name="T5" fmla="*/ 0 h 655"/>
                  <a:gd name="T6" fmla="*/ 50 w 375"/>
                  <a:gd name="T7" fmla="*/ 11 h 655"/>
                  <a:gd name="T8" fmla="*/ 70 w 375"/>
                  <a:gd name="T9" fmla="*/ 114 h 655"/>
                  <a:gd name="T10" fmla="*/ 0 w 375"/>
                  <a:gd name="T11" fmla="*/ 293 h 655"/>
                  <a:gd name="T12" fmla="*/ 199 w 375"/>
                  <a:gd name="T13" fmla="*/ 637 h 655"/>
                  <a:gd name="T14" fmla="*/ 198 w 375"/>
                  <a:gd name="T15" fmla="*/ 655 h 655"/>
                  <a:gd name="T16" fmla="*/ 375 w 375"/>
                  <a:gd name="T17" fmla="*/ 555 h 655"/>
                  <a:gd name="T18" fmla="*/ 211 w 375"/>
                  <a:gd name="T19" fmla="*/ 30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655">
                    <a:moveTo>
                      <a:pt x="211" y="309"/>
                    </a:moveTo>
                    <a:cubicBezTo>
                      <a:pt x="253" y="278"/>
                      <a:pt x="280" y="227"/>
                      <a:pt x="280" y="171"/>
                    </a:cubicBezTo>
                    <a:cubicBezTo>
                      <a:pt x="280" y="77"/>
                      <a:pt x="204" y="0"/>
                      <a:pt x="110" y="0"/>
                    </a:cubicBezTo>
                    <a:cubicBezTo>
                      <a:pt x="89" y="0"/>
                      <a:pt x="68" y="4"/>
                      <a:pt x="50" y="11"/>
                    </a:cubicBezTo>
                    <a:cubicBezTo>
                      <a:pt x="63" y="43"/>
                      <a:pt x="70" y="77"/>
                      <a:pt x="70" y="114"/>
                    </a:cubicBezTo>
                    <a:cubicBezTo>
                      <a:pt x="70" y="181"/>
                      <a:pt x="45" y="245"/>
                      <a:pt x="0" y="293"/>
                    </a:cubicBezTo>
                    <a:cubicBezTo>
                      <a:pt x="123" y="362"/>
                      <a:pt x="199" y="492"/>
                      <a:pt x="199" y="637"/>
                    </a:cubicBezTo>
                    <a:cubicBezTo>
                      <a:pt x="199" y="643"/>
                      <a:pt x="199" y="649"/>
                      <a:pt x="198" y="655"/>
                    </a:cubicBezTo>
                    <a:cubicBezTo>
                      <a:pt x="295" y="643"/>
                      <a:pt x="375" y="610"/>
                      <a:pt x="375" y="555"/>
                    </a:cubicBezTo>
                    <a:cubicBezTo>
                      <a:pt x="375" y="438"/>
                      <a:pt x="307" y="348"/>
                      <a:pt x="211"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am"/>
              <p:cNvSpPr>
                <a:spLocks/>
              </p:cNvSpPr>
              <p:nvPr>
                <p:custDataLst>
                  <p:tags r:id="rId14"/>
                </p:custDataLst>
              </p:nvPr>
            </p:nvSpPr>
            <p:spPr bwMode="auto">
              <a:xfrm>
                <a:off x="28" y="118"/>
                <a:ext cx="145" cy="247"/>
              </a:xfrm>
              <a:custGeom>
                <a:avLst/>
                <a:gdLst>
                  <a:gd name="T0" fmla="*/ 187 w 385"/>
                  <a:gd name="T1" fmla="*/ 637 h 657"/>
                  <a:gd name="T2" fmla="*/ 380 w 385"/>
                  <a:gd name="T3" fmla="*/ 297 h 657"/>
                  <a:gd name="T4" fmla="*/ 385 w 385"/>
                  <a:gd name="T5" fmla="*/ 292 h 657"/>
                  <a:gd name="T6" fmla="*/ 316 w 385"/>
                  <a:gd name="T7" fmla="*/ 113 h 657"/>
                  <a:gd name="T8" fmla="*/ 335 w 385"/>
                  <a:gd name="T9" fmla="*/ 15 h 657"/>
                  <a:gd name="T10" fmla="*/ 265 w 385"/>
                  <a:gd name="T11" fmla="*/ 0 h 657"/>
                  <a:gd name="T12" fmla="*/ 95 w 385"/>
                  <a:gd name="T13" fmla="*/ 170 h 657"/>
                  <a:gd name="T14" fmla="*/ 164 w 385"/>
                  <a:gd name="T15" fmla="*/ 309 h 657"/>
                  <a:gd name="T16" fmla="*/ 0 w 385"/>
                  <a:gd name="T17" fmla="*/ 555 h 657"/>
                  <a:gd name="T18" fmla="*/ 189 w 385"/>
                  <a:gd name="T19" fmla="*/ 657 h 657"/>
                  <a:gd name="T20" fmla="*/ 187 w 385"/>
                  <a:gd name="T21" fmla="*/ 63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657">
                    <a:moveTo>
                      <a:pt x="187" y="637"/>
                    </a:moveTo>
                    <a:cubicBezTo>
                      <a:pt x="187" y="495"/>
                      <a:pt x="261" y="367"/>
                      <a:pt x="380" y="297"/>
                    </a:cubicBezTo>
                    <a:cubicBezTo>
                      <a:pt x="381" y="296"/>
                      <a:pt x="383" y="294"/>
                      <a:pt x="385" y="292"/>
                    </a:cubicBezTo>
                    <a:cubicBezTo>
                      <a:pt x="341" y="244"/>
                      <a:pt x="316" y="180"/>
                      <a:pt x="316" y="113"/>
                    </a:cubicBezTo>
                    <a:cubicBezTo>
                      <a:pt x="316" y="78"/>
                      <a:pt x="322" y="46"/>
                      <a:pt x="335" y="15"/>
                    </a:cubicBezTo>
                    <a:cubicBezTo>
                      <a:pt x="313" y="6"/>
                      <a:pt x="290" y="0"/>
                      <a:pt x="265" y="0"/>
                    </a:cubicBezTo>
                    <a:cubicBezTo>
                      <a:pt x="171" y="0"/>
                      <a:pt x="95" y="76"/>
                      <a:pt x="95" y="170"/>
                    </a:cubicBezTo>
                    <a:cubicBezTo>
                      <a:pt x="95" y="227"/>
                      <a:pt x="122" y="278"/>
                      <a:pt x="164" y="309"/>
                    </a:cubicBezTo>
                    <a:cubicBezTo>
                      <a:pt x="68" y="348"/>
                      <a:pt x="0" y="438"/>
                      <a:pt x="0" y="555"/>
                    </a:cubicBezTo>
                    <a:cubicBezTo>
                      <a:pt x="0" y="612"/>
                      <a:pt x="86" y="646"/>
                      <a:pt x="189" y="657"/>
                    </a:cubicBezTo>
                    <a:cubicBezTo>
                      <a:pt x="187" y="650"/>
                      <a:pt x="187" y="643"/>
                      <a:pt x="187" y="6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Rectangle 11"/>
            <p:cNvSpPr/>
            <p:nvPr/>
          </p:nvSpPr>
          <p:spPr>
            <a:xfrm>
              <a:off x="1773737" y="2232158"/>
              <a:ext cx="2849907" cy="1200329"/>
            </a:xfrm>
            <a:prstGeom prst="rect">
              <a:avLst/>
            </a:prstGeom>
          </p:spPr>
          <p:txBody>
            <a:bodyPr wrap="square">
              <a:spAutoFit/>
            </a:bodyPr>
            <a:lstStyle/>
            <a:p>
              <a:r>
                <a:rPr lang="fr-CA" dirty="0" smtClean="0"/>
                <a:t>Orientation : Opérationnelle</a:t>
              </a:r>
            </a:p>
            <a:p>
              <a:r>
                <a:rPr lang="fr-CA" dirty="0" smtClean="0">
                  <a:latin typeface="Calibri" panose="020F0502020204030204" pitchFamily="34" charset="0"/>
                  <a:cs typeface="Calibri" panose="020F0502020204030204" pitchFamily="34" charset="0"/>
                </a:rPr>
                <a:t>Age : «vieille»</a:t>
              </a:r>
              <a:r>
                <a:rPr lang="fr-CA" dirty="0" smtClean="0"/>
                <a:t> (10 ans)</a:t>
              </a:r>
            </a:p>
            <a:p>
              <a:r>
                <a:rPr lang="fr-CA" dirty="0" smtClean="0"/>
                <a:t>Cycle de vie : </a:t>
              </a:r>
              <a:r>
                <a:rPr lang="fr-CA" dirty="0" err="1" smtClean="0"/>
                <a:t>Momentum</a:t>
              </a:r>
              <a:endParaRPr lang="fr-CA" dirty="0" smtClean="0"/>
            </a:p>
            <a:p>
              <a:endParaRPr lang="fr-CA" dirty="0"/>
            </a:p>
          </p:txBody>
        </p:sp>
        <p:sp>
          <p:nvSpPr>
            <p:cNvPr id="13" name="Rectangle 12"/>
            <p:cNvSpPr/>
            <p:nvPr/>
          </p:nvSpPr>
          <p:spPr>
            <a:xfrm>
              <a:off x="1773737" y="4362036"/>
              <a:ext cx="2849907" cy="923330"/>
            </a:xfrm>
            <a:prstGeom prst="rect">
              <a:avLst/>
            </a:prstGeom>
          </p:spPr>
          <p:txBody>
            <a:bodyPr wrap="square">
              <a:spAutoFit/>
            </a:bodyPr>
            <a:lstStyle/>
            <a:p>
              <a:r>
                <a:rPr lang="fr-CA" dirty="0" smtClean="0"/>
                <a:t>Orientation : Stratégique</a:t>
              </a:r>
            </a:p>
            <a:p>
              <a:r>
                <a:rPr lang="fr-CA" dirty="0" smtClean="0">
                  <a:latin typeface="Calibri" panose="020F0502020204030204" pitchFamily="34" charset="0"/>
                  <a:cs typeface="Calibri" panose="020F0502020204030204" pitchFamily="34" charset="0"/>
                </a:rPr>
                <a:t>Age : «jeune»</a:t>
              </a:r>
              <a:r>
                <a:rPr lang="fr-CA" dirty="0" smtClean="0"/>
                <a:t> (1 an et demi)</a:t>
              </a:r>
            </a:p>
            <a:p>
              <a:r>
                <a:rPr lang="fr-CA" dirty="0" smtClean="0"/>
                <a:t>Cycle de vie : Maturité</a:t>
              </a:r>
            </a:p>
          </p:txBody>
        </p:sp>
      </p:grpSp>
      <p:pic>
        <p:nvPicPr>
          <p:cNvPr id="2" name="Picture 1"/>
          <p:cNvPicPr>
            <a:picLocks noChangeAspect="1"/>
          </p:cNvPicPr>
          <p:nvPr/>
        </p:nvPicPr>
        <p:blipFill>
          <a:blip r:embed="rId20"/>
          <a:stretch>
            <a:fillRect/>
          </a:stretch>
        </p:blipFill>
        <p:spPr>
          <a:xfrm>
            <a:off x="5223596" y="1730172"/>
            <a:ext cx="6550408" cy="4251025"/>
          </a:xfrm>
          <a:prstGeom prst="rect">
            <a:avLst/>
          </a:prstGeom>
          <a:solidFill>
            <a:schemeClr val="accent1"/>
          </a:solidFill>
        </p:spPr>
      </p:pic>
      <p:grpSp>
        <p:nvGrpSpPr>
          <p:cNvPr id="14" name="Team" descr="{&quot;Key&quot;:&quot;POWER_USER_SHAPE_ICON&quot;,&quot;Value&quot;:&quot;POWER_USER_SHAPE_ICON_STYLE_1&quot;}"/>
          <p:cNvGrpSpPr>
            <a:grpSpLocks noChangeAspect="1"/>
          </p:cNvGrpSpPr>
          <p:nvPr>
            <p:custDataLst>
              <p:tags r:id="rId2"/>
            </p:custDataLst>
          </p:nvPr>
        </p:nvGrpSpPr>
        <p:grpSpPr bwMode="auto">
          <a:xfrm>
            <a:off x="9683713" y="2766517"/>
            <a:ext cx="320629" cy="268555"/>
            <a:chOff x="28" y="73"/>
            <a:chExt cx="431" cy="361"/>
          </a:xfrm>
          <a:solidFill>
            <a:schemeClr val="accent4"/>
          </a:solidFill>
        </p:grpSpPr>
        <p:sp>
          <p:nvSpPr>
            <p:cNvPr id="15" name="Team"/>
            <p:cNvSpPr>
              <a:spLocks/>
            </p:cNvSpPr>
            <p:nvPr>
              <p:custDataLst>
                <p:tags r:id="rId7"/>
              </p:custDataLst>
            </p:nvPr>
          </p:nvSpPr>
          <p:spPr bwMode="auto">
            <a:xfrm>
              <a:off x="110" y="73"/>
              <a:ext cx="271" cy="361"/>
            </a:xfrm>
            <a:custGeom>
              <a:avLst/>
              <a:gdLst>
                <a:gd name="T0" fmla="*/ 498 w 721"/>
                <a:gd name="T1" fmla="*/ 421 h 958"/>
                <a:gd name="T2" fmla="*/ 592 w 721"/>
                <a:gd name="T3" fmla="*/ 233 h 958"/>
                <a:gd name="T4" fmla="*/ 361 w 721"/>
                <a:gd name="T5" fmla="*/ 0 h 958"/>
                <a:gd name="T6" fmla="*/ 129 w 721"/>
                <a:gd name="T7" fmla="*/ 231 h 958"/>
                <a:gd name="T8" fmla="*/ 223 w 721"/>
                <a:gd name="T9" fmla="*/ 421 h 958"/>
                <a:gd name="T10" fmla="*/ 0 w 721"/>
                <a:gd name="T11" fmla="*/ 758 h 958"/>
                <a:gd name="T12" fmla="*/ 721 w 721"/>
                <a:gd name="T13" fmla="*/ 758 h 958"/>
                <a:gd name="T14" fmla="*/ 498 w 721"/>
                <a:gd name="T15" fmla="*/ 421 h 9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958">
                  <a:moveTo>
                    <a:pt x="498" y="421"/>
                  </a:moveTo>
                  <a:cubicBezTo>
                    <a:pt x="555" y="379"/>
                    <a:pt x="592" y="309"/>
                    <a:pt x="592" y="233"/>
                  </a:cubicBezTo>
                  <a:cubicBezTo>
                    <a:pt x="592" y="105"/>
                    <a:pt x="489" y="0"/>
                    <a:pt x="361" y="0"/>
                  </a:cubicBezTo>
                  <a:cubicBezTo>
                    <a:pt x="233" y="0"/>
                    <a:pt x="129" y="103"/>
                    <a:pt x="129" y="231"/>
                  </a:cubicBezTo>
                  <a:cubicBezTo>
                    <a:pt x="129" y="308"/>
                    <a:pt x="166" y="379"/>
                    <a:pt x="223" y="421"/>
                  </a:cubicBezTo>
                  <a:cubicBezTo>
                    <a:pt x="92" y="474"/>
                    <a:pt x="0" y="608"/>
                    <a:pt x="0" y="758"/>
                  </a:cubicBezTo>
                  <a:cubicBezTo>
                    <a:pt x="0" y="958"/>
                    <a:pt x="721" y="958"/>
                    <a:pt x="721" y="758"/>
                  </a:cubicBezTo>
                  <a:cubicBezTo>
                    <a:pt x="721" y="608"/>
                    <a:pt x="629" y="474"/>
                    <a:pt x="498" y="4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am"/>
            <p:cNvSpPr>
              <a:spLocks/>
            </p:cNvSpPr>
            <p:nvPr>
              <p:custDataLst>
                <p:tags r:id="rId8"/>
              </p:custDataLst>
            </p:nvPr>
          </p:nvSpPr>
          <p:spPr bwMode="auto">
            <a:xfrm>
              <a:off x="318" y="118"/>
              <a:ext cx="141" cy="246"/>
            </a:xfrm>
            <a:custGeom>
              <a:avLst/>
              <a:gdLst>
                <a:gd name="T0" fmla="*/ 211 w 375"/>
                <a:gd name="T1" fmla="*/ 309 h 655"/>
                <a:gd name="T2" fmla="*/ 280 w 375"/>
                <a:gd name="T3" fmla="*/ 171 h 655"/>
                <a:gd name="T4" fmla="*/ 110 w 375"/>
                <a:gd name="T5" fmla="*/ 0 h 655"/>
                <a:gd name="T6" fmla="*/ 50 w 375"/>
                <a:gd name="T7" fmla="*/ 11 h 655"/>
                <a:gd name="T8" fmla="*/ 70 w 375"/>
                <a:gd name="T9" fmla="*/ 114 h 655"/>
                <a:gd name="T10" fmla="*/ 0 w 375"/>
                <a:gd name="T11" fmla="*/ 293 h 655"/>
                <a:gd name="T12" fmla="*/ 199 w 375"/>
                <a:gd name="T13" fmla="*/ 637 h 655"/>
                <a:gd name="T14" fmla="*/ 198 w 375"/>
                <a:gd name="T15" fmla="*/ 655 h 655"/>
                <a:gd name="T16" fmla="*/ 375 w 375"/>
                <a:gd name="T17" fmla="*/ 555 h 655"/>
                <a:gd name="T18" fmla="*/ 211 w 375"/>
                <a:gd name="T19" fmla="*/ 30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655">
                  <a:moveTo>
                    <a:pt x="211" y="309"/>
                  </a:moveTo>
                  <a:cubicBezTo>
                    <a:pt x="253" y="278"/>
                    <a:pt x="280" y="227"/>
                    <a:pt x="280" y="171"/>
                  </a:cubicBezTo>
                  <a:cubicBezTo>
                    <a:pt x="280" y="77"/>
                    <a:pt x="204" y="0"/>
                    <a:pt x="110" y="0"/>
                  </a:cubicBezTo>
                  <a:cubicBezTo>
                    <a:pt x="89" y="0"/>
                    <a:pt x="68" y="4"/>
                    <a:pt x="50" y="11"/>
                  </a:cubicBezTo>
                  <a:cubicBezTo>
                    <a:pt x="63" y="43"/>
                    <a:pt x="70" y="77"/>
                    <a:pt x="70" y="114"/>
                  </a:cubicBezTo>
                  <a:cubicBezTo>
                    <a:pt x="70" y="181"/>
                    <a:pt x="45" y="245"/>
                    <a:pt x="0" y="293"/>
                  </a:cubicBezTo>
                  <a:cubicBezTo>
                    <a:pt x="123" y="362"/>
                    <a:pt x="199" y="492"/>
                    <a:pt x="199" y="637"/>
                  </a:cubicBezTo>
                  <a:cubicBezTo>
                    <a:pt x="199" y="643"/>
                    <a:pt x="199" y="649"/>
                    <a:pt x="198" y="655"/>
                  </a:cubicBezTo>
                  <a:cubicBezTo>
                    <a:pt x="295" y="643"/>
                    <a:pt x="375" y="610"/>
                    <a:pt x="375" y="555"/>
                  </a:cubicBezTo>
                  <a:cubicBezTo>
                    <a:pt x="375" y="438"/>
                    <a:pt x="307" y="348"/>
                    <a:pt x="211"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am"/>
            <p:cNvSpPr>
              <a:spLocks/>
            </p:cNvSpPr>
            <p:nvPr>
              <p:custDataLst>
                <p:tags r:id="rId9"/>
              </p:custDataLst>
            </p:nvPr>
          </p:nvSpPr>
          <p:spPr bwMode="auto">
            <a:xfrm>
              <a:off x="28" y="118"/>
              <a:ext cx="145" cy="247"/>
            </a:xfrm>
            <a:custGeom>
              <a:avLst/>
              <a:gdLst>
                <a:gd name="T0" fmla="*/ 187 w 385"/>
                <a:gd name="T1" fmla="*/ 637 h 657"/>
                <a:gd name="T2" fmla="*/ 380 w 385"/>
                <a:gd name="T3" fmla="*/ 297 h 657"/>
                <a:gd name="T4" fmla="*/ 385 w 385"/>
                <a:gd name="T5" fmla="*/ 292 h 657"/>
                <a:gd name="T6" fmla="*/ 316 w 385"/>
                <a:gd name="T7" fmla="*/ 113 h 657"/>
                <a:gd name="T8" fmla="*/ 335 w 385"/>
                <a:gd name="T9" fmla="*/ 15 h 657"/>
                <a:gd name="T10" fmla="*/ 265 w 385"/>
                <a:gd name="T11" fmla="*/ 0 h 657"/>
                <a:gd name="T12" fmla="*/ 95 w 385"/>
                <a:gd name="T13" fmla="*/ 170 h 657"/>
                <a:gd name="T14" fmla="*/ 164 w 385"/>
                <a:gd name="T15" fmla="*/ 309 h 657"/>
                <a:gd name="T16" fmla="*/ 0 w 385"/>
                <a:gd name="T17" fmla="*/ 555 h 657"/>
                <a:gd name="T18" fmla="*/ 189 w 385"/>
                <a:gd name="T19" fmla="*/ 657 h 657"/>
                <a:gd name="T20" fmla="*/ 187 w 385"/>
                <a:gd name="T21" fmla="*/ 63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657">
                  <a:moveTo>
                    <a:pt x="187" y="637"/>
                  </a:moveTo>
                  <a:cubicBezTo>
                    <a:pt x="187" y="495"/>
                    <a:pt x="261" y="367"/>
                    <a:pt x="380" y="297"/>
                  </a:cubicBezTo>
                  <a:cubicBezTo>
                    <a:pt x="381" y="296"/>
                    <a:pt x="383" y="294"/>
                    <a:pt x="385" y="292"/>
                  </a:cubicBezTo>
                  <a:cubicBezTo>
                    <a:pt x="341" y="244"/>
                    <a:pt x="316" y="180"/>
                    <a:pt x="316" y="113"/>
                  </a:cubicBezTo>
                  <a:cubicBezTo>
                    <a:pt x="316" y="78"/>
                    <a:pt x="322" y="46"/>
                    <a:pt x="335" y="15"/>
                  </a:cubicBezTo>
                  <a:cubicBezTo>
                    <a:pt x="313" y="6"/>
                    <a:pt x="290" y="0"/>
                    <a:pt x="265" y="0"/>
                  </a:cubicBezTo>
                  <a:cubicBezTo>
                    <a:pt x="171" y="0"/>
                    <a:pt x="95" y="76"/>
                    <a:pt x="95" y="170"/>
                  </a:cubicBezTo>
                  <a:cubicBezTo>
                    <a:pt x="95" y="227"/>
                    <a:pt x="122" y="278"/>
                    <a:pt x="164" y="309"/>
                  </a:cubicBezTo>
                  <a:cubicBezTo>
                    <a:pt x="68" y="348"/>
                    <a:pt x="0" y="438"/>
                    <a:pt x="0" y="555"/>
                  </a:cubicBezTo>
                  <a:cubicBezTo>
                    <a:pt x="0" y="612"/>
                    <a:pt x="86" y="646"/>
                    <a:pt x="189" y="657"/>
                  </a:cubicBezTo>
                  <a:cubicBezTo>
                    <a:pt x="187" y="650"/>
                    <a:pt x="187" y="643"/>
                    <a:pt x="187" y="6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 name="Team" descr="{&quot;Key&quot;:&quot;POWER_USER_SHAPE_ICON&quot;,&quot;Value&quot;:&quot;POWER_USER_SHAPE_ICON_STYLE_1&quot;}"/>
          <p:cNvGrpSpPr>
            <a:grpSpLocks noChangeAspect="1"/>
          </p:cNvGrpSpPr>
          <p:nvPr>
            <p:custDataLst>
              <p:tags r:id="rId3"/>
            </p:custDataLst>
          </p:nvPr>
        </p:nvGrpSpPr>
        <p:grpSpPr bwMode="auto">
          <a:xfrm>
            <a:off x="8625151" y="3294773"/>
            <a:ext cx="320629" cy="268555"/>
            <a:chOff x="28" y="73"/>
            <a:chExt cx="431" cy="361"/>
          </a:xfrm>
          <a:solidFill>
            <a:schemeClr val="accent1"/>
          </a:solidFill>
        </p:grpSpPr>
        <p:sp>
          <p:nvSpPr>
            <p:cNvPr id="21" name="Team"/>
            <p:cNvSpPr>
              <a:spLocks/>
            </p:cNvSpPr>
            <p:nvPr>
              <p:custDataLst>
                <p:tags r:id="rId4"/>
              </p:custDataLst>
            </p:nvPr>
          </p:nvSpPr>
          <p:spPr bwMode="auto">
            <a:xfrm>
              <a:off x="110" y="73"/>
              <a:ext cx="271" cy="361"/>
            </a:xfrm>
            <a:custGeom>
              <a:avLst/>
              <a:gdLst>
                <a:gd name="T0" fmla="*/ 498 w 721"/>
                <a:gd name="T1" fmla="*/ 421 h 958"/>
                <a:gd name="T2" fmla="*/ 592 w 721"/>
                <a:gd name="T3" fmla="*/ 233 h 958"/>
                <a:gd name="T4" fmla="*/ 361 w 721"/>
                <a:gd name="T5" fmla="*/ 0 h 958"/>
                <a:gd name="T6" fmla="*/ 129 w 721"/>
                <a:gd name="T7" fmla="*/ 231 h 958"/>
                <a:gd name="T8" fmla="*/ 223 w 721"/>
                <a:gd name="T9" fmla="*/ 421 h 958"/>
                <a:gd name="T10" fmla="*/ 0 w 721"/>
                <a:gd name="T11" fmla="*/ 758 h 958"/>
                <a:gd name="T12" fmla="*/ 721 w 721"/>
                <a:gd name="T13" fmla="*/ 758 h 958"/>
                <a:gd name="T14" fmla="*/ 498 w 721"/>
                <a:gd name="T15" fmla="*/ 421 h 9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958">
                  <a:moveTo>
                    <a:pt x="498" y="421"/>
                  </a:moveTo>
                  <a:cubicBezTo>
                    <a:pt x="555" y="379"/>
                    <a:pt x="592" y="309"/>
                    <a:pt x="592" y="233"/>
                  </a:cubicBezTo>
                  <a:cubicBezTo>
                    <a:pt x="592" y="105"/>
                    <a:pt x="489" y="0"/>
                    <a:pt x="361" y="0"/>
                  </a:cubicBezTo>
                  <a:cubicBezTo>
                    <a:pt x="233" y="0"/>
                    <a:pt x="129" y="103"/>
                    <a:pt x="129" y="231"/>
                  </a:cubicBezTo>
                  <a:cubicBezTo>
                    <a:pt x="129" y="308"/>
                    <a:pt x="166" y="379"/>
                    <a:pt x="223" y="421"/>
                  </a:cubicBezTo>
                  <a:cubicBezTo>
                    <a:pt x="92" y="474"/>
                    <a:pt x="0" y="608"/>
                    <a:pt x="0" y="758"/>
                  </a:cubicBezTo>
                  <a:cubicBezTo>
                    <a:pt x="0" y="958"/>
                    <a:pt x="721" y="958"/>
                    <a:pt x="721" y="758"/>
                  </a:cubicBezTo>
                  <a:cubicBezTo>
                    <a:pt x="721" y="608"/>
                    <a:pt x="629" y="474"/>
                    <a:pt x="498" y="4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am"/>
            <p:cNvSpPr>
              <a:spLocks/>
            </p:cNvSpPr>
            <p:nvPr>
              <p:custDataLst>
                <p:tags r:id="rId5"/>
              </p:custDataLst>
            </p:nvPr>
          </p:nvSpPr>
          <p:spPr bwMode="auto">
            <a:xfrm>
              <a:off x="318" y="118"/>
              <a:ext cx="141" cy="246"/>
            </a:xfrm>
            <a:custGeom>
              <a:avLst/>
              <a:gdLst>
                <a:gd name="T0" fmla="*/ 211 w 375"/>
                <a:gd name="T1" fmla="*/ 309 h 655"/>
                <a:gd name="T2" fmla="*/ 280 w 375"/>
                <a:gd name="T3" fmla="*/ 171 h 655"/>
                <a:gd name="T4" fmla="*/ 110 w 375"/>
                <a:gd name="T5" fmla="*/ 0 h 655"/>
                <a:gd name="T6" fmla="*/ 50 w 375"/>
                <a:gd name="T7" fmla="*/ 11 h 655"/>
                <a:gd name="T8" fmla="*/ 70 w 375"/>
                <a:gd name="T9" fmla="*/ 114 h 655"/>
                <a:gd name="T10" fmla="*/ 0 w 375"/>
                <a:gd name="T11" fmla="*/ 293 h 655"/>
                <a:gd name="T12" fmla="*/ 199 w 375"/>
                <a:gd name="T13" fmla="*/ 637 h 655"/>
                <a:gd name="T14" fmla="*/ 198 w 375"/>
                <a:gd name="T15" fmla="*/ 655 h 655"/>
                <a:gd name="T16" fmla="*/ 375 w 375"/>
                <a:gd name="T17" fmla="*/ 555 h 655"/>
                <a:gd name="T18" fmla="*/ 211 w 375"/>
                <a:gd name="T19" fmla="*/ 30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655">
                  <a:moveTo>
                    <a:pt x="211" y="309"/>
                  </a:moveTo>
                  <a:cubicBezTo>
                    <a:pt x="253" y="278"/>
                    <a:pt x="280" y="227"/>
                    <a:pt x="280" y="171"/>
                  </a:cubicBezTo>
                  <a:cubicBezTo>
                    <a:pt x="280" y="77"/>
                    <a:pt x="204" y="0"/>
                    <a:pt x="110" y="0"/>
                  </a:cubicBezTo>
                  <a:cubicBezTo>
                    <a:pt x="89" y="0"/>
                    <a:pt x="68" y="4"/>
                    <a:pt x="50" y="11"/>
                  </a:cubicBezTo>
                  <a:cubicBezTo>
                    <a:pt x="63" y="43"/>
                    <a:pt x="70" y="77"/>
                    <a:pt x="70" y="114"/>
                  </a:cubicBezTo>
                  <a:cubicBezTo>
                    <a:pt x="70" y="181"/>
                    <a:pt x="45" y="245"/>
                    <a:pt x="0" y="293"/>
                  </a:cubicBezTo>
                  <a:cubicBezTo>
                    <a:pt x="123" y="362"/>
                    <a:pt x="199" y="492"/>
                    <a:pt x="199" y="637"/>
                  </a:cubicBezTo>
                  <a:cubicBezTo>
                    <a:pt x="199" y="643"/>
                    <a:pt x="199" y="649"/>
                    <a:pt x="198" y="655"/>
                  </a:cubicBezTo>
                  <a:cubicBezTo>
                    <a:pt x="295" y="643"/>
                    <a:pt x="375" y="610"/>
                    <a:pt x="375" y="555"/>
                  </a:cubicBezTo>
                  <a:cubicBezTo>
                    <a:pt x="375" y="438"/>
                    <a:pt x="307" y="348"/>
                    <a:pt x="211"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am"/>
            <p:cNvSpPr>
              <a:spLocks/>
            </p:cNvSpPr>
            <p:nvPr>
              <p:custDataLst>
                <p:tags r:id="rId6"/>
              </p:custDataLst>
            </p:nvPr>
          </p:nvSpPr>
          <p:spPr bwMode="auto">
            <a:xfrm>
              <a:off x="28" y="118"/>
              <a:ext cx="145" cy="247"/>
            </a:xfrm>
            <a:custGeom>
              <a:avLst/>
              <a:gdLst>
                <a:gd name="T0" fmla="*/ 187 w 385"/>
                <a:gd name="T1" fmla="*/ 637 h 657"/>
                <a:gd name="T2" fmla="*/ 380 w 385"/>
                <a:gd name="T3" fmla="*/ 297 h 657"/>
                <a:gd name="T4" fmla="*/ 385 w 385"/>
                <a:gd name="T5" fmla="*/ 292 h 657"/>
                <a:gd name="T6" fmla="*/ 316 w 385"/>
                <a:gd name="T7" fmla="*/ 113 h 657"/>
                <a:gd name="T8" fmla="*/ 335 w 385"/>
                <a:gd name="T9" fmla="*/ 15 h 657"/>
                <a:gd name="T10" fmla="*/ 265 w 385"/>
                <a:gd name="T11" fmla="*/ 0 h 657"/>
                <a:gd name="T12" fmla="*/ 95 w 385"/>
                <a:gd name="T13" fmla="*/ 170 h 657"/>
                <a:gd name="T14" fmla="*/ 164 w 385"/>
                <a:gd name="T15" fmla="*/ 309 h 657"/>
                <a:gd name="T16" fmla="*/ 0 w 385"/>
                <a:gd name="T17" fmla="*/ 555 h 657"/>
                <a:gd name="T18" fmla="*/ 189 w 385"/>
                <a:gd name="T19" fmla="*/ 657 h 657"/>
                <a:gd name="T20" fmla="*/ 187 w 385"/>
                <a:gd name="T21" fmla="*/ 63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657">
                  <a:moveTo>
                    <a:pt x="187" y="637"/>
                  </a:moveTo>
                  <a:cubicBezTo>
                    <a:pt x="187" y="495"/>
                    <a:pt x="261" y="367"/>
                    <a:pt x="380" y="297"/>
                  </a:cubicBezTo>
                  <a:cubicBezTo>
                    <a:pt x="381" y="296"/>
                    <a:pt x="383" y="294"/>
                    <a:pt x="385" y="292"/>
                  </a:cubicBezTo>
                  <a:cubicBezTo>
                    <a:pt x="341" y="244"/>
                    <a:pt x="316" y="180"/>
                    <a:pt x="316" y="113"/>
                  </a:cubicBezTo>
                  <a:cubicBezTo>
                    <a:pt x="316" y="78"/>
                    <a:pt x="322" y="46"/>
                    <a:pt x="335" y="15"/>
                  </a:cubicBezTo>
                  <a:cubicBezTo>
                    <a:pt x="313" y="6"/>
                    <a:pt x="290" y="0"/>
                    <a:pt x="265" y="0"/>
                  </a:cubicBezTo>
                  <a:cubicBezTo>
                    <a:pt x="171" y="0"/>
                    <a:pt x="95" y="76"/>
                    <a:pt x="95" y="170"/>
                  </a:cubicBezTo>
                  <a:cubicBezTo>
                    <a:pt x="95" y="227"/>
                    <a:pt x="122" y="278"/>
                    <a:pt x="164" y="309"/>
                  </a:cubicBezTo>
                  <a:cubicBezTo>
                    <a:pt x="68" y="348"/>
                    <a:pt x="0" y="438"/>
                    <a:pt x="0" y="555"/>
                  </a:cubicBezTo>
                  <a:cubicBezTo>
                    <a:pt x="0" y="612"/>
                    <a:pt x="86" y="646"/>
                    <a:pt x="189" y="657"/>
                  </a:cubicBezTo>
                  <a:cubicBezTo>
                    <a:pt x="187" y="650"/>
                    <a:pt x="187" y="643"/>
                    <a:pt x="187" y="6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4" name="TextBox 23"/>
          <p:cNvSpPr txBox="1"/>
          <p:nvPr/>
        </p:nvSpPr>
        <p:spPr>
          <a:xfrm>
            <a:off x="210083" y="2752164"/>
            <a:ext cx="963827" cy="646331"/>
          </a:xfrm>
          <a:prstGeom prst="rect">
            <a:avLst/>
          </a:prstGeom>
          <a:noFill/>
        </p:spPr>
        <p:txBody>
          <a:bodyPr wrap="square" rtlCol="0">
            <a:spAutoFit/>
          </a:bodyPr>
          <a:lstStyle/>
          <a:p>
            <a:pPr algn="ctr"/>
            <a:r>
              <a:rPr lang="fr-CA" sz="1200" b="1" dirty="0" smtClean="0"/>
              <a:t>Chefs de projets (CdeP 1)</a:t>
            </a:r>
            <a:endParaRPr lang="fr-FR" sz="1200" b="1" dirty="0"/>
          </a:p>
        </p:txBody>
      </p:sp>
      <p:sp>
        <p:nvSpPr>
          <p:cNvPr id="26" name="TextBox 25"/>
          <p:cNvSpPr txBox="1"/>
          <p:nvPr/>
        </p:nvSpPr>
        <p:spPr>
          <a:xfrm>
            <a:off x="19470" y="4824547"/>
            <a:ext cx="1329788" cy="646331"/>
          </a:xfrm>
          <a:prstGeom prst="rect">
            <a:avLst/>
          </a:prstGeom>
          <a:noFill/>
        </p:spPr>
        <p:txBody>
          <a:bodyPr wrap="square" rtlCol="0">
            <a:spAutoFit/>
          </a:bodyPr>
          <a:lstStyle/>
          <a:p>
            <a:pPr algn="ctr"/>
            <a:r>
              <a:rPr lang="fr-CA" sz="1200" b="1" dirty="0" err="1" smtClean="0"/>
              <a:t>Gest</a:t>
            </a:r>
            <a:r>
              <a:rPr lang="fr-CA" sz="1200" b="1" dirty="0" smtClean="0"/>
              <a:t>. de </a:t>
            </a:r>
          </a:p>
          <a:p>
            <a:pPr algn="ctr"/>
            <a:r>
              <a:rPr lang="fr-CA" sz="1200" b="1" dirty="0" smtClean="0"/>
              <a:t>Programmes</a:t>
            </a:r>
          </a:p>
          <a:p>
            <a:pPr algn="ctr"/>
            <a:r>
              <a:rPr lang="fr-CA" sz="1200" b="1" dirty="0" smtClean="0"/>
              <a:t>(CdeP 2)</a:t>
            </a:r>
            <a:endParaRPr lang="fr-FR" sz="1200" b="1" dirty="0"/>
          </a:p>
        </p:txBody>
      </p:sp>
      <p:pic>
        <p:nvPicPr>
          <p:cNvPr id="25" name="Picture 24"/>
          <p:cNvPicPr>
            <a:picLocks noChangeAspect="1"/>
          </p:cNvPicPr>
          <p:nvPr/>
        </p:nvPicPr>
        <p:blipFill>
          <a:blip r:embed="rId21"/>
          <a:stretch>
            <a:fillRect/>
          </a:stretch>
        </p:blipFill>
        <p:spPr>
          <a:xfrm>
            <a:off x="9941644" y="0"/>
            <a:ext cx="2250356" cy="788918"/>
          </a:xfrm>
          <a:prstGeom prst="rect">
            <a:avLst/>
          </a:prstGeom>
        </p:spPr>
      </p:pic>
    </p:spTree>
    <p:custDataLst>
      <p:tags r:id="rId1"/>
    </p:custDataLst>
    <p:extLst>
      <p:ext uri="{BB962C8B-B14F-4D97-AF65-F5344CB8AC3E}">
        <p14:creationId xmlns:p14="http://schemas.microsoft.com/office/powerpoint/2010/main" val="6753796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18983" y="2286000"/>
            <a:ext cx="11079892" cy="1569660"/>
          </a:xfrm>
          <a:prstGeom prst="rect">
            <a:avLst/>
          </a:prstGeom>
          <a:solidFill>
            <a:schemeClr val="accent1">
              <a:lumMod val="20000"/>
              <a:lumOff val="80000"/>
            </a:schemeClr>
          </a:solidFill>
        </p:spPr>
        <p:txBody>
          <a:bodyPr wrap="square" rtlCol="0">
            <a:spAutoFit/>
          </a:bodyPr>
          <a:lstStyle/>
          <a:p>
            <a:pPr algn="ctr"/>
            <a:r>
              <a:rPr lang="fr-CA" sz="2000" dirty="0" smtClean="0"/>
              <a:t>Chaque communauté de pratique évolue à son rythme et </a:t>
            </a:r>
            <a:r>
              <a:rPr lang="fr-CA" sz="2400" b="1" dirty="0" smtClean="0">
                <a:solidFill>
                  <a:schemeClr val="accent1">
                    <a:lumMod val="50000"/>
                  </a:schemeClr>
                </a:solidFill>
              </a:rPr>
              <a:t>passe par des phases moins productives que d’autres</a:t>
            </a:r>
            <a:r>
              <a:rPr lang="fr-CA" sz="2000" dirty="0" smtClean="0">
                <a:solidFill>
                  <a:schemeClr val="accent1">
                    <a:lumMod val="50000"/>
                  </a:schemeClr>
                </a:solidFill>
              </a:rPr>
              <a:t> </a:t>
            </a:r>
            <a:r>
              <a:rPr lang="fr-CA" sz="2000" dirty="0" smtClean="0"/>
              <a:t>(Arcand, 2008).</a:t>
            </a:r>
          </a:p>
          <a:p>
            <a:pPr algn="ctr"/>
            <a:r>
              <a:rPr lang="fr-FR" sz="2000" dirty="0" smtClean="0"/>
              <a:t>In fine, toute communauté </a:t>
            </a:r>
            <a:r>
              <a:rPr lang="fr-FR" sz="2000" dirty="0"/>
              <a:t>de pratique </a:t>
            </a:r>
            <a:r>
              <a:rPr lang="fr-FR" sz="2400" b="1" dirty="0">
                <a:solidFill>
                  <a:schemeClr val="accent1">
                    <a:lumMod val="50000"/>
                  </a:schemeClr>
                </a:solidFill>
              </a:rPr>
              <a:t>est destinée à s’éteindre ou à évoluer vers d’autres formes </a:t>
            </a:r>
            <a:r>
              <a:rPr lang="fr-FR" sz="2400" b="1" dirty="0" smtClean="0">
                <a:solidFill>
                  <a:schemeClr val="accent1">
                    <a:lumMod val="50000"/>
                  </a:schemeClr>
                </a:solidFill>
              </a:rPr>
              <a:t>organisationnelles</a:t>
            </a:r>
            <a:r>
              <a:rPr lang="fr-FR" sz="2000" dirty="0">
                <a:solidFill>
                  <a:schemeClr val="accent1">
                    <a:lumMod val="50000"/>
                  </a:schemeClr>
                </a:solidFill>
              </a:rPr>
              <a:t> </a:t>
            </a:r>
            <a:r>
              <a:rPr lang="fr-FR" sz="2000" dirty="0" smtClean="0"/>
              <a:t>(</a:t>
            </a:r>
            <a:r>
              <a:rPr lang="fr-FR" sz="2000" dirty="0" err="1" smtClean="0"/>
              <a:t>Dameron</a:t>
            </a:r>
            <a:r>
              <a:rPr lang="fr-FR" sz="2000" dirty="0" smtClean="0"/>
              <a:t> et al., 2007).</a:t>
            </a:r>
            <a:endParaRPr lang="fr-FR" sz="2000" dirty="0"/>
          </a:p>
        </p:txBody>
      </p:sp>
    </p:spTree>
    <p:extLst>
      <p:ext uri="{BB962C8B-B14F-4D97-AF65-F5344CB8AC3E}">
        <p14:creationId xmlns:p14="http://schemas.microsoft.com/office/powerpoint/2010/main" val="37542526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810752" y="986840"/>
            <a:ext cx="8376792" cy="4957290"/>
            <a:chOff x="1847273" y="980728"/>
            <a:chExt cx="8376792" cy="5474716"/>
          </a:xfrm>
        </p:grpSpPr>
        <p:sp>
          <p:nvSpPr>
            <p:cNvPr id="3" name="ZoneTexte 16"/>
            <p:cNvSpPr txBox="1"/>
            <p:nvPr/>
          </p:nvSpPr>
          <p:spPr>
            <a:xfrm>
              <a:off x="1847273" y="980728"/>
              <a:ext cx="2592543" cy="5200490"/>
            </a:xfrm>
            <a:prstGeom prst="rect">
              <a:avLst/>
            </a:prstGeom>
            <a:noFill/>
          </p:spPr>
          <p:txBody>
            <a:bodyPr wrap="square" rtlCol="0">
              <a:spAutoFit/>
            </a:bodyPr>
            <a:lstStyle/>
            <a:p>
              <a:pPr algn="ctr"/>
              <a:r>
                <a:rPr lang="fr-CA" b="1" u="sng" dirty="0"/>
                <a:t>Kerstin </a:t>
              </a:r>
              <a:r>
                <a:rPr lang="fr-CA" b="1" u="sng" dirty="0" err="1"/>
                <a:t>Kuyken</a:t>
              </a:r>
              <a:r>
                <a:rPr lang="fr-CA" b="1" u="sng" dirty="0"/>
                <a:t>, </a:t>
              </a:r>
              <a:endParaRPr lang="fr-CA" b="1" u="sng" dirty="0" smtClean="0"/>
            </a:p>
            <a:p>
              <a:pPr algn="ctr"/>
              <a:r>
                <a:rPr lang="fr-CA" b="1" u="sng" dirty="0" err="1" smtClean="0"/>
                <a:t>Ph.D</a:t>
              </a:r>
              <a:r>
                <a:rPr lang="fr-CA" b="1" u="sng" dirty="0" smtClean="0"/>
                <a:t>.</a:t>
              </a:r>
            </a:p>
            <a:p>
              <a:pPr algn="ctr"/>
              <a:endParaRPr lang="fr-CA" i="1" dirty="0"/>
            </a:p>
            <a:p>
              <a:pPr algn="ctr"/>
              <a:endParaRPr lang="fr-CA" i="1" dirty="0"/>
            </a:p>
            <a:p>
              <a:pPr algn="ctr"/>
              <a:endParaRPr lang="fr-CA" i="1" dirty="0"/>
            </a:p>
            <a:p>
              <a:pPr algn="ctr"/>
              <a:endParaRPr lang="fr-CA" i="1" dirty="0"/>
            </a:p>
            <a:p>
              <a:pPr algn="ctr"/>
              <a:endParaRPr lang="fr-CA" i="1" dirty="0"/>
            </a:p>
            <a:p>
              <a:pPr algn="ctr"/>
              <a:endParaRPr lang="fr-CA" i="1" dirty="0"/>
            </a:p>
            <a:p>
              <a:pPr algn="ctr"/>
              <a:endParaRPr lang="fr-CA" i="1" dirty="0"/>
            </a:p>
            <a:p>
              <a:pPr algn="ctr"/>
              <a:endParaRPr lang="fr-CA" i="1" dirty="0"/>
            </a:p>
            <a:p>
              <a:pPr algn="ctr"/>
              <a:endParaRPr lang="fr-CA" i="1" dirty="0"/>
            </a:p>
            <a:p>
              <a:r>
                <a:rPr lang="fr-CA" sz="1400" dirty="0" smtClean="0"/>
                <a:t>Domaines </a:t>
              </a:r>
              <a:r>
                <a:rPr lang="fr-CA" sz="1400" dirty="0"/>
                <a:t>d’expertise:</a:t>
              </a:r>
            </a:p>
            <a:p>
              <a:pPr marL="285750" indent="-285750">
                <a:buFont typeface="Arial"/>
                <a:buChar char="•"/>
              </a:pPr>
              <a:r>
                <a:rPr lang="fr-CA" sz="1400" dirty="0"/>
                <a:t>Gestion de connaissances</a:t>
              </a:r>
            </a:p>
            <a:p>
              <a:pPr marL="285750" indent="-285750">
                <a:buFont typeface="Arial"/>
                <a:buChar char="•"/>
              </a:pPr>
              <a:r>
                <a:rPr lang="fr-CA" sz="1400" dirty="0"/>
                <a:t>Communautés des pratiques</a:t>
              </a:r>
            </a:p>
            <a:p>
              <a:pPr marL="285750" indent="-285750">
                <a:buFont typeface="Arial"/>
                <a:buChar char="•"/>
              </a:pPr>
              <a:r>
                <a:rPr lang="fr-CA" sz="1400" dirty="0"/>
                <a:t>Innovation</a:t>
              </a:r>
            </a:p>
            <a:p>
              <a:pPr marL="285750" indent="-285750">
                <a:buFont typeface="Arial"/>
                <a:buChar char="•"/>
              </a:pPr>
              <a:r>
                <a:rPr lang="fr-CA" sz="1400" dirty="0"/>
                <a:t>Entrepreneuriat</a:t>
              </a:r>
            </a:p>
            <a:p>
              <a:pPr marL="285750" indent="-285750">
                <a:buFont typeface="Arial"/>
                <a:buChar char="•"/>
              </a:pPr>
              <a:r>
                <a:rPr lang="fr-CA" sz="1400" dirty="0"/>
                <a:t>Générations au travail</a:t>
              </a:r>
            </a:p>
            <a:p>
              <a:endParaRPr lang="fr-CA" dirty="0"/>
            </a:p>
          </p:txBody>
        </p:sp>
        <p:pic>
          <p:nvPicPr>
            <p:cNvPr id="4" name="Image 1" descr="bpurzglRIcI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532" y="1837681"/>
              <a:ext cx="1713393" cy="2285999"/>
            </a:xfrm>
            <a:prstGeom prst="rect">
              <a:avLst/>
            </a:prstGeom>
          </p:spPr>
        </p:pic>
        <p:sp>
          <p:nvSpPr>
            <p:cNvPr id="5" name="ZoneTexte 4"/>
            <p:cNvSpPr txBox="1"/>
            <p:nvPr/>
          </p:nvSpPr>
          <p:spPr>
            <a:xfrm>
              <a:off x="4484518" y="980729"/>
              <a:ext cx="2864776" cy="5132510"/>
            </a:xfrm>
            <a:prstGeom prst="rect">
              <a:avLst/>
            </a:prstGeom>
            <a:noFill/>
          </p:spPr>
          <p:txBody>
            <a:bodyPr wrap="square" rtlCol="0">
              <a:spAutoFit/>
            </a:bodyPr>
            <a:lstStyle/>
            <a:p>
              <a:pPr algn="ctr"/>
              <a:r>
                <a:rPr lang="fr-CA" b="1" u="sng" dirty="0"/>
                <a:t>Alejandro Romero, </a:t>
              </a:r>
              <a:endParaRPr lang="fr-CA" b="1" u="sng" dirty="0" smtClean="0"/>
            </a:p>
            <a:p>
              <a:pPr algn="ctr"/>
              <a:r>
                <a:rPr lang="fr-CA" b="1" u="sng" dirty="0" err="1" smtClean="0"/>
                <a:t>Ph.D</a:t>
              </a:r>
              <a:r>
                <a:rPr lang="fr-CA" b="1" u="sng" dirty="0" smtClean="0"/>
                <a:t>.</a:t>
              </a:r>
            </a:p>
            <a:p>
              <a:pPr algn="ctr"/>
              <a:endParaRPr lang="fr-CA" i="1" dirty="0"/>
            </a:p>
            <a:p>
              <a:pPr algn="ctr"/>
              <a:endParaRPr lang="fr-CA" i="1" dirty="0"/>
            </a:p>
            <a:p>
              <a:pPr algn="ctr"/>
              <a:endParaRPr lang="fr-CA" i="1" dirty="0"/>
            </a:p>
            <a:p>
              <a:pPr algn="ctr"/>
              <a:endParaRPr lang="fr-CA" i="1" dirty="0"/>
            </a:p>
            <a:p>
              <a:pPr algn="ctr"/>
              <a:endParaRPr lang="fr-CA" i="1" dirty="0"/>
            </a:p>
            <a:p>
              <a:pPr algn="ctr"/>
              <a:endParaRPr lang="fr-CA" i="1" dirty="0"/>
            </a:p>
            <a:p>
              <a:pPr algn="ctr"/>
              <a:endParaRPr lang="fr-CA" i="1" dirty="0"/>
            </a:p>
            <a:p>
              <a:pPr algn="ctr"/>
              <a:endParaRPr lang="fr-CA" i="1" dirty="0"/>
            </a:p>
            <a:p>
              <a:endParaRPr lang="fr-CA" i="1" dirty="0"/>
            </a:p>
            <a:p>
              <a:r>
                <a:rPr lang="fr-CA" sz="1400" dirty="0" smtClean="0"/>
                <a:t>Domaines </a:t>
              </a:r>
              <a:r>
                <a:rPr lang="fr-CA" sz="1400" dirty="0"/>
                <a:t>d’expertise:</a:t>
              </a:r>
            </a:p>
            <a:p>
              <a:pPr marL="285750" indent="-285750">
                <a:buFont typeface="Arial"/>
                <a:buChar char="•"/>
              </a:pPr>
              <a:r>
                <a:rPr lang="fr-CA" sz="1400" dirty="0"/>
                <a:t>Processus en gestion de projets</a:t>
              </a:r>
            </a:p>
            <a:p>
              <a:pPr marL="285750" indent="-285750">
                <a:buFont typeface="Arial"/>
                <a:buChar char="•"/>
              </a:pPr>
              <a:r>
                <a:rPr lang="fr-CA" sz="1400" dirty="0"/>
                <a:t>Gestion de projets d’innovation</a:t>
              </a:r>
            </a:p>
            <a:p>
              <a:pPr marL="285750" indent="-285750">
                <a:buFont typeface="Arial"/>
                <a:buChar char="•"/>
              </a:pPr>
              <a:r>
                <a:rPr lang="fr-CA" sz="1400" dirty="0"/>
                <a:t>Ville intelligente et numérique</a:t>
              </a:r>
            </a:p>
            <a:p>
              <a:pPr marL="285750" indent="-285750">
                <a:buFont typeface="Arial"/>
                <a:buChar char="•"/>
              </a:pPr>
              <a:r>
                <a:rPr lang="fr-CA" sz="1400" dirty="0"/>
                <a:t>Nouvelles approches en gestion de projets</a:t>
              </a:r>
            </a:p>
            <a:p>
              <a:pPr lvl="1"/>
              <a:endParaRPr lang="fr-CA" sz="1400" dirty="0"/>
            </a:p>
          </p:txBody>
        </p:sp>
        <p:pic>
          <p:nvPicPr>
            <p:cNvPr id="6" name="Image 2" descr="HLhbblxZQ34_.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814" y="1837680"/>
              <a:ext cx="1713393" cy="2285999"/>
            </a:xfrm>
            <a:prstGeom prst="rect">
              <a:avLst/>
            </a:prstGeom>
          </p:spPr>
        </p:pic>
        <p:pic>
          <p:nvPicPr>
            <p:cNvPr id="7" name="Picture 6"/>
            <p:cNvPicPr>
              <a:picLocks noChangeAspect="1"/>
            </p:cNvPicPr>
            <p:nvPr/>
          </p:nvPicPr>
          <p:blipFill>
            <a:blip r:embed="rId5"/>
            <a:stretch>
              <a:fillRect/>
            </a:stretch>
          </p:blipFill>
          <p:spPr>
            <a:xfrm>
              <a:off x="7953486" y="1834880"/>
              <a:ext cx="1713393" cy="2286000"/>
            </a:xfrm>
            <a:prstGeom prst="rect">
              <a:avLst/>
            </a:prstGeom>
          </p:spPr>
        </p:pic>
        <p:sp>
          <p:nvSpPr>
            <p:cNvPr id="8" name="ZoneTexte 4"/>
            <p:cNvSpPr txBox="1"/>
            <p:nvPr/>
          </p:nvSpPr>
          <p:spPr>
            <a:xfrm>
              <a:off x="7461551" y="1017023"/>
              <a:ext cx="2762514" cy="5438421"/>
            </a:xfrm>
            <a:prstGeom prst="rect">
              <a:avLst/>
            </a:prstGeom>
            <a:noFill/>
          </p:spPr>
          <p:txBody>
            <a:bodyPr wrap="square" rtlCol="0">
              <a:spAutoFit/>
            </a:bodyPr>
            <a:lstStyle/>
            <a:p>
              <a:pPr algn="ctr"/>
              <a:r>
                <a:rPr lang="fr-CA" b="1" u="sng" dirty="0"/>
                <a:t>Sonia Benhallou,</a:t>
              </a:r>
            </a:p>
            <a:p>
              <a:pPr algn="ctr"/>
              <a:r>
                <a:rPr lang="fr-CA" b="1" u="sng" dirty="0"/>
                <a:t> </a:t>
              </a:r>
              <a:r>
                <a:rPr lang="fr-CA" b="1" u="sng" dirty="0" err="1"/>
                <a:t>M.Sc</a:t>
              </a:r>
              <a:r>
                <a:rPr lang="fr-CA" b="1" u="sng" dirty="0" smtClean="0"/>
                <a:t>.</a:t>
              </a:r>
            </a:p>
            <a:p>
              <a:pPr algn="ctr"/>
              <a:endParaRPr lang="fr-CA" i="1" dirty="0"/>
            </a:p>
            <a:p>
              <a:pPr algn="ctr"/>
              <a:endParaRPr lang="fr-CA" i="1" dirty="0"/>
            </a:p>
            <a:p>
              <a:pPr algn="ctr"/>
              <a:endParaRPr lang="fr-CA" i="1" dirty="0"/>
            </a:p>
            <a:p>
              <a:pPr algn="ctr"/>
              <a:endParaRPr lang="fr-CA" i="1" dirty="0"/>
            </a:p>
            <a:p>
              <a:pPr algn="ctr"/>
              <a:endParaRPr lang="fr-CA" i="1" dirty="0"/>
            </a:p>
            <a:p>
              <a:pPr algn="ctr"/>
              <a:endParaRPr lang="fr-CA" i="1" dirty="0"/>
            </a:p>
            <a:p>
              <a:pPr algn="ctr"/>
              <a:endParaRPr lang="fr-CA" i="1" dirty="0"/>
            </a:p>
            <a:p>
              <a:pPr algn="ctr"/>
              <a:endParaRPr lang="fr-CA" i="1" dirty="0"/>
            </a:p>
            <a:p>
              <a:pPr algn="ctr"/>
              <a:endParaRPr lang="fr-CA" i="1" dirty="0"/>
            </a:p>
            <a:p>
              <a:r>
                <a:rPr lang="fr-CA" sz="1400" dirty="0" smtClean="0"/>
                <a:t>Domaines </a:t>
              </a:r>
              <a:r>
                <a:rPr lang="fr-CA" sz="1400" dirty="0"/>
                <a:t>d’expertise:</a:t>
              </a:r>
            </a:p>
            <a:p>
              <a:pPr marL="285750" indent="-285750">
                <a:buFont typeface="Arial"/>
                <a:buChar char="•"/>
              </a:pPr>
              <a:r>
                <a:rPr lang="fr-CA" sz="1400" dirty="0"/>
                <a:t>Gestion des connaissances</a:t>
              </a:r>
            </a:p>
            <a:p>
              <a:pPr marL="285750" indent="-285750">
                <a:buFont typeface="Arial"/>
                <a:buChar char="•"/>
              </a:pPr>
              <a:r>
                <a:rPr lang="fr-CA" sz="1400" dirty="0"/>
                <a:t>Communautés de pratique</a:t>
              </a:r>
            </a:p>
            <a:p>
              <a:pPr marL="285750" indent="-285750">
                <a:buFont typeface="Arial"/>
                <a:buChar char="•"/>
              </a:pPr>
              <a:r>
                <a:rPr lang="fr-CA" sz="1400" dirty="0" smtClean="0"/>
                <a:t>Stratégies de Knowledge Management en temps de crise</a:t>
              </a:r>
            </a:p>
            <a:p>
              <a:pPr marL="285750" indent="-285750">
                <a:buFont typeface="Arial"/>
                <a:buChar char="•"/>
              </a:pPr>
              <a:r>
                <a:rPr lang="fr-CA" sz="1400" dirty="0" smtClean="0"/>
                <a:t>Outils collaboratifs</a:t>
              </a:r>
            </a:p>
            <a:p>
              <a:pPr marL="285750" indent="-285750">
                <a:buFont typeface="Arial"/>
                <a:buChar char="•"/>
              </a:pPr>
              <a:r>
                <a:rPr lang="fr-CA" sz="1400" dirty="0"/>
                <a:t>Bien-être au </a:t>
              </a:r>
              <a:r>
                <a:rPr lang="fr-CA" sz="1400" dirty="0" smtClean="0"/>
                <a:t>travail</a:t>
              </a:r>
              <a:endParaRPr lang="fr-CA" sz="1400" dirty="0"/>
            </a:p>
            <a:p>
              <a:pPr lvl="1"/>
              <a:endParaRPr lang="fr-CA" dirty="0"/>
            </a:p>
          </p:txBody>
        </p:sp>
      </p:grpSp>
    </p:spTree>
    <p:extLst>
      <p:ext uri="{BB962C8B-B14F-4D97-AF65-F5344CB8AC3E}">
        <p14:creationId xmlns:p14="http://schemas.microsoft.com/office/powerpoint/2010/main" val="314521287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stretch>
            <a:fillRect/>
          </a:stretch>
        </p:blipFill>
        <p:spPr>
          <a:xfrm>
            <a:off x="9941644" y="0"/>
            <a:ext cx="2250356" cy="788918"/>
          </a:xfrm>
          <a:prstGeom prst="rect">
            <a:avLst/>
          </a:prstGeom>
        </p:spPr>
      </p:pic>
      <p:sp>
        <p:nvSpPr>
          <p:cNvPr id="2" name="Title 1"/>
          <p:cNvSpPr>
            <a:spLocks noGrp="1"/>
          </p:cNvSpPr>
          <p:nvPr>
            <p:ph type="title" idx="4294967295"/>
          </p:nvPr>
        </p:nvSpPr>
        <p:spPr>
          <a:xfrm>
            <a:off x="221381" y="-337727"/>
            <a:ext cx="9720263" cy="1498600"/>
          </a:xfrm>
        </p:spPr>
        <p:txBody>
          <a:bodyPr>
            <a:normAutofit/>
          </a:bodyPr>
          <a:lstStyle/>
          <a:p>
            <a:r>
              <a:rPr lang="en-US" sz="4000" dirty="0" err="1" smtClean="0"/>
              <a:t>COnclusion</a:t>
            </a:r>
            <a:endParaRPr lang="en-US" sz="4000" dirty="0"/>
          </a:p>
        </p:txBody>
      </p:sp>
      <p:sp>
        <p:nvSpPr>
          <p:cNvPr id="51" name="Rectangle 50"/>
          <p:cNvSpPr/>
          <p:nvPr/>
        </p:nvSpPr>
        <p:spPr>
          <a:xfrm>
            <a:off x="9520726" y="1169718"/>
            <a:ext cx="2444939" cy="520219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p:cNvSpPr txBox="1"/>
          <p:nvPr/>
        </p:nvSpPr>
        <p:spPr>
          <a:xfrm>
            <a:off x="10186667" y="3423048"/>
            <a:ext cx="1731099" cy="954107"/>
          </a:xfrm>
          <a:prstGeom prst="rect">
            <a:avLst/>
          </a:prstGeom>
          <a:solidFill>
            <a:srgbClr val="C00000"/>
          </a:solidFill>
          <a:effectLst>
            <a:outerShdw blurRad="50800" dist="38100" dir="13500000" algn="br" rotWithShape="0">
              <a:prstClr val="black">
                <a:alpha val="40000"/>
              </a:prstClr>
            </a:outerShdw>
          </a:effectLst>
        </p:spPr>
        <p:txBody>
          <a:bodyPr wrap="square" rtlCol="0">
            <a:spAutoFit/>
          </a:bodyPr>
          <a:lstStyle/>
          <a:p>
            <a:pPr algn="ctr"/>
            <a:r>
              <a:rPr lang="fr-CA" sz="1400" b="1" dirty="0" smtClean="0">
                <a:solidFill>
                  <a:schemeClr val="bg1"/>
                </a:solidFill>
              </a:rPr>
              <a:t>IMPACT LA DYNAMIQUE DE PARTICIPATION AU SEIN D’UNE CdeP</a:t>
            </a:r>
            <a:endParaRPr lang="fr-FR" sz="1400" b="1" dirty="0">
              <a:solidFill>
                <a:schemeClr val="bg1"/>
              </a:solidFill>
            </a:endParaRPr>
          </a:p>
        </p:txBody>
      </p:sp>
      <p:sp>
        <p:nvSpPr>
          <p:cNvPr id="46" name="TextBox 45"/>
          <p:cNvSpPr txBox="1"/>
          <p:nvPr/>
        </p:nvSpPr>
        <p:spPr>
          <a:xfrm>
            <a:off x="10186667" y="5249658"/>
            <a:ext cx="1731099" cy="738664"/>
          </a:xfrm>
          <a:prstGeom prst="rect">
            <a:avLst/>
          </a:prstGeom>
          <a:solidFill>
            <a:srgbClr val="C00000"/>
          </a:solidFill>
          <a:effectLst>
            <a:outerShdw blurRad="50800" dist="38100" dir="13500000" algn="br" rotWithShape="0">
              <a:prstClr val="black">
                <a:alpha val="40000"/>
              </a:prstClr>
            </a:outerShdw>
          </a:effectLst>
        </p:spPr>
        <p:txBody>
          <a:bodyPr wrap="square" rtlCol="0">
            <a:spAutoFit/>
          </a:bodyPr>
          <a:lstStyle/>
          <a:p>
            <a:pPr algn="ctr"/>
            <a:r>
              <a:rPr lang="fr-CA" sz="1400" b="1" dirty="0" smtClean="0">
                <a:solidFill>
                  <a:schemeClr val="bg1"/>
                </a:solidFill>
              </a:rPr>
              <a:t>IDENTITÉ CRUCIALE POUR LA VIVACITÉ D’UNE CdeP</a:t>
            </a:r>
            <a:endParaRPr lang="fr-FR" sz="1400" b="1" dirty="0">
              <a:solidFill>
                <a:schemeClr val="bg1"/>
              </a:solidFill>
            </a:endParaRPr>
          </a:p>
        </p:txBody>
      </p:sp>
      <p:sp>
        <p:nvSpPr>
          <p:cNvPr id="18" name="TextBox 17"/>
          <p:cNvSpPr txBox="1"/>
          <p:nvPr/>
        </p:nvSpPr>
        <p:spPr>
          <a:xfrm>
            <a:off x="3768124" y="2825455"/>
            <a:ext cx="2088292" cy="55399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lnSpc>
                <a:spcPct val="150000"/>
              </a:lnSpc>
            </a:pPr>
            <a:r>
              <a:rPr lang="fr-CA" sz="2000" b="1" dirty="0" smtClean="0"/>
              <a:t>PROJET</a:t>
            </a:r>
            <a:endParaRPr lang="fr-FR" sz="2000" b="1" dirty="0"/>
          </a:p>
        </p:txBody>
      </p:sp>
      <p:sp>
        <p:nvSpPr>
          <p:cNvPr id="20" name="TextBox 19"/>
          <p:cNvSpPr txBox="1"/>
          <p:nvPr/>
        </p:nvSpPr>
        <p:spPr>
          <a:xfrm>
            <a:off x="3768124" y="4353939"/>
            <a:ext cx="2088292" cy="55399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lnSpc>
                <a:spcPct val="150000"/>
              </a:lnSpc>
            </a:pPr>
            <a:r>
              <a:rPr lang="fr-CA" sz="2000" b="1" dirty="0" smtClean="0"/>
              <a:t>STRUCTURES</a:t>
            </a:r>
            <a:endParaRPr lang="fr-FR" sz="2000" b="1" dirty="0"/>
          </a:p>
        </p:txBody>
      </p:sp>
      <p:sp>
        <p:nvSpPr>
          <p:cNvPr id="22" name="TextBox 21"/>
          <p:cNvSpPr txBox="1"/>
          <p:nvPr/>
        </p:nvSpPr>
        <p:spPr>
          <a:xfrm>
            <a:off x="6952049" y="3546159"/>
            <a:ext cx="2207741"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fr-CA" sz="2000" b="1" dirty="0" smtClean="0"/>
              <a:t>CHOC IDENTITAIRE</a:t>
            </a:r>
            <a:endParaRPr lang="fr-FR" sz="2000" b="1" dirty="0"/>
          </a:p>
        </p:txBody>
      </p:sp>
      <p:sp>
        <p:nvSpPr>
          <p:cNvPr id="24" name="TextBox 23"/>
          <p:cNvSpPr txBox="1"/>
          <p:nvPr/>
        </p:nvSpPr>
        <p:spPr>
          <a:xfrm>
            <a:off x="370015" y="3556286"/>
            <a:ext cx="2273645" cy="55399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chor="ctr">
            <a:spAutoFit/>
          </a:bodyPr>
          <a:lstStyle/>
          <a:p>
            <a:pPr algn="ctr">
              <a:lnSpc>
                <a:spcPct val="150000"/>
              </a:lnSpc>
            </a:pPr>
            <a:r>
              <a:rPr lang="fr-CA" sz="2000" b="1" dirty="0" smtClean="0"/>
              <a:t>ENVIRONNEMENT</a:t>
            </a:r>
            <a:endParaRPr lang="fr-FR" sz="2000" b="1" dirty="0"/>
          </a:p>
        </p:txBody>
      </p:sp>
      <p:grpSp>
        <p:nvGrpSpPr>
          <p:cNvPr id="35" name="Group 34"/>
          <p:cNvGrpSpPr/>
          <p:nvPr/>
        </p:nvGrpSpPr>
        <p:grpSpPr>
          <a:xfrm>
            <a:off x="2643660" y="3102454"/>
            <a:ext cx="1124465" cy="1528483"/>
            <a:chOff x="2821460" y="2810066"/>
            <a:chExt cx="1124465" cy="1528483"/>
          </a:xfrm>
        </p:grpSpPr>
        <p:cxnSp>
          <p:nvCxnSpPr>
            <p:cNvPr id="5" name="Straight Connector 4"/>
            <p:cNvCxnSpPr>
              <a:stCxn id="24" idx="3"/>
            </p:cNvCxnSpPr>
            <p:nvPr/>
          </p:nvCxnSpPr>
          <p:spPr>
            <a:xfrm>
              <a:off x="2821460" y="3540897"/>
              <a:ext cx="74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18" idx="1"/>
            </p:cNvCxnSpPr>
            <p:nvPr/>
          </p:nvCxnSpPr>
          <p:spPr>
            <a:xfrm rot="5400000" flipH="1" flipV="1">
              <a:off x="3386920" y="2981893"/>
              <a:ext cx="730831" cy="38717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3345271" y="3754373"/>
              <a:ext cx="797653" cy="370699"/>
            </a:xfrm>
            <a:prstGeom prst="bentConnector3">
              <a:avLst>
                <a:gd name="adj1" fmla="val 102671"/>
              </a:avLst>
            </a:prstGeom>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rot="10800000">
            <a:off x="5888733" y="3102453"/>
            <a:ext cx="1063316" cy="1528483"/>
            <a:chOff x="2821460" y="2810066"/>
            <a:chExt cx="1124465" cy="1528483"/>
          </a:xfrm>
        </p:grpSpPr>
        <p:cxnSp>
          <p:nvCxnSpPr>
            <p:cNvPr id="37" name="Straight Connector 36"/>
            <p:cNvCxnSpPr/>
            <p:nvPr/>
          </p:nvCxnSpPr>
          <p:spPr>
            <a:xfrm>
              <a:off x="2821460" y="3540897"/>
              <a:ext cx="74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5400000" flipH="1" flipV="1">
              <a:off x="3386920" y="2981893"/>
              <a:ext cx="730831" cy="38717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H="1">
              <a:off x="3345271" y="3754373"/>
              <a:ext cx="797653" cy="370699"/>
            </a:xfrm>
            <a:prstGeom prst="bentConnector3">
              <a:avLst>
                <a:gd name="adj1" fmla="val 102671"/>
              </a:avLst>
            </a:prstGeom>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p:nvPr/>
        </p:nvCxnSpPr>
        <p:spPr>
          <a:xfrm flipV="1">
            <a:off x="9191315" y="3900102"/>
            <a:ext cx="96382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1046672" y="4385690"/>
            <a:ext cx="5544" cy="855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97756" y="1169718"/>
            <a:ext cx="2820725" cy="5202194"/>
          </a:xfrm>
          <a:prstGeom prst="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3068009" y="1169718"/>
            <a:ext cx="6404818" cy="5202194"/>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extBox 48"/>
          <p:cNvSpPr txBox="1"/>
          <p:nvPr/>
        </p:nvSpPr>
        <p:spPr>
          <a:xfrm>
            <a:off x="106278" y="1194825"/>
            <a:ext cx="1731099" cy="338554"/>
          </a:xfrm>
          <a:prstGeom prst="rect">
            <a:avLst/>
          </a:prstGeom>
          <a:noFill/>
        </p:spPr>
        <p:txBody>
          <a:bodyPr wrap="square" rtlCol="0">
            <a:spAutoFit/>
          </a:bodyPr>
          <a:lstStyle/>
          <a:p>
            <a:pPr algn="ctr"/>
            <a:r>
              <a:rPr lang="fr-CA" sz="1600" b="1" i="1" dirty="0" smtClean="0">
                <a:solidFill>
                  <a:schemeClr val="bg1">
                    <a:lumMod val="50000"/>
                  </a:schemeClr>
                </a:solidFill>
              </a:rPr>
              <a:t>Contexte externe</a:t>
            </a:r>
            <a:endParaRPr lang="fr-FR" sz="1600" b="1" i="1" dirty="0">
              <a:solidFill>
                <a:schemeClr val="bg1">
                  <a:lumMod val="50000"/>
                </a:schemeClr>
              </a:solidFill>
            </a:endParaRPr>
          </a:p>
        </p:txBody>
      </p:sp>
      <p:sp>
        <p:nvSpPr>
          <p:cNvPr id="50" name="TextBox 49"/>
          <p:cNvSpPr txBox="1"/>
          <p:nvPr/>
        </p:nvSpPr>
        <p:spPr>
          <a:xfrm>
            <a:off x="3010242" y="1204638"/>
            <a:ext cx="1731099" cy="338554"/>
          </a:xfrm>
          <a:prstGeom prst="rect">
            <a:avLst/>
          </a:prstGeom>
          <a:noFill/>
        </p:spPr>
        <p:txBody>
          <a:bodyPr wrap="square" rtlCol="0">
            <a:spAutoFit/>
          </a:bodyPr>
          <a:lstStyle/>
          <a:p>
            <a:pPr algn="ctr"/>
            <a:r>
              <a:rPr lang="fr-CA" sz="1600" b="1" i="1" dirty="0" smtClean="0">
                <a:solidFill>
                  <a:schemeClr val="bg1">
                    <a:lumMod val="50000"/>
                  </a:schemeClr>
                </a:solidFill>
              </a:rPr>
              <a:t>Contexte interne</a:t>
            </a:r>
            <a:endParaRPr lang="fr-FR" sz="1600" b="1" i="1" dirty="0">
              <a:solidFill>
                <a:schemeClr val="bg1">
                  <a:lumMod val="50000"/>
                </a:schemeClr>
              </a:solidFill>
            </a:endParaRPr>
          </a:p>
        </p:txBody>
      </p:sp>
      <p:sp>
        <p:nvSpPr>
          <p:cNvPr id="52" name="TextBox 51"/>
          <p:cNvSpPr txBox="1"/>
          <p:nvPr/>
        </p:nvSpPr>
        <p:spPr>
          <a:xfrm>
            <a:off x="9490649" y="1126645"/>
            <a:ext cx="2362301" cy="584775"/>
          </a:xfrm>
          <a:prstGeom prst="rect">
            <a:avLst/>
          </a:prstGeom>
          <a:noFill/>
        </p:spPr>
        <p:txBody>
          <a:bodyPr wrap="square" rtlCol="0">
            <a:spAutoFit/>
          </a:bodyPr>
          <a:lstStyle/>
          <a:p>
            <a:r>
              <a:rPr lang="fr-CA" sz="1600" b="1" i="1" dirty="0" smtClean="0">
                <a:solidFill>
                  <a:schemeClr val="bg1">
                    <a:lumMod val="50000"/>
                  </a:schemeClr>
                </a:solidFill>
              </a:rPr>
              <a:t>Pratiques de Knowledge Management</a:t>
            </a:r>
            <a:endParaRPr lang="fr-FR" sz="1600" b="1" i="1" dirty="0">
              <a:solidFill>
                <a:schemeClr val="bg1">
                  <a:lumMod val="50000"/>
                </a:schemeClr>
              </a:solidFill>
            </a:endParaRPr>
          </a:p>
        </p:txBody>
      </p:sp>
    </p:spTree>
    <p:custDataLst>
      <p:tags r:id="rId1"/>
    </p:custDataLst>
    <p:extLst>
      <p:ext uri="{BB962C8B-B14F-4D97-AF65-F5344CB8AC3E}">
        <p14:creationId xmlns:p14="http://schemas.microsoft.com/office/powerpoint/2010/main" val="2333515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 grpId="0" animBg="1"/>
      <p:bldP spid="46" grpId="0" animBg="1"/>
      <p:bldP spid="18" grpId="0" animBg="1"/>
      <p:bldP spid="20" grpId="0" animBg="1"/>
      <p:bldP spid="22" grpId="0" animBg="1"/>
      <p:bldP spid="24" grpId="0" animBg="1"/>
      <p:bldP spid="47" grpId="0" animBg="1"/>
      <p:bldP spid="48" grpId="0" animBg="1"/>
      <p:bldP spid="49" grpId="0"/>
      <p:bldP spid="50" grpId="0"/>
      <p:bldP spid="5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451211" y="2612493"/>
            <a:ext cx="9589827" cy="1938992"/>
          </a:xfrm>
          <a:prstGeom prst="rect">
            <a:avLst/>
          </a:prstGeom>
        </p:spPr>
        <p:txBody>
          <a:bodyPr wrap="square">
            <a:spAutoFit/>
          </a:bodyPr>
          <a:lstStyle/>
          <a:p>
            <a:pPr algn="ctr"/>
            <a:r>
              <a:rPr lang="fr-FR" sz="2000" dirty="0" smtClean="0"/>
              <a:t>Contrairement </a:t>
            </a:r>
            <a:r>
              <a:rPr lang="fr-FR" sz="2000" dirty="0"/>
              <a:t>aux organisations permanentes, les organisations par projet</a:t>
            </a:r>
            <a:r>
              <a:rPr lang="fr-FR" sz="2400" b="1" dirty="0">
                <a:solidFill>
                  <a:schemeClr val="accent1"/>
                </a:solidFill>
              </a:rPr>
              <a:t> manquent de mécanismes naturels </a:t>
            </a:r>
            <a:r>
              <a:rPr lang="fr-FR" sz="2400" b="1" dirty="0" smtClean="0">
                <a:solidFill>
                  <a:schemeClr val="accent1"/>
                </a:solidFill>
              </a:rPr>
              <a:t>d’apprentissage</a:t>
            </a:r>
            <a:r>
              <a:rPr lang="fr-FR" sz="2000" dirty="0"/>
              <a:t> </a:t>
            </a:r>
            <a:r>
              <a:rPr lang="fr-FR" sz="2000" dirty="0" smtClean="0"/>
              <a:t>(Linder et Wald, 2011).</a:t>
            </a:r>
            <a:endParaRPr lang="fr-FR" sz="2000" dirty="0"/>
          </a:p>
          <a:p>
            <a:pPr algn="ctr"/>
            <a:r>
              <a:rPr lang="fr-CA" sz="2000" dirty="0" smtClean="0"/>
              <a:t>Dans ces organisations, il est donc </a:t>
            </a:r>
            <a:r>
              <a:rPr lang="fr-CA" sz="2400" b="1" dirty="0" smtClean="0">
                <a:solidFill>
                  <a:schemeClr val="accent1"/>
                </a:solidFill>
              </a:rPr>
              <a:t>nécessaire de formaliser les pratiques de gestion et transfert des connaissances, sans toutefois compromettre la capacité d’innover </a:t>
            </a:r>
            <a:r>
              <a:rPr lang="fr-CA" sz="2000" dirty="0" smtClean="0"/>
              <a:t>(Brown et Duguid, 2001).</a:t>
            </a:r>
            <a:endParaRPr lang="en-US" sz="2000" dirty="0"/>
          </a:p>
        </p:txBody>
      </p:sp>
    </p:spTree>
    <p:extLst>
      <p:ext uri="{BB962C8B-B14F-4D97-AF65-F5344CB8AC3E}">
        <p14:creationId xmlns:p14="http://schemas.microsoft.com/office/powerpoint/2010/main" val="10396328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a:stretch>
            <a:fillRect/>
          </a:stretch>
        </p:blipFill>
        <p:spPr>
          <a:xfrm>
            <a:off x="9941644" y="0"/>
            <a:ext cx="2250356" cy="788918"/>
          </a:xfrm>
          <a:prstGeom prst="rect">
            <a:avLst/>
          </a:prstGeom>
        </p:spPr>
      </p:pic>
      <p:grpSp>
        <p:nvGrpSpPr>
          <p:cNvPr id="6" name="Group 5"/>
          <p:cNvGrpSpPr/>
          <p:nvPr/>
        </p:nvGrpSpPr>
        <p:grpSpPr>
          <a:xfrm>
            <a:off x="826226" y="2191047"/>
            <a:ext cx="10240595" cy="1745877"/>
            <a:chOff x="826226" y="1684420"/>
            <a:chExt cx="10240595" cy="1745877"/>
          </a:xfrm>
        </p:grpSpPr>
        <p:sp>
          <p:nvSpPr>
            <p:cNvPr id="55" name="ZoneTexte 54 - 3 - 1"/>
            <p:cNvSpPr txBox="1"/>
            <p:nvPr/>
          </p:nvSpPr>
          <p:spPr>
            <a:xfrm>
              <a:off x="826226" y="2996275"/>
              <a:ext cx="3332392" cy="434022"/>
            </a:xfrm>
            <a:prstGeom prst="rect">
              <a:avLst/>
            </a:prstGeom>
            <a:noFill/>
          </p:spPr>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smtClean="0">
                  <a:solidFill>
                    <a:prstClr val="black"/>
                  </a:solidFill>
                </a:rPr>
                <a:t>APPRIVOISER </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smtClean="0">
                  <a:solidFill>
                    <a:prstClr val="black"/>
                  </a:solidFill>
                </a:rPr>
                <a:t>LE CHANGEMENT</a:t>
              </a:r>
              <a:endParaRPr lang="fr-FR" b="1" dirty="0"/>
            </a:p>
          </p:txBody>
        </p:sp>
        <p:sp>
          <p:nvSpPr>
            <p:cNvPr id="184" name="ZoneTexte 54 - 3 - 2">
              <a:extLst>
                <a:ext uri="{FF2B5EF4-FFF2-40B4-BE49-F238E27FC236}">
                  <a16:creationId xmlns:a16="http://schemas.microsoft.com/office/drawing/2014/main" xmlns="" id="{D9ED1504-ED70-4927-9B6A-A7581A311781}"/>
                </a:ext>
              </a:extLst>
            </p:cNvPr>
            <p:cNvSpPr txBox="1"/>
            <p:nvPr/>
          </p:nvSpPr>
          <p:spPr>
            <a:xfrm>
              <a:off x="4765523" y="3017681"/>
              <a:ext cx="2957512" cy="381126"/>
            </a:xfrm>
            <a:prstGeom prst="rect">
              <a:avLst/>
            </a:prstGeom>
            <a:noFill/>
          </p:spPr>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smtClean="0">
                  <a:cs typeface="Calibri" panose="020F0502020204030204" pitchFamily="34" charset="0"/>
                </a:rPr>
                <a:t>PENSER </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smtClean="0">
                  <a:cs typeface="Calibri" panose="020F0502020204030204" pitchFamily="34" charset="0"/>
                </a:rPr>
                <a:t>HOLISTIQUE</a:t>
              </a:r>
              <a:endParaRPr lang="fr-FR" b="1" dirty="0"/>
            </a:p>
          </p:txBody>
        </p:sp>
        <p:sp>
          <p:nvSpPr>
            <p:cNvPr id="41" name="ZoneTexte 54 - 3 - 2">
              <a:extLst>
                <a:ext uri="{FF2B5EF4-FFF2-40B4-BE49-F238E27FC236}">
                  <a16:creationId xmlns:a16="http://schemas.microsoft.com/office/drawing/2014/main" xmlns="" id="{D9ED1504-ED70-4927-9B6A-A7581A311781}"/>
                </a:ext>
              </a:extLst>
            </p:cNvPr>
            <p:cNvSpPr txBox="1"/>
            <p:nvPr/>
          </p:nvSpPr>
          <p:spPr>
            <a:xfrm>
              <a:off x="8109309" y="3049171"/>
              <a:ext cx="2957512" cy="381126"/>
            </a:xfrm>
            <a:prstGeom prst="rect">
              <a:avLst/>
            </a:prstGeom>
            <a:noFill/>
          </p:spPr>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smtClean="0">
                  <a:cs typeface="Calibri" panose="020F0502020204030204" pitchFamily="34" charset="0"/>
                </a:rPr>
                <a:t>«STRUCTURER</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smtClean="0">
                  <a:cs typeface="Calibri" panose="020F0502020204030204" pitchFamily="34" charset="0"/>
                </a:rPr>
                <a:t> LA SPONTANÉITÉ»</a:t>
              </a:r>
              <a:endParaRPr lang="fr-FR" b="1" dirty="0"/>
            </a:p>
          </p:txBody>
        </p:sp>
        <p:pic>
          <p:nvPicPr>
            <p:cNvPr id="3" name="Picture 2"/>
            <p:cNvPicPr>
              <a:picLocks noChangeAspect="1"/>
            </p:cNvPicPr>
            <p:nvPr/>
          </p:nvPicPr>
          <p:blipFill>
            <a:blip r:embed="rId4"/>
            <a:stretch>
              <a:fillRect/>
            </a:stretch>
          </p:blipFill>
          <p:spPr>
            <a:xfrm>
              <a:off x="1982152" y="1684420"/>
              <a:ext cx="1020540" cy="1213398"/>
            </a:xfrm>
            <a:prstGeom prst="rect">
              <a:avLst/>
            </a:prstGeom>
          </p:spPr>
        </p:pic>
        <p:pic>
          <p:nvPicPr>
            <p:cNvPr id="4" name="Picture 3"/>
            <p:cNvPicPr>
              <a:picLocks noChangeAspect="1"/>
            </p:cNvPicPr>
            <p:nvPr/>
          </p:nvPicPr>
          <p:blipFill>
            <a:blip r:embed="rId5"/>
            <a:stretch>
              <a:fillRect/>
            </a:stretch>
          </p:blipFill>
          <p:spPr>
            <a:xfrm>
              <a:off x="9074427" y="1789225"/>
              <a:ext cx="1027277" cy="1207050"/>
            </a:xfrm>
            <a:prstGeom prst="rect">
              <a:avLst/>
            </a:prstGeom>
          </p:spPr>
        </p:pic>
        <p:pic>
          <p:nvPicPr>
            <p:cNvPr id="5" name="Picture 4"/>
            <p:cNvPicPr>
              <a:picLocks noChangeAspect="1"/>
            </p:cNvPicPr>
            <p:nvPr/>
          </p:nvPicPr>
          <p:blipFill>
            <a:blip r:embed="rId6"/>
            <a:stretch>
              <a:fillRect/>
            </a:stretch>
          </p:blipFill>
          <p:spPr>
            <a:xfrm>
              <a:off x="5687067" y="1684420"/>
              <a:ext cx="1114425" cy="1104900"/>
            </a:xfrm>
            <a:prstGeom prst="rect">
              <a:avLst/>
            </a:prstGeom>
          </p:spPr>
        </p:pic>
      </p:grpSp>
    </p:spTree>
    <p:extLst>
      <p:ext uri="{BB962C8B-B14F-4D97-AF65-F5344CB8AC3E}">
        <p14:creationId xmlns:p14="http://schemas.microsoft.com/office/powerpoint/2010/main" val="26137802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6" name="Group 25"/>
          <p:cNvGrpSpPr/>
          <p:nvPr/>
        </p:nvGrpSpPr>
        <p:grpSpPr>
          <a:xfrm>
            <a:off x="1292922" y="1395526"/>
            <a:ext cx="9473637" cy="3884751"/>
            <a:chOff x="1347513" y="2146152"/>
            <a:chExt cx="9473637" cy="3884751"/>
          </a:xfrm>
        </p:grpSpPr>
        <p:grpSp>
          <p:nvGrpSpPr>
            <p:cNvPr id="8" name="Group 7"/>
            <p:cNvGrpSpPr/>
            <p:nvPr/>
          </p:nvGrpSpPr>
          <p:grpSpPr>
            <a:xfrm>
              <a:off x="1347513" y="3071534"/>
              <a:ext cx="3197192" cy="2216565"/>
              <a:chOff x="4582032" y="2320119"/>
              <a:chExt cx="3197192" cy="2216565"/>
            </a:xfrm>
          </p:grpSpPr>
          <p:sp>
            <p:nvSpPr>
              <p:cNvPr id="20" name="People2" descr="{&quot;Key&quot;:&quot;POWER_USER_SHAPE_ICON&quot;,&quot;Value&quot;:&quot;POWER_USER_SHAPE_ICON_STYLE_1&quot;}"/>
              <p:cNvSpPr>
                <a:spLocks noChangeAspect="1" noEditPoints="1"/>
              </p:cNvSpPr>
              <p:nvPr>
                <p:custDataLst>
                  <p:tags r:id="rId1"/>
                </p:custDataLst>
              </p:nvPr>
            </p:nvSpPr>
            <p:spPr bwMode="auto">
              <a:xfrm>
                <a:off x="6498998" y="2525098"/>
                <a:ext cx="744376" cy="961634"/>
              </a:xfrm>
              <a:custGeom>
                <a:avLst/>
                <a:gdLst>
                  <a:gd name="T0" fmla="*/ 21425 w 21425"/>
                  <a:gd name="T1" fmla="*/ 25550 h 27638"/>
                  <a:gd name="T2" fmla="*/ 10713 w 21425"/>
                  <a:gd name="T3" fmla="*/ 12200 h 27638"/>
                  <a:gd name="T4" fmla="*/ 0 w 21425"/>
                  <a:gd name="T5" fmla="*/ 25550 h 27638"/>
                  <a:gd name="T6" fmla="*/ 10713 w 21425"/>
                  <a:gd name="T7" fmla="*/ 27638 h 27638"/>
                  <a:gd name="T8" fmla="*/ 21425 w 21425"/>
                  <a:gd name="T9" fmla="*/ 25550 h 27638"/>
                  <a:gd name="T10" fmla="*/ 10713 w 21425"/>
                  <a:gd name="T11" fmla="*/ 0 h 27638"/>
                  <a:gd name="T12" fmla="*/ 16550 w 21425"/>
                  <a:gd name="T13" fmla="*/ 5838 h 27638"/>
                  <a:gd name="T14" fmla="*/ 10713 w 21425"/>
                  <a:gd name="T15" fmla="*/ 11675 h 27638"/>
                  <a:gd name="T16" fmla="*/ 4875 w 21425"/>
                  <a:gd name="T17" fmla="*/ 5838 h 27638"/>
                  <a:gd name="T18" fmla="*/ 10713 w 21425"/>
                  <a:gd name="T19" fmla="*/ 0 h 27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25" h="27638">
                    <a:moveTo>
                      <a:pt x="21425" y="25550"/>
                    </a:moveTo>
                    <a:cubicBezTo>
                      <a:pt x="21425" y="18175"/>
                      <a:pt x="16625" y="12200"/>
                      <a:pt x="10713" y="12200"/>
                    </a:cubicBezTo>
                    <a:cubicBezTo>
                      <a:pt x="4800" y="12200"/>
                      <a:pt x="0" y="18175"/>
                      <a:pt x="0" y="25550"/>
                    </a:cubicBezTo>
                    <a:cubicBezTo>
                      <a:pt x="0" y="26700"/>
                      <a:pt x="4800" y="27638"/>
                      <a:pt x="10713" y="27638"/>
                    </a:cubicBezTo>
                    <a:cubicBezTo>
                      <a:pt x="16625" y="27638"/>
                      <a:pt x="21425" y="26700"/>
                      <a:pt x="21425" y="25550"/>
                    </a:cubicBezTo>
                    <a:close/>
                    <a:moveTo>
                      <a:pt x="10713" y="0"/>
                    </a:moveTo>
                    <a:cubicBezTo>
                      <a:pt x="13938" y="0"/>
                      <a:pt x="16550" y="2613"/>
                      <a:pt x="16550" y="5838"/>
                    </a:cubicBezTo>
                    <a:cubicBezTo>
                      <a:pt x="16550" y="9063"/>
                      <a:pt x="13938" y="11675"/>
                      <a:pt x="10713" y="11675"/>
                    </a:cubicBezTo>
                    <a:cubicBezTo>
                      <a:pt x="7488" y="11675"/>
                      <a:pt x="4875" y="9063"/>
                      <a:pt x="4875" y="5838"/>
                    </a:cubicBezTo>
                    <a:cubicBezTo>
                      <a:pt x="4875" y="2613"/>
                      <a:pt x="7488" y="0"/>
                      <a:pt x="1071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People2" descr="{&quot;Key&quot;:&quot;POWER_USER_SHAPE_ICON&quot;,&quot;Value&quot;:&quot;POWER_USER_SHAPE_ICON_STYLE_1&quot;}"/>
              <p:cNvSpPr>
                <a:spLocks noChangeAspect="1" noEditPoints="1"/>
              </p:cNvSpPr>
              <p:nvPr>
                <p:custDataLst>
                  <p:tags r:id="rId2"/>
                </p:custDataLst>
              </p:nvPr>
            </p:nvSpPr>
            <p:spPr bwMode="auto">
              <a:xfrm>
                <a:off x="4915358" y="2357703"/>
                <a:ext cx="744376" cy="961634"/>
              </a:xfrm>
              <a:custGeom>
                <a:avLst/>
                <a:gdLst>
                  <a:gd name="T0" fmla="*/ 21425 w 21425"/>
                  <a:gd name="T1" fmla="*/ 25550 h 27638"/>
                  <a:gd name="T2" fmla="*/ 10713 w 21425"/>
                  <a:gd name="T3" fmla="*/ 12200 h 27638"/>
                  <a:gd name="T4" fmla="*/ 0 w 21425"/>
                  <a:gd name="T5" fmla="*/ 25550 h 27638"/>
                  <a:gd name="T6" fmla="*/ 10713 w 21425"/>
                  <a:gd name="T7" fmla="*/ 27638 h 27638"/>
                  <a:gd name="T8" fmla="*/ 21425 w 21425"/>
                  <a:gd name="T9" fmla="*/ 25550 h 27638"/>
                  <a:gd name="T10" fmla="*/ 10713 w 21425"/>
                  <a:gd name="T11" fmla="*/ 0 h 27638"/>
                  <a:gd name="T12" fmla="*/ 16550 w 21425"/>
                  <a:gd name="T13" fmla="*/ 5838 h 27638"/>
                  <a:gd name="T14" fmla="*/ 10713 w 21425"/>
                  <a:gd name="T15" fmla="*/ 11675 h 27638"/>
                  <a:gd name="T16" fmla="*/ 4875 w 21425"/>
                  <a:gd name="T17" fmla="*/ 5838 h 27638"/>
                  <a:gd name="T18" fmla="*/ 10713 w 21425"/>
                  <a:gd name="T19" fmla="*/ 0 h 27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25" h="27638">
                    <a:moveTo>
                      <a:pt x="21425" y="25550"/>
                    </a:moveTo>
                    <a:cubicBezTo>
                      <a:pt x="21425" y="18175"/>
                      <a:pt x="16625" y="12200"/>
                      <a:pt x="10713" y="12200"/>
                    </a:cubicBezTo>
                    <a:cubicBezTo>
                      <a:pt x="4800" y="12200"/>
                      <a:pt x="0" y="18175"/>
                      <a:pt x="0" y="25550"/>
                    </a:cubicBezTo>
                    <a:cubicBezTo>
                      <a:pt x="0" y="26700"/>
                      <a:pt x="4800" y="27638"/>
                      <a:pt x="10713" y="27638"/>
                    </a:cubicBezTo>
                    <a:cubicBezTo>
                      <a:pt x="16625" y="27638"/>
                      <a:pt x="21425" y="26700"/>
                      <a:pt x="21425" y="25550"/>
                    </a:cubicBezTo>
                    <a:close/>
                    <a:moveTo>
                      <a:pt x="10713" y="0"/>
                    </a:moveTo>
                    <a:cubicBezTo>
                      <a:pt x="13938" y="0"/>
                      <a:pt x="16550" y="2613"/>
                      <a:pt x="16550" y="5838"/>
                    </a:cubicBezTo>
                    <a:cubicBezTo>
                      <a:pt x="16550" y="9063"/>
                      <a:pt x="13938" y="11675"/>
                      <a:pt x="10713" y="11675"/>
                    </a:cubicBezTo>
                    <a:cubicBezTo>
                      <a:pt x="7488" y="11675"/>
                      <a:pt x="4875" y="9063"/>
                      <a:pt x="4875" y="5838"/>
                    </a:cubicBezTo>
                    <a:cubicBezTo>
                      <a:pt x="4875" y="2613"/>
                      <a:pt x="7488" y="0"/>
                      <a:pt x="1071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ZoneTexte 54 - 3 - 2">
                <a:extLst>
                  <a:ext uri="{FF2B5EF4-FFF2-40B4-BE49-F238E27FC236}">
                    <a16:creationId xmlns:a16="http://schemas.microsoft.com/office/drawing/2014/main" xmlns="" id="{D9ED1504-ED70-4927-9B6A-A7581A311781}"/>
                  </a:ext>
                </a:extLst>
              </p:cNvPr>
              <p:cNvSpPr txBox="1"/>
              <p:nvPr/>
            </p:nvSpPr>
            <p:spPr>
              <a:xfrm>
                <a:off x="4582032" y="3852864"/>
                <a:ext cx="3197192" cy="683820"/>
              </a:xfrm>
              <a:prstGeom prst="rect">
                <a:avLst/>
              </a:prstGeom>
              <a:noFill/>
            </p:spPr>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b="1" dirty="0" smtClean="0">
                    <a:cs typeface="Calibri" panose="020F0502020204030204" pitchFamily="34" charset="0"/>
                  </a:rPr>
                  <a:t>LA PARTICIPATION</a:t>
                </a:r>
                <a:endParaRPr lang="fr-FR" sz="2800" b="1" dirty="0"/>
              </a:p>
            </p:txBody>
          </p:sp>
          <p:sp>
            <p:nvSpPr>
              <p:cNvPr id="18" name="People2" descr="{&quot;Key&quot;:&quot;POWER_USER_SHAPE_ICON&quot;,&quot;Value&quot;:&quot;POWER_USER_SHAPE_ICON_STYLE_1&quot;}"/>
              <p:cNvSpPr>
                <a:spLocks noChangeAspect="1" noEditPoints="1"/>
              </p:cNvSpPr>
              <p:nvPr>
                <p:custDataLst>
                  <p:tags r:id="rId3"/>
                </p:custDataLst>
              </p:nvPr>
            </p:nvSpPr>
            <p:spPr bwMode="auto">
              <a:xfrm>
                <a:off x="5526544" y="2320119"/>
                <a:ext cx="1068488" cy="1380344"/>
              </a:xfrm>
              <a:custGeom>
                <a:avLst/>
                <a:gdLst>
                  <a:gd name="T0" fmla="*/ 21425 w 21425"/>
                  <a:gd name="T1" fmla="*/ 25550 h 27638"/>
                  <a:gd name="T2" fmla="*/ 10713 w 21425"/>
                  <a:gd name="T3" fmla="*/ 12200 h 27638"/>
                  <a:gd name="T4" fmla="*/ 0 w 21425"/>
                  <a:gd name="T5" fmla="*/ 25550 h 27638"/>
                  <a:gd name="T6" fmla="*/ 10713 w 21425"/>
                  <a:gd name="T7" fmla="*/ 27638 h 27638"/>
                  <a:gd name="T8" fmla="*/ 21425 w 21425"/>
                  <a:gd name="T9" fmla="*/ 25550 h 27638"/>
                  <a:gd name="T10" fmla="*/ 10713 w 21425"/>
                  <a:gd name="T11" fmla="*/ 0 h 27638"/>
                  <a:gd name="T12" fmla="*/ 16550 w 21425"/>
                  <a:gd name="T13" fmla="*/ 5838 h 27638"/>
                  <a:gd name="T14" fmla="*/ 10713 w 21425"/>
                  <a:gd name="T15" fmla="*/ 11675 h 27638"/>
                  <a:gd name="T16" fmla="*/ 4875 w 21425"/>
                  <a:gd name="T17" fmla="*/ 5838 h 27638"/>
                  <a:gd name="T18" fmla="*/ 10713 w 21425"/>
                  <a:gd name="T19" fmla="*/ 0 h 27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25" h="27638">
                    <a:moveTo>
                      <a:pt x="21425" y="25550"/>
                    </a:moveTo>
                    <a:cubicBezTo>
                      <a:pt x="21425" y="18175"/>
                      <a:pt x="16625" y="12200"/>
                      <a:pt x="10713" y="12200"/>
                    </a:cubicBezTo>
                    <a:cubicBezTo>
                      <a:pt x="4800" y="12200"/>
                      <a:pt x="0" y="18175"/>
                      <a:pt x="0" y="25550"/>
                    </a:cubicBezTo>
                    <a:cubicBezTo>
                      <a:pt x="0" y="26700"/>
                      <a:pt x="4800" y="27638"/>
                      <a:pt x="10713" y="27638"/>
                    </a:cubicBezTo>
                    <a:cubicBezTo>
                      <a:pt x="16625" y="27638"/>
                      <a:pt x="21425" y="26700"/>
                      <a:pt x="21425" y="25550"/>
                    </a:cubicBezTo>
                    <a:close/>
                    <a:moveTo>
                      <a:pt x="10713" y="0"/>
                    </a:moveTo>
                    <a:cubicBezTo>
                      <a:pt x="13938" y="0"/>
                      <a:pt x="16550" y="2613"/>
                      <a:pt x="16550" y="5838"/>
                    </a:cubicBezTo>
                    <a:cubicBezTo>
                      <a:pt x="16550" y="9063"/>
                      <a:pt x="13938" y="11675"/>
                      <a:pt x="10713" y="11675"/>
                    </a:cubicBezTo>
                    <a:cubicBezTo>
                      <a:pt x="7488" y="11675"/>
                      <a:pt x="4875" y="9063"/>
                      <a:pt x="4875" y="5838"/>
                    </a:cubicBezTo>
                    <a:cubicBezTo>
                      <a:pt x="4875" y="2613"/>
                      <a:pt x="7488" y="0"/>
                      <a:pt x="10713" y="0"/>
                    </a:cubicBez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TextBox 6"/>
            <p:cNvSpPr txBox="1"/>
            <p:nvPr/>
          </p:nvSpPr>
          <p:spPr>
            <a:xfrm>
              <a:off x="8609618" y="2146152"/>
              <a:ext cx="2211532"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CA" sz="2400" b="1" dirty="0" smtClean="0"/>
                <a:t>DE MULTIPLES SENS</a:t>
              </a:r>
              <a:endParaRPr lang="fr-FR" sz="2400" b="1" dirty="0"/>
            </a:p>
          </p:txBody>
        </p:sp>
        <p:sp>
          <p:nvSpPr>
            <p:cNvPr id="23" name="TextBox 22"/>
            <p:cNvSpPr txBox="1"/>
            <p:nvPr/>
          </p:nvSpPr>
          <p:spPr>
            <a:xfrm>
              <a:off x="8609618" y="3757330"/>
              <a:ext cx="2211532"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CA" sz="2400" b="1" dirty="0" smtClean="0"/>
                <a:t>DE MULTIPLES PROFILS</a:t>
              </a:r>
              <a:endParaRPr lang="fr-FR" sz="2400" b="1" dirty="0"/>
            </a:p>
          </p:txBody>
        </p:sp>
        <p:cxnSp>
          <p:nvCxnSpPr>
            <p:cNvPr id="10" name="Straight Arrow Connector 9"/>
            <p:cNvCxnSpPr/>
            <p:nvPr/>
          </p:nvCxnSpPr>
          <p:spPr>
            <a:xfrm flipV="1">
              <a:off x="4926842" y="2376985"/>
              <a:ext cx="3302759" cy="961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924723" y="3944203"/>
              <a:ext cx="3304878" cy="8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924723" y="4558175"/>
              <a:ext cx="3304878" cy="867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609618" y="5199906"/>
              <a:ext cx="2211532"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CA" sz="2400" b="1" dirty="0" smtClean="0"/>
                <a:t>DE MULTIPLES ENJEUX</a:t>
              </a:r>
              <a:endParaRPr lang="fr-FR" sz="2400" b="1" dirty="0"/>
            </a:p>
          </p:txBody>
        </p:sp>
      </p:grpSp>
    </p:spTree>
    <p:extLst>
      <p:ext uri="{BB962C8B-B14F-4D97-AF65-F5344CB8AC3E}">
        <p14:creationId xmlns:p14="http://schemas.microsoft.com/office/powerpoint/2010/main" val="52646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RECOMMANDATIONS</a:t>
            </a:r>
            <a:endParaRPr lang="fr-FR" dirty="0"/>
          </a:p>
        </p:txBody>
      </p:sp>
      <p:pic>
        <p:nvPicPr>
          <p:cNvPr id="4" name="Picture 3"/>
          <p:cNvPicPr>
            <a:picLocks noChangeAspect="1"/>
          </p:cNvPicPr>
          <p:nvPr/>
        </p:nvPicPr>
        <p:blipFill>
          <a:blip r:embed="rId3"/>
          <a:stretch>
            <a:fillRect/>
          </a:stretch>
        </p:blipFill>
        <p:spPr>
          <a:xfrm>
            <a:off x="1470455" y="481914"/>
            <a:ext cx="9046046" cy="4571999"/>
          </a:xfrm>
          <a:prstGeom prst="rect">
            <a:avLst/>
          </a:prstGeom>
        </p:spPr>
      </p:pic>
    </p:spTree>
    <p:extLst>
      <p:ext uri="{BB962C8B-B14F-4D97-AF65-F5344CB8AC3E}">
        <p14:creationId xmlns:p14="http://schemas.microsoft.com/office/powerpoint/2010/main" val="7757549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Content Placeholder 3"/>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1259361" y="1613941"/>
            <a:ext cx="10603412" cy="5319404"/>
          </a:xfrm>
          <a:prstGeom prst="rect">
            <a:avLst/>
          </a:prstGeom>
        </p:spPr>
      </p:pic>
      <p:sp>
        <p:nvSpPr>
          <p:cNvPr id="2" name="Title 1"/>
          <p:cNvSpPr>
            <a:spLocks noGrp="1"/>
          </p:cNvSpPr>
          <p:nvPr>
            <p:ph type="title" idx="4294967295"/>
          </p:nvPr>
        </p:nvSpPr>
        <p:spPr>
          <a:xfrm>
            <a:off x="197708" y="-195469"/>
            <a:ext cx="9720263" cy="1498600"/>
          </a:xfrm>
        </p:spPr>
        <p:txBody>
          <a:bodyPr>
            <a:normAutofit/>
          </a:bodyPr>
          <a:lstStyle/>
          <a:p>
            <a:r>
              <a:rPr lang="en-US" sz="4000" dirty="0" smtClean="0"/>
              <a:t>Roadmap</a:t>
            </a:r>
            <a:endParaRPr lang="en-US" sz="4000" dirty="0"/>
          </a:p>
        </p:txBody>
      </p:sp>
      <p:sp>
        <p:nvSpPr>
          <p:cNvPr id="13" name="TextBox 12"/>
          <p:cNvSpPr txBox="1"/>
          <p:nvPr/>
        </p:nvSpPr>
        <p:spPr>
          <a:xfrm>
            <a:off x="6646431" y="4102541"/>
            <a:ext cx="200329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0" dirty="0" smtClean="0">
                <a:solidFill>
                  <a:srgbClr val="2DA2BF"/>
                </a:solidFill>
                <a:latin typeface="Calibri"/>
              </a:rPr>
              <a:t>CO-CRÉER </a:t>
            </a:r>
            <a:endParaRPr kumimoji="0" lang="en-US" sz="1800" b="1" i="0" u="none" strike="noStrike" kern="0" cap="none" spc="0" normalizeH="0" baseline="0" noProof="0" dirty="0">
              <a:ln>
                <a:noFill/>
              </a:ln>
              <a:solidFill>
                <a:srgbClr val="2DA2B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smtClean="0">
                <a:solidFill>
                  <a:sysClr val="windowText" lastClr="000000"/>
                </a:solidFill>
              </a:rPr>
              <a:t>Pour </a:t>
            </a:r>
            <a:r>
              <a:rPr lang="en-US" sz="1600" kern="0" dirty="0" err="1" smtClean="0">
                <a:solidFill>
                  <a:sysClr val="windowText" lastClr="000000"/>
                </a:solidFill>
              </a:rPr>
              <a:t>susciter</a:t>
            </a:r>
            <a:r>
              <a:rPr lang="en-US" sz="1600" kern="0" dirty="0" smtClean="0">
                <a:solidFill>
                  <a:sysClr val="windowText" lastClr="000000"/>
                </a:solidFill>
              </a:rPr>
              <a:t> </a:t>
            </a:r>
            <a:r>
              <a:rPr lang="en-US" sz="1600" kern="0" dirty="0" err="1" smtClean="0">
                <a:solidFill>
                  <a:sysClr val="windowText" lastClr="000000"/>
                </a:solidFill>
              </a:rPr>
              <a:t>l’intérêt</a:t>
            </a:r>
            <a:r>
              <a:rPr lang="en-US" sz="1600" kern="0" dirty="0" smtClean="0">
                <a:solidFill>
                  <a:sysClr val="windowText" lastClr="000000"/>
                </a:solidFill>
              </a:rPr>
              <a:t> et </a:t>
            </a:r>
            <a:r>
              <a:rPr lang="en-US" sz="1600" kern="0" dirty="0" err="1" smtClean="0">
                <a:solidFill>
                  <a:sysClr val="windowText" lastClr="000000"/>
                </a:solidFill>
              </a:rPr>
              <a:t>l’adhésion</a:t>
            </a:r>
            <a:endParaRPr lang="en-US" sz="1600" kern="0" dirty="0" smtClean="0">
              <a:solidFill>
                <a:sysClr val="windowText" lastClr="000000"/>
              </a:solidFill>
            </a:endParaRPr>
          </a:p>
        </p:txBody>
      </p:sp>
      <p:sp>
        <p:nvSpPr>
          <p:cNvPr id="14" name="TextBox 13"/>
          <p:cNvSpPr txBox="1"/>
          <p:nvPr/>
        </p:nvSpPr>
        <p:spPr>
          <a:xfrm>
            <a:off x="1320006" y="2692761"/>
            <a:ext cx="402309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0" dirty="0" smtClean="0">
                <a:solidFill>
                  <a:srgbClr val="DA1F28"/>
                </a:solidFill>
                <a:latin typeface="Calibri"/>
              </a:rPr>
              <a:t>STRUCTURER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ea typeface="+mn-ea"/>
                <a:cs typeface="+mn-cs"/>
              </a:rPr>
              <a:t>Pour </a:t>
            </a:r>
            <a:r>
              <a:rPr kumimoji="0" lang="en-US" sz="1600" b="0" i="0" u="none" strike="noStrike" kern="0" cap="none" spc="0" normalizeH="0" baseline="0" noProof="0" dirty="0" err="1" smtClean="0">
                <a:ln>
                  <a:noFill/>
                </a:ln>
                <a:solidFill>
                  <a:sysClr val="windowText" lastClr="000000"/>
                </a:solidFill>
                <a:effectLst/>
                <a:uLnTx/>
                <a:uFillTx/>
                <a:ea typeface="+mn-ea"/>
                <a:cs typeface="+mn-cs"/>
              </a:rPr>
              <a:t>encadrer</a:t>
            </a:r>
            <a:r>
              <a:rPr kumimoji="0" lang="en-US" sz="1600" b="0" i="0" u="none" strike="noStrike" kern="0" cap="none" spc="0" normalizeH="0" noProof="0" dirty="0" smtClean="0">
                <a:ln>
                  <a:noFill/>
                </a:ln>
                <a:solidFill>
                  <a:sysClr val="windowText" lastClr="000000"/>
                </a:solidFill>
                <a:effectLst/>
                <a:uLnTx/>
                <a:uFillTx/>
                <a:ea typeface="+mn-ea"/>
                <a:cs typeface="+mn-cs"/>
              </a:rPr>
              <a:t> le </a:t>
            </a:r>
            <a:r>
              <a:rPr kumimoji="0" lang="en-US" sz="1600" b="0" i="0" u="none" strike="noStrike" kern="0" cap="none" spc="0" normalizeH="0" noProof="0" dirty="0" err="1" smtClean="0">
                <a:ln>
                  <a:noFill/>
                </a:ln>
                <a:solidFill>
                  <a:sysClr val="windowText" lastClr="000000"/>
                </a:solidFill>
                <a:effectLst/>
                <a:uLnTx/>
                <a:uFillTx/>
                <a:ea typeface="+mn-ea"/>
                <a:cs typeface="+mn-cs"/>
              </a:rPr>
              <a:t>changement</a:t>
            </a:r>
            <a:r>
              <a:rPr kumimoji="0" lang="en-US" sz="1600" b="0" i="0" u="none" strike="noStrike" kern="0" cap="none" spc="0" normalizeH="0" noProof="0" dirty="0" smtClean="0">
                <a:ln>
                  <a:noFill/>
                </a:ln>
                <a:solidFill>
                  <a:sysClr val="windowText" lastClr="000000"/>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noProof="0" dirty="0" err="1" smtClean="0">
                <a:ln>
                  <a:noFill/>
                </a:ln>
                <a:solidFill>
                  <a:sysClr val="windowText" lastClr="000000"/>
                </a:solidFill>
                <a:effectLst/>
                <a:uLnTx/>
                <a:uFillTx/>
                <a:ea typeface="+mn-ea"/>
                <a:cs typeface="+mn-cs"/>
              </a:rPr>
              <a:t>souhaité</a:t>
            </a:r>
            <a:endParaRPr kumimoji="0" lang="en-US" sz="1600" b="0" i="0" u="none" strike="noStrike" kern="0" cap="none" spc="0" normalizeH="0" baseline="0" noProof="0" dirty="0" smtClean="0">
              <a:ln>
                <a:noFill/>
              </a:ln>
              <a:solidFill>
                <a:sysClr val="windowText" lastClr="000000"/>
              </a:solidFill>
              <a:effectLst/>
              <a:uLnTx/>
              <a:uFillTx/>
              <a:ea typeface="+mn-ea"/>
              <a:cs typeface="+mn-cs"/>
            </a:endParaRPr>
          </a:p>
        </p:txBody>
      </p:sp>
      <p:sp>
        <p:nvSpPr>
          <p:cNvPr id="15" name="TextBox 14"/>
          <p:cNvSpPr txBox="1"/>
          <p:nvPr/>
        </p:nvSpPr>
        <p:spPr>
          <a:xfrm>
            <a:off x="6511778" y="1915158"/>
            <a:ext cx="216284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0" dirty="0" smtClean="0">
                <a:solidFill>
                  <a:srgbClr val="EB641B"/>
                </a:solidFill>
                <a:latin typeface="Calibri"/>
              </a:rPr>
              <a:t>OUTILLER</a:t>
            </a:r>
            <a:endParaRPr kumimoji="0" lang="en-US" sz="1800" b="1" i="0" u="none" strike="noStrike" kern="0" cap="none" spc="0" normalizeH="0" baseline="0" noProof="0" dirty="0">
              <a:ln>
                <a:noFill/>
              </a:ln>
              <a:solidFill>
                <a:srgbClr val="EB641B"/>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ea typeface="+mn-ea"/>
                <a:cs typeface="+mn-cs"/>
              </a:rPr>
              <a:t>Pour donner la </a:t>
            </a:r>
            <a:r>
              <a:rPr kumimoji="0" lang="en-US" sz="1600" b="0" i="0" u="none" strike="noStrike" kern="0" cap="none" spc="0" normalizeH="0" baseline="0" noProof="0" dirty="0" err="1" smtClean="0">
                <a:ln>
                  <a:noFill/>
                </a:ln>
                <a:solidFill>
                  <a:sysClr val="windowText" lastClr="000000"/>
                </a:solidFill>
                <a:effectLst/>
                <a:uLnTx/>
                <a:uFillTx/>
                <a:ea typeface="+mn-ea"/>
                <a:cs typeface="+mn-cs"/>
              </a:rPr>
              <a:t>capacité</a:t>
            </a:r>
            <a:r>
              <a:rPr kumimoji="0" lang="en-US" sz="1600" b="0" i="0" u="none" strike="noStrike" kern="0" cap="none" spc="0" normalizeH="0" noProof="0" dirty="0" smtClean="0">
                <a:ln>
                  <a:noFill/>
                </a:ln>
                <a:solidFill>
                  <a:sysClr val="windowText" lastClr="000000"/>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noProof="0" dirty="0" err="1" smtClean="0">
                <a:ln>
                  <a:noFill/>
                </a:ln>
                <a:solidFill>
                  <a:sysClr val="windowText" lastClr="000000"/>
                </a:solidFill>
                <a:effectLst/>
                <a:uLnTx/>
                <a:uFillTx/>
                <a:ea typeface="+mn-ea"/>
                <a:cs typeface="+mn-cs"/>
              </a:rPr>
              <a:t>d’agir</a:t>
            </a:r>
            <a:endParaRPr kumimoji="0" lang="en-US" sz="1800" b="0" i="0" u="none" strike="noStrike" kern="0" cap="none" spc="0" normalizeH="0" baseline="0" noProof="0" dirty="0">
              <a:ln>
                <a:noFill/>
              </a:ln>
              <a:solidFill>
                <a:sysClr val="windowText" lastClr="000000"/>
              </a:solidFill>
              <a:effectLst/>
              <a:uLnTx/>
              <a:uFillTx/>
              <a:ea typeface="+mn-ea"/>
              <a:cs typeface="+mn-cs"/>
            </a:endParaRPr>
          </a:p>
        </p:txBody>
      </p:sp>
      <p:sp>
        <p:nvSpPr>
          <p:cNvPr id="16" name="TextBox 15"/>
          <p:cNvSpPr txBox="1"/>
          <p:nvPr/>
        </p:nvSpPr>
        <p:spPr>
          <a:xfrm>
            <a:off x="2408951" y="1386125"/>
            <a:ext cx="1702710"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0" dirty="0" smtClean="0">
                <a:solidFill>
                  <a:srgbClr val="39639D"/>
                </a:solidFill>
                <a:latin typeface="Calibri"/>
              </a:rPr>
              <a:t>RENFORCER</a:t>
            </a:r>
            <a:endParaRPr kumimoji="0" lang="en-US" sz="1800" b="1" i="0" u="none" strike="noStrike" kern="0" cap="none" spc="0" normalizeH="0" baseline="0" noProof="0" dirty="0">
              <a:ln>
                <a:noFill/>
              </a:ln>
              <a:solidFill>
                <a:srgbClr val="39639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ea typeface="+mn-ea"/>
                <a:cs typeface="+mn-cs"/>
              </a:rPr>
              <a:t>Pour </a:t>
            </a:r>
            <a:r>
              <a:rPr kumimoji="0" lang="en-US" sz="1600" b="0" i="0" u="none" strike="noStrike" kern="0" cap="none" spc="0" normalizeH="0" baseline="0" noProof="0" dirty="0" err="1" smtClean="0">
                <a:ln>
                  <a:noFill/>
                </a:ln>
                <a:solidFill>
                  <a:sysClr val="windowText" lastClr="000000"/>
                </a:solidFill>
                <a:effectLst/>
                <a:uLnTx/>
                <a:uFillTx/>
                <a:ea typeface="+mn-ea"/>
                <a:cs typeface="+mn-cs"/>
              </a:rPr>
              <a:t>améliorer</a:t>
            </a:r>
            <a:r>
              <a:rPr kumimoji="0" lang="en-US" sz="1600" b="0" i="0" u="none" strike="noStrike" kern="0" cap="none" spc="0" normalizeH="0" baseline="0" noProof="0" dirty="0" smtClean="0">
                <a:ln>
                  <a:noFill/>
                </a:ln>
                <a:solidFill>
                  <a:sysClr val="windowText" lastClr="000000"/>
                </a:solidFill>
                <a:effectLst/>
                <a:uLnTx/>
                <a:uFillTx/>
                <a:ea typeface="+mn-ea"/>
                <a:cs typeface="+mn-cs"/>
              </a:rPr>
              <a:t> 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ysClr val="windowText" lastClr="000000"/>
                </a:solidFill>
                <a:effectLst/>
                <a:uLnTx/>
                <a:uFillTx/>
                <a:ea typeface="+mn-ea"/>
                <a:cs typeface="+mn-cs"/>
              </a:rPr>
              <a:t>maintenir</a:t>
            </a:r>
            <a:endParaRPr kumimoji="0" lang="en-US" sz="1800" b="0" i="0" u="none" strike="noStrike" kern="0" cap="none" spc="0" normalizeH="0" baseline="0" noProof="0" dirty="0">
              <a:ln>
                <a:noFill/>
              </a:ln>
              <a:solidFill>
                <a:sysClr val="windowText" lastClr="000000"/>
              </a:solidFill>
              <a:effectLst/>
              <a:uLnTx/>
              <a:uFillTx/>
              <a:ea typeface="+mn-ea"/>
              <a:cs typeface="+mn-cs"/>
            </a:endParaRPr>
          </a:p>
        </p:txBody>
      </p:sp>
      <p:sp>
        <p:nvSpPr>
          <p:cNvPr id="19" name="TextBox 18"/>
          <p:cNvSpPr txBox="1"/>
          <p:nvPr/>
        </p:nvSpPr>
        <p:spPr>
          <a:xfrm>
            <a:off x="6238804" y="1190388"/>
            <a:ext cx="26148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0" dirty="0" smtClean="0"/>
              <a:t>PARTICIPATION</a:t>
            </a:r>
            <a:endParaRPr kumimoji="0" lang="en-US" sz="2800" b="1" i="0" u="none" strike="noStrike" kern="0" cap="none" spc="0" normalizeH="0" baseline="0" noProof="0" dirty="0">
              <a:ln>
                <a:noFill/>
              </a:ln>
              <a:effectLst/>
              <a:uLnTx/>
              <a:uFillTx/>
            </a:endParaRPr>
          </a:p>
        </p:txBody>
      </p:sp>
      <p:grpSp>
        <p:nvGrpSpPr>
          <p:cNvPr id="20" name="POWER_USER_ID_ICONS_Advocacy" descr="{&quot;Key&quot;:&quot;POWER_USER_SHAPE_ICON&quot;,&quot;Value&quot;:&quot;POWER_USER_SHAPE_ICON_STYLE_1&quot;}"/>
          <p:cNvGrpSpPr>
            <a:grpSpLocks noChangeAspect="1"/>
          </p:cNvGrpSpPr>
          <p:nvPr>
            <p:custDataLst>
              <p:tags r:id="rId2"/>
            </p:custDataLst>
          </p:nvPr>
        </p:nvGrpSpPr>
        <p:grpSpPr bwMode="auto">
          <a:xfrm>
            <a:off x="5868629" y="4269842"/>
            <a:ext cx="588818" cy="679739"/>
            <a:chOff x="8" y="8"/>
            <a:chExt cx="408" cy="471"/>
          </a:xfrm>
          <a:solidFill>
            <a:schemeClr val="accent1"/>
          </a:solidFill>
        </p:grpSpPr>
        <p:sp>
          <p:nvSpPr>
            <p:cNvPr id="21" name="POWER_USER_ID_ICONS_Advocacy"/>
            <p:cNvSpPr>
              <a:spLocks noChangeArrowheads="1"/>
            </p:cNvSpPr>
            <p:nvPr>
              <p:custDataLst>
                <p:tags r:id="rId17"/>
              </p:custDataLst>
            </p:nvPr>
          </p:nvSpPr>
          <p:spPr bwMode="auto">
            <a:xfrm>
              <a:off x="285" y="298"/>
              <a:ext cx="37" cy="3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POWER_USER_ID_ICONS_Advocacy"/>
            <p:cNvSpPr>
              <a:spLocks noChangeArrowheads="1"/>
            </p:cNvSpPr>
            <p:nvPr>
              <p:custDataLst>
                <p:tags r:id="rId18"/>
              </p:custDataLst>
            </p:nvPr>
          </p:nvSpPr>
          <p:spPr bwMode="auto">
            <a:xfrm>
              <a:off x="20" y="298"/>
              <a:ext cx="37" cy="3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POWER_USER_ID_ICONS_Advocacy"/>
            <p:cNvSpPr>
              <a:spLocks noChangeArrowheads="1"/>
            </p:cNvSpPr>
            <p:nvPr>
              <p:custDataLst>
                <p:tags r:id="rId19"/>
              </p:custDataLst>
            </p:nvPr>
          </p:nvSpPr>
          <p:spPr bwMode="auto">
            <a:xfrm>
              <a:off x="221" y="264"/>
              <a:ext cx="56" cy="5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POWER_USER_ID_ICONS_Advocacy"/>
            <p:cNvSpPr>
              <a:spLocks/>
            </p:cNvSpPr>
            <p:nvPr>
              <p:custDataLst>
                <p:tags r:id="rId20"/>
              </p:custDataLst>
            </p:nvPr>
          </p:nvSpPr>
          <p:spPr bwMode="auto">
            <a:xfrm>
              <a:off x="295" y="345"/>
              <a:ext cx="39" cy="86"/>
            </a:xfrm>
            <a:custGeom>
              <a:avLst/>
              <a:gdLst>
                <a:gd name="T0" fmla="*/ 103 w 103"/>
                <a:gd name="T1" fmla="*/ 229 h 229"/>
                <a:gd name="T2" fmla="*/ 20 w 103"/>
                <a:gd name="T3" fmla="*/ 229 h 229"/>
                <a:gd name="T4" fmla="*/ 20 w 103"/>
                <a:gd name="T5" fmla="*/ 76 h 229"/>
                <a:gd name="T6" fmla="*/ 0 w 103"/>
                <a:gd name="T7" fmla="*/ 4 h 229"/>
                <a:gd name="T8" fmla="*/ 23 w 103"/>
                <a:gd name="T9" fmla="*/ 0 h 229"/>
                <a:gd name="T10" fmla="*/ 103 w 103"/>
                <a:gd name="T11" fmla="*/ 81 h 229"/>
                <a:gd name="T12" fmla="*/ 103 w 103"/>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03" h="229">
                  <a:moveTo>
                    <a:pt x="103" y="229"/>
                  </a:moveTo>
                  <a:lnTo>
                    <a:pt x="20" y="229"/>
                  </a:lnTo>
                  <a:lnTo>
                    <a:pt x="20" y="76"/>
                  </a:lnTo>
                  <a:cubicBezTo>
                    <a:pt x="20" y="50"/>
                    <a:pt x="12" y="25"/>
                    <a:pt x="0" y="4"/>
                  </a:cubicBezTo>
                  <a:cubicBezTo>
                    <a:pt x="7" y="2"/>
                    <a:pt x="15" y="0"/>
                    <a:pt x="23" y="0"/>
                  </a:cubicBezTo>
                  <a:cubicBezTo>
                    <a:pt x="67" y="0"/>
                    <a:pt x="103" y="36"/>
                    <a:pt x="103" y="81"/>
                  </a:cubicBezTo>
                  <a:lnTo>
                    <a:pt x="103" y="2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POWER_USER_ID_ICONS_Advocacy"/>
            <p:cNvSpPr>
              <a:spLocks noChangeArrowheads="1"/>
            </p:cNvSpPr>
            <p:nvPr>
              <p:custDataLst>
                <p:tags r:id="rId21"/>
              </p:custDataLst>
            </p:nvPr>
          </p:nvSpPr>
          <p:spPr bwMode="auto">
            <a:xfrm>
              <a:off x="66" y="264"/>
              <a:ext cx="55" cy="55"/>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 name="POWER_USER_ID_ICONS_Advocacy"/>
            <p:cNvSpPr>
              <a:spLocks/>
            </p:cNvSpPr>
            <p:nvPr>
              <p:custDataLst>
                <p:tags r:id="rId22"/>
              </p:custDataLst>
            </p:nvPr>
          </p:nvSpPr>
          <p:spPr bwMode="auto">
            <a:xfrm>
              <a:off x="8" y="345"/>
              <a:ext cx="39" cy="86"/>
            </a:xfrm>
            <a:custGeom>
              <a:avLst/>
              <a:gdLst>
                <a:gd name="T0" fmla="*/ 81 w 104"/>
                <a:gd name="T1" fmla="*/ 0 h 229"/>
                <a:gd name="T2" fmla="*/ 104 w 104"/>
                <a:gd name="T3" fmla="*/ 4 h 229"/>
                <a:gd name="T4" fmla="*/ 83 w 104"/>
                <a:gd name="T5" fmla="*/ 76 h 229"/>
                <a:gd name="T6" fmla="*/ 83 w 104"/>
                <a:gd name="T7" fmla="*/ 229 h 229"/>
                <a:gd name="T8" fmla="*/ 0 w 104"/>
                <a:gd name="T9" fmla="*/ 229 h 229"/>
                <a:gd name="T10" fmla="*/ 0 w 104"/>
                <a:gd name="T11" fmla="*/ 81 h 229"/>
                <a:gd name="T12" fmla="*/ 81 w 104"/>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104" h="229">
                  <a:moveTo>
                    <a:pt x="81" y="0"/>
                  </a:moveTo>
                  <a:cubicBezTo>
                    <a:pt x="89" y="0"/>
                    <a:pt x="96" y="2"/>
                    <a:pt x="104" y="4"/>
                  </a:cubicBezTo>
                  <a:cubicBezTo>
                    <a:pt x="91" y="25"/>
                    <a:pt x="83" y="50"/>
                    <a:pt x="83" y="76"/>
                  </a:cubicBezTo>
                  <a:lnTo>
                    <a:pt x="83" y="229"/>
                  </a:lnTo>
                  <a:lnTo>
                    <a:pt x="0" y="229"/>
                  </a:lnTo>
                  <a:lnTo>
                    <a:pt x="0" y="81"/>
                  </a:lnTo>
                  <a:cubicBezTo>
                    <a:pt x="0" y="36"/>
                    <a:pt x="36" y="0"/>
                    <a:pt x="8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POWER_USER_ID_ICONS_Advocacy"/>
            <p:cNvSpPr>
              <a:spLocks noChangeArrowheads="1"/>
            </p:cNvSpPr>
            <p:nvPr>
              <p:custDataLst>
                <p:tags r:id="rId23"/>
              </p:custDataLst>
            </p:nvPr>
          </p:nvSpPr>
          <p:spPr bwMode="auto">
            <a:xfrm>
              <a:off x="130" y="209"/>
              <a:ext cx="82" cy="8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 name="POWER_USER_ID_ICONS_Advocacy"/>
            <p:cNvSpPr>
              <a:spLocks/>
            </p:cNvSpPr>
            <p:nvPr>
              <p:custDataLst>
                <p:tags r:id="rId24"/>
              </p:custDataLst>
            </p:nvPr>
          </p:nvSpPr>
          <p:spPr bwMode="auto">
            <a:xfrm>
              <a:off x="236" y="330"/>
              <a:ext cx="57" cy="123"/>
            </a:xfrm>
            <a:custGeom>
              <a:avLst/>
              <a:gdLst>
                <a:gd name="T0" fmla="*/ 150 w 150"/>
                <a:gd name="T1" fmla="*/ 327 h 327"/>
                <a:gd name="T2" fmla="*/ 22 w 150"/>
                <a:gd name="T3" fmla="*/ 327 h 327"/>
                <a:gd name="T4" fmla="*/ 22 w 150"/>
                <a:gd name="T5" fmla="*/ 94 h 327"/>
                <a:gd name="T6" fmla="*/ 0 w 150"/>
                <a:gd name="T7" fmla="*/ 5 h 327"/>
                <a:gd name="T8" fmla="*/ 33 w 150"/>
                <a:gd name="T9" fmla="*/ 0 h 327"/>
                <a:gd name="T10" fmla="*/ 150 w 150"/>
                <a:gd name="T11" fmla="*/ 117 h 327"/>
                <a:gd name="T12" fmla="*/ 150 w 15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50" h="327">
                  <a:moveTo>
                    <a:pt x="150" y="327"/>
                  </a:moveTo>
                  <a:lnTo>
                    <a:pt x="22" y="327"/>
                  </a:lnTo>
                  <a:lnTo>
                    <a:pt x="22" y="94"/>
                  </a:lnTo>
                  <a:cubicBezTo>
                    <a:pt x="22" y="62"/>
                    <a:pt x="14" y="32"/>
                    <a:pt x="0" y="5"/>
                  </a:cubicBezTo>
                  <a:cubicBezTo>
                    <a:pt x="11" y="2"/>
                    <a:pt x="22" y="0"/>
                    <a:pt x="33" y="0"/>
                  </a:cubicBezTo>
                  <a:cubicBezTo>
                    <a:pt x="98" y="0"/>
                    <a:pt x="150" y="52"/>
                    <a:pt x="150" y="117"/>
                  </a:cubicBezTo>
                  <a:lnTo>
                    <a:pt x="150" y="3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 name="POWER_USER_ID_ICONS_Advocacy"/>
            <p:cNvSpPr>
              <a:spLocks/>
            </p:cNvSpPr>
            <p:nvPr>
              <p:custDataLst>
                <p:tags r:id="rId25"/>
              </p:custDataLst>
            </p:nvPr>
          </p:nvSpPr>
          <p:spPr bwMode="auto">
            <a:xfrm>
              <a:off x="49" y="330"/>
              <a:ext cx="57" cy="123"/>
            </a:xfrm>
            <a:custGeom>
              <a:avLst/>
              <a:gdLst>
                <a:gd name="T0" fmla="*/ 128 w 150"/>
                <a:gd name="T1" fmla="*/ 94 h 327"/>
                <a:gd name="T2" fmla="*/ 128 w 150"/>
                <a:gd name="T3" fmla="*/ 327 h 327"/>
                <a:gd name="T4" fmla="*/ 0 w 150"/>
                <a:gd name="T5" fmla="*/ 327 h 327"/>
                <a:gd name="T6" fmla="*/ 0 w 150"/>
                <a:gd name="T7" fmla="*/ 117 h 327"/>
                <a:gd name="T8" fmla="*/ 117 w 150"/>
                <a:gd name="T9" fmla="*/ 0 h 327"/>
                <a:gd name="T10" fmla="*/ 150 w 150"/>
                <a:gd name="T11" fmla="*/ 5 h 327"/>
                <a:gd name="T12" fmla="*/ 128 w 150"/>
                <a:gd name="T13" fmla="*/ 94 h 327"/>
              </a:gdLst>
              <a:ahLst/>
              <a:cxnLst>
                <a:cxn ang="0">
                  <a:pos x="T0" y="T1"/>
                </a:cxn>
                <a:cxn ang="0">
                  <a:pos x="T2" y="T3"/>
                </a:cxn>
                <a:cxn ang="0">
                  <a:pos x="T4" y="T5"/>
                </a:cxn>
                <a:cxn ang="0">
                  <a:pos x="T6" y="T7"/>
                </a:cxn>
                <a:cxn ang="0">
                  <a:pos x="T8" y="T9"/>
                </a:cxn>
                <a:cxn ang="0">
                  <a:pos x="T10" y="T11"/>
                </a:cxn>
                <a:cxn ang="0">
                  <a:pos x="T12" y="T13"/>
                </a:cxn>
              </a:cxnLst>
              <a:rect l="0" t="0" r="r" b="b"/>
              <a:pathLst>
                <a:path w="150" h="327">
                  <a:moveTo>
                    <a:pt x="128" y="94"/>
                  </a:moveTo>
                  <a:lnTo>
                    <a:pt x="128" y="327"/>
                  </a:lnTo>
                  <a:lnTo>
                    <a:pt x="0" y="327"/>
                  </a:lnTo>
                  <a:lnTo>
                    <a:pt x="0" y="117"/>
                  </a:lnTo>
                  <a:cubicBezTo>
                    <a:pt x="0" y="52"/>
                    <a:pt x="53" y="0"/>
                    <a:pt x="117" y="0"/>
                  </a:cubicBezTo>
                  <a:cubicBezTo>
                    <a:pt x="129" y="0"/>
                    <a:pt x="139" y="2"/>
                    <a:pt x="150" y="5"/>
                  </a:cubicBezTo>
                  <a:cubicBezTo>
                    <a:pt x="136" y="32"/>
                    <a:pt x="128" y="62"/>
                    <a:pt x="128" y="9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0" name="POWER_USER_ID_ICONS_Advocacy"/>
            <p:cNvSpPr>
              <a:spLocks/>
            </p:cNvSpPr>
            <p:nvPr>
              <p:custDataLst>
                <p:tags r:id="rId26"/>
              </p:custDataLst>
            </p:nvPr>
          </p:nvSpPr>
          <p:spPr bwMode="auto">
            <a:xfrm>
              <a:off x="107" y="301"/>
              <a:ext cx="128" cy="178"/>
            </a:xfrm>
            <a:custGeom>
              <a:avLst/>
              <a:gdLst>
                <a:gd name="T0" fmla="*/ 0 w 340"/>
                <a:gd name="T1" fmla="*/ 471 h 471"/>
                <a:gd name="T2" fmla="*/ 340 w 340"/>
                <a:gd name="T3" fmla="*/ 471 h 471"/>
                <a:gd name="T4" fmla="*/ 340 w 340"/>
                <a:gd name="T5" fmla="*/ 170 h 471"/>
                <a:gd name="T6" fmla="*/ 170 w 340"/>
                <a:gd name="T7" fmla="*/ 0 h 471"/>
                <a:gd name="T8" fmla="*/ 0 w 340"/>
                <a:gd name="T9" fmla="*/ 170 h 471"/>
                <a:gd name="T10" fmla="*/ 0 w 340"/>
                <a:gd name="T11" fmla="*/ 471 h 471"/>
              </a:gdLst>
              <a:ahLst/>
              <a:cxnLst>
                <a:cxn ang="0">
                  <a:pos x="T0" y="T1"/>
                </a:cxn>
                <a:cxn ang="0">
                  <a:pos x="T2" y="T3"/>
                </a:cxn>
                <a:cxn ang="0">
                  <a:pos x="T4" y="T5"/>
                </a:cxn>
                <a:cxn ang="0">
                  <a:pos x="T6" y="T7"/>
                </a:cxn>
                <a:cxn ang="0">
                  <a:pos x="T8" y="T9"/>
                </a:cxn>
                <a:cxn ang="0">
                  <a:pos x="T10" y="T11"/>
                </a:cxn>
              </a:cxnLst>
              <a:rect l="0" t="0" r="r" b="b"/>
              <a:pathLst>
                <a:path w="340" h="471">
                  <a:moveTo>
                    <a:pt x="0" y="471"/>
                  </a:moveTo>
                  <a:lnTo>
                    <a:pt x="340" y="471"/>
                  </a:lnTo>
                  <a:lnTo>
                    <a:pt x="340" y="170"/>
                  </a:lnTo>
                  <a:cubicBezTo>
                    <a:pt x="340" y="76"/>
                    <a:pt x="264" y="0"/>
                    <a:pt x="170" y="0"/>
                  </a:cubicBezTo>
                  <a:cubicBezTo>
                    <a:pt x="76" y="0"/>
                    <a:pt x="0" y="76"/>
                    <a:pt x="0" y="170"/>
                  </a:cubicBezTo>
                  <a:lnTo>
                    <a:pt x="0" y="4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1" name="POWER_USER_ID_ICONS_Advocacy"/>
            <p:cNvSpPr>
              <a:spLocks noEditPoints="1"/>
            </p:cNvSpPr>
            <p:nvPr>
              <p:custDataLst>
                <p:tags r:id="rId27"/>
              </p:custDataLst>
            </p:nvPr>
          </p:nvSpPr>
          <p:spPr bwMode="auto">
            <a:xfrm>
              <a:off x="163" y="8"/>
              <a:ext cx="253" cy="230"/>
            </a:xfrm>
            <a:custGeom>
              <a:avLst/>
              <a:gdLst>
                <a:gd name="T0" fmla="*/ 551 w 675"/>
                <a:gd name="T1" fmla="*/ 0 h 611"/>
                <a:gd name="T2" fmla="*/ 123 w 675"/>
                <a:gd name="T3" fmla="*/ 0 h 611"/>
                <a:gd name="T4" fmla="*/ 0 w 675"/>
                <a:gd name="T5" fmla="*/ 123 h 611"/>
                <a:gd name="T6" fmla="*/ 0 w 675"/>
                <a:gd name="T7" fmla="*/ 326 h 611"/>
                <a:gd name="T8" fmla="*/ 123 w 675"/>
                <a:gd name="T9" fmla="*/ 449 h 611"/>
                <a:gd name="T10" fmla="*/ 167 w 675"/>
                <a:gd name="T11" fmla="*/ 449 h 611"/>
                <a:gd name="T12" fmla="*/ 167 w 675"/>
                <a:gd name="T13" fmla="*/ 611 h 611"/>
                <a:gd name="T14" fmla="*/ 329 w 675"/>
                <a:gd name="T15" fmla="*/ 449 h 611"/>
                <a:gd name="T16" fmla="*/ 551 w 675"/>
                <a:gd name="T17" fmla="*/ 449 h 611"/>
                <a:gd name="T18" fmla="*/ 675 w 675"/>
                <a:gd name="T19" fmla="*/ 326 h 611"/>
                <a:gd name="T20" fmla="*/ 675 w 675"/>
                <a:gd name="T21" fmla="*/ 123 h 611"/>
                <a:gd name="T22" fmla="*/ 551 w 675"/>
                <a:gd name="T23" fmla="*/ 0 h 611"/>
                <a:gd name="T24" fmla="*/ 630 w 675"/>
                <a:gd name="T25" fmla="*/ 326 h 611"/>
                <a:gd name="T26" fmla="*/ 551 w 675"/>
                <a:gd name="T27" fmla="*/ 405 h 611"/>
                <a:gd name="T28" fmla="*/ 311 w 675"/>
                <a:gd name="T29" fmla="*/ 405 h 611"/>
                <a:gd name="T30" fmla="*/ 212 w 675"/>
                <a:gd name="T31" fmla="*/ 504 h 611"/>
                <a:gd name="T32" fmla="*/ 212 w 675"/>
                <a:gd name="T33" fmla="*/ 405 h 611"/>
                <a:gd name="T34" fmla="*/ 123 w 675"/>
                <a:gd name="T35" fmla="*/ 405 h 611"/>
                <a:gd name="T36" fmla="*/ 44 w 675"/>
                <a:gd name="T37" fmla="*/ 326 h 611"/>
                <a:gd name="T38" fmla="*/ 44 w 675"/>
                <a:gd name="T39" fmla="*/ 123 h 611"/>
                <a:gd name="T40" fmla="*/ 123 w 675"/>
                <a:gd name="T41" fmla="*/ 44 h 611"/>
                <a:gd name="T42" fmla="*/ 551 w 675"/>
                <a:gd name="T43" fmla="*/ 44 h 611"/>
                <a:gd name="T44" fmla="*/ 630 w 675"/>
                <a:gd name="T45" fmla="*/ 123 h 611"/>
                <a:gd name="T46" fmla="*/ 630 w 675"/>
                <a:gd name="T47" fmla="*/ 326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5" h="611">
                  <a:moveTo>
                    <a:pt x="551" y="0"/>
                  </a:moveTo>
                  <a:lnTo>
                    <a:pt x="123" y="0"/>
                  </a:lnTo>
                  <a:cubicBezTo>
                    <a:pt x="55" y="0"/>
                    <a:pt x="0" y="55"/>
                    <a:pt x="0" y="123"/>
                  </a:cubicBezTo>
                  <a:lnTo>
                    <a:pt x="0" y="326"/>
                  </a:lnTo>
                  <a:cubicBezTo>
                    <a:pt x="0" y="394"/>
                    <a:pt x="55" y="449"/>
                    <a:pt x="123" y="449"/>
                  </a:cubicBezTo>
                  <a:lnTo>
                    <a:pt x="167" y="449"/>
                  </a:lnTo>
                  <a:lnTo>
                    <a:pt x="167" y="611"/>
                  </a:lnTo>
                  <a:lnTo>
                    <a:pt x="329" y="449"/>
                  </a:lnTo>
                  <a:lnTo>
                    <a:pt x="551" y="449"/>
                  </a:lnTo>
                  <a:cubicBezTo>
                    <a:pt x="619" y="449"/>
                    <a:pt x="675" y="394"/>
                    <a:pt x="675" y="326"/>
                  </a:cubicBezTo>
                  <a:lnTo>
                    <a:pt x="675" y="123"/>
                  </a:lnTo>
                  <a:cubicBezTo>
                    <a:pt x="675" y="55"/>
                    <a:pt x="619" y="0"/>
                    <a:pt x="551" y="0"/>
                  </a:cubicBezTo>
                  <a:close/>
                  <a:moveTo>
                    <a:pt x="630" y="326"/>
                  </a:moveTo>
                  <a:cubicBezTo>
                    <a:pt x="630" y="370"/>
                    <a:pt x="595" y="405"/>
                    <a:pt x="551" y="405"/>
                  </a:cubicBezTo>
                  <a:lnTo>
                    <a:pt x="311" y="405"/>
                  </a:lnTo>
                  <a:lnTo>
                    <a:pt x="212" y="504"/>
                  </a:lnTo>
                  <a:lnTo>
                    <a:pt x="212" y="405"/>
                  </a:lnTo>
                  <a:lnTo>
                    <a:pt x="123" y="405"/>
                  </a:lnTo>
                  <a:cubicBezTo>
                    <a:pt x="80" y="405"/>
                    <a:pt x="44" y="370"/>
                    <a:pt x="44" y="326"/>
                  </a:cubicBezTo>
                  <a:lnTo>
                    <a:pt x="44" y="123"/>
                  </a:lnTo>
                  <a:cubicBezTo>
                    <a:pt x="44" y="80"/>
                    <a:pt x="80" y="44"/>
                    <a:pt x="123" y="44"/>
                  </a:cubicBezTo>
                  <a:lnTo>
                    <a:pt x="551" y="44"/>
                  </a:lnTo>
                  <a:cubicBezTo>
                    <a:pt x="595" y="44"/>
                    <a:pt x="630" y="80"/>
                    <a:pt x="630" y="123"/>
                  </a:cubicBezTo>
                  <a:lnTo>
                    <a:pt x="630" y="3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3" name="POWER_USER_ID_ICONS_Government" descr="{&quot;Key&quot;:&quot;POWER_USER_SHAPE_ICON&quot;,&quot;Value&quot;:&quot;POWER_USER_SHAPE_ICON_STYLE_1&quot;}"/>
          <p:cNvGrpSpPr>
            <a:grpSpLocks noChangeAspect="1"/>
          </p:cNvGrpSpPr>
          <p:nvPr>
            <p:custDataLst>
              <p:tags r:id="rId3"/>
            </p:custDataLst>
          </p:nvPr>
        </p:nvGrpSpPr>
        <p:grpSpPr bwMode="auto">
          <a:xfrm>
            <a:off x="582304" y="3043541"/>
            <a:ext cx="585788" cy="584200"/>
            <a:chOff x="35" y="39"/>
            <a:chExt cx="369" cy="368"/>
          </a:xfrm>
          <a:solidFill>
            <a:schemeClr val="accent2"/>
          </a:solidFill>
        </p:grpSpPr>
        <p:sp>
          <p:nvSpPr>
            <p:cNvPr id="34" name="POWER_USER_ID_ICONS_Government"/>
            <p:cNvSpPr>
              <a:spLocks noEditPoints="1"/>
            </p:cNvSpPr>
            <p:nvPr>
              <p:custDataLst>
                <p:tags r:id="rId15"/>
              </p:custDataLst>
            </p:nvPr>
          </p:nvSpPr>
          <p:spPr bwMode="auto">
            <a:xfrm>
              <a:off x="35" y="134"/>
              <a:ext cx="369" cy="273"/>
            </a:xfrm>
            <a:custGeom>
              <a:avLst/>
              <a:gdLst>
                <a:gd name="T0" fmla="*/ 207 w 218"/>
                <a:gd name="T1" fmla="*/ 117 h 161"/>
                <a:gd name="T2" fmla="*/ 189 w 218"/>
                <a:gd name="T3" fmla="*/ 117 h 161"/>
                <a:gd name="T4" fmla="*/ 189 w 218"/>
                <a:gd name="T5" fmla="*/ 22 h 161"/>
                <a:gd name="T6" fmla="*/ 207 w 218"/>
                <a:gd name="T7" fmla="*/ 22 h 161"/>
                <a:gd name="T8" fmla="*/ 207 w 218"/>
                <a:gd name="T9" fmla="*/ 0 h 161"/>
                <a:gd name="T10" fmla="*/ 13 w 218"/>
                <a:gd name="T11" fmla="*/ 0 h 161"/>
                <a:gd name="T12" fmla="*/ 13 w 218"/>
                <a:gd name="T13" fmla="*/ 22 h 161"/>
                <a:gd name="T14" fmla="*/ 27 w 218"/>
                <a:gd name="T15" fmla="*/ 22 h 161"/>
                <a:gd name="T16" fmla="*/ 27 w 218"/>
                <a:gd name="T17" fmla="*/ 117 h 161"/>
                <a:gd name="T18" fmla="*/ 13 w 218"/>
                <a:gd name="T19" fmla="*/ 117 h 161"/>
                <a:gd name="T20" fmla="*/ 13 w 218"/>
                <a:gd name="T21" fmla="*/ 139 h 161"/>
                <a:gd name="T22" fmla="*/ 0 w 218"/>
                <a:gd name="T23" fmla="*/ 139 h 161"/>
                <a:gd name="T24" fmla="*/ 0 w 218"/>
                <a:gd name="T25" fmla="*/ 161 h 161"/>
                <a:gd name="T26" fmla="*/ 218 w 218"/>
                <a:gd name="T27" fmla="*/ 161 h 161"/>
                <a:gd name="T28" fmla="*/ 218 w 218"/>
                <a:gd name="T29" fmla="*/ 139 h 161"/>
                <a:gd name="T30" fmla="*/ 207 w 218"/>
                <a:gd name="T31" fmla="*/ 139 h 161"/>
                <a:gd name="T32" fmla="*/ 207 w 218"/>
                <a:gd name="T33" fmla="*/ 117 h 161"/>
                <a:gd name="T34" fmla="*/ 97 w 218"/>
                <a:gd name="T35" fmla="*/ 117 h 161"/>
                <a:gd name="T36" fmla="*/ 97 w 218"/>
                <a:gd name="T37" fmla="*/ 22 h 161"/>
                <a:gd name="T38" fmla="*/ 120 w 218"/>
                <a:gd name="T39" fmla="*/ 22 h 161"/>
                <a:gd name="T40" fmla="*/ 120 w 218"/>
                <a:gd name="T41" fmla="*/ 117 h 161"/>
                <a:gd name="T42" fmla="*/ 97 w 218"/>
                <a:gd name="T43" fmla="*/ 117 h 161"/>
                <a:gd name="T44" fmla="*/ 167 w 218"/>
                <a:gd name="T45" fmla="*/ 117 h 161"/>
                <a:gd name="T46" fmla="*/ 143 w 218"/>
                <a:gd name="T47" fmla="*/ 117 h 161"/>
                <a:gd name="T48" fmla="*/ 143 w 218"/>
                <a:gd name="T49" fmla="*/ 22 h 161"/>
                <a:gd name="T50" fmla="*/ 167 w 218"/>
                <a:gd name="T51" fmla="*/ 22 h 161"/>
                <a:gd name="T52" fmla="*/ 167 w 218"/>
                <a:gd name="T53" fmla="*/ 117 h 161"/>
                <a:gd name="T54" fmla="*/ 49 w 218"/>
                <a:gd name="T55" fmla="*/ 22 h 161"/>
                <a:gd name="T56" fmla="*/ 73 w 218"/>
                <a:gd name="T57" fmla="*/ 22 h 161"/>
                <a:gd name="T58" fmla="*/ 73 w 218"/>
                <a:gd name="T59" fmla="*/ 117 h 161"/>
                <a:gd name="T60" fmla="*/ 49 w 218"/>
                <a:gd name="T61" fmla="*/ 117 h 161"/>
                <a:gd name="T62" fmla="*/ 49 w 218"/>
                <a:gd name="T63"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61">
                  <a:moveTo>
                    <a:pt x="207" y="117"/>
                  </a:moveTo>
                  <a:lnTo>
                    <a:pt x="189" y="117"/>
                  </a:lnTo>
                  <a:lnTo>
                    <a:pt x="189" y="22"/>
                  </a:lnTo>
                  <a:lnTo>
                    <a:pt x="207" y="22"/>
                  </a:lnTo>
                  <a:lnTo>
                    <a:pt x="207" y="0"/>
                  </a:lnTo>
                  <a:lnTo>
                    <a:pt x="13" y="0"/>
                  </a:lnTo>
                  <a:lnTo>
                    <a:pt x="13" y="22"/>
                  </a:lnTo>
                  <a:lnTo>
                    <a:pt x="27" y="22"/>
                  </a:lnTo>
                  <a:lnTo>
                    <a:pt x="27" y="117"/>
                  </a:lnTo>
                  <a:lnTo>
                    <a:pt x="13" y="117"/>
                  </a:lnTo>
                  <a:lnTo>
                    <a:pt x="13" y="139"/>
                  </a:lnTo>
                  <a:lnTo>
                    <a:pt x="0" y="139"/>
                  </a:lnTo>
                  <a:lnTo>
                    <a:pt x="0" y="161"/>
                  </a:lnTo>
                  <a:lnTo>
                    <a:pt x="218" y="161"/>
                  </a:lnTo>
                  <a:lnTo>
                    <a:pt x="218" y="139"/>
                  </a:lnTo>
                  <a:lnTo>
                    <a:pt x="207" y="139"/>
                  </a:lnTo>
                  <a:lnTo>
                    <a:pt x="207" y="117"/>
                  </a:lnTo>
                  <a:close/>
                  <a:moveTo>
                    <a:pt x="97" y="117"/>
                  </a:moveTo>
                  <a:lnTo>
                    <a:pt x="97" y="22"/>
                  </a:lnTo>
                  <a:lnTo>
                    <a:pt x="120" y="22"/>
                  </a:lnTo>
                  <a:lnTo>
                    <a:pt x="120" y="117"/>
                  </a:lnTo>
                  <a:lnTo>
                    <a:pt x="97" y="117"/>
                  </a:lnTo>
                  <a:close/>
                  <a:moveTo>
                    <a:pt x="167" y="117"/>
                  </a:moveTo>
                  <a:lnTo>
                    <a:pt x="143" y="117"/>
                  </a:lnTo>
                  <a:lnTo>
                    <a:pt x="143" y="22"/>
                  </a:lnTo>
                  <a:lnTo>
                    <a:pt x="167" y="22"/>
                  </a:lnTo>
                  <a:lnTo>
                    <a:pt x="167" y="117"/>
                  </a:lnTo>
                  <a:close/>
                  <a:moveTo>
                    <a:pt x="49" y="22"/>
                  </a:moveTo>
                  <a:lnTo>
                    <a:pt x="73" y="22"/>
                  </a:lnTo>
                  <a:lnTo>
                    <a:pt x="73" y="117"/>
                  </a:lnTo>
                  <a:lnTo>
                    <a:pt x="49" y="117"/>
                  </a:lnTo>
                  <a:lnTo>
                    <a:pt x="49" y="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 name="POWER_USER_ID_ICONS_Government"/>
            <p:cNvSpPr>
              <a:spLocks/>
            </p:cNvSpPr>
            <p:nvPr>
              <p:custDataLst>
                <p:tags r:id="rId16"/>
              </p:custDataLst>
            </p:nvPr>
          </p:nvSpPr>
          <p:spPr bwMode="auto">
            <a:xfrm>
              <a:off x="35" y="39"/>
              <a:ext cx="369" cy="84"/>
            </a:xfrm>
            <a:custGeom>
              <a:avLst/>
              <a:gdLst>
                <a:gd name="T0" fmla="*/ 218 w 218"/>
                <a:gd name="T1" fmla="*/ 27 h 50"/>
                <a:gd name="T2" fmla="*/ 218 w 218"/>
                <a:gd name="T3" fmla="*/ 27 h 50"/>
                <a:gd name="T4" fmla="*/ 218 w 218"/>
                <a:gd name="T5" fmla="*/ 27 h 50"/>
                <a:gd name="T6" fmla="*/ 218 w 218"/>
                <a:gd name="T7" fmla="*/ 27 h 50"/>
                <a:gd name="T8" fmla="*/ 109 w 218"/>
                <a:gd name="T9" fmla="*/ 0 h 50"/>
                <a:gd name="T10" fmla="*/ 0 w 218"/>
                <a:gd name="T11" fmla="*/ 27 h 50"/>
                <a:gd name="T12" fmla="*/ 0 w 218"/>
                <a:gd name="T13" fmla="*/ 27 h 50"/>
                <a:gd name="T14" fmla="*/ 0 w 218"/>
                <a:gd name="T15" fmla="*/ 27 h 50"/>
                <a:gd name="T16" fmla="*/ 0 w 218"/>
                <a:gd name="T17" fmla="*/ 27 h 50"/>
                <a:gd name="T18" fmla="*/ 0 w 218"/>
                <a:gd name="T19" fmla="*/ 27 h 50"/>
                <a:gd name="T20" fmla="*/ 0 w 218"/>
                <a:gd name="T21" fmla="*/ 50 h 50"/>
                <a:gd name="T22" fmla="*/ 218 w 218"/>
                <a:gd name="T23" fmla="*/ 50 h 50"/>
                <a:gd name="T24" fmla="*/ 218 w 218"/>
                <a:gd name="T25"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50">
                  <a:moveTo>
                    <a:pt x="218" y="27"/>
                  </a:moveTo>
                  <a:lnTo>
                    <a:pt x="218" y="27"/>
                  </a:lnTo>
                  <a:lnTo>
                    <a:pt x="218" y="27"/>
                  </a:lnTo>
                  <a:lnTo>
                    <a:pt x="218" y="27"/>
                  </a:lnTo>
                  <a:lnTo>
                    <a:pt x="109" y="0"/>
                  </a:lnTo>
                  <a:lnTo>
                    <a:pt x="0" y="27"/>
                  </a:lnTo>
                  <a:lnTo>
                    <a:pt x="0" y="27"/>
                  </a:lnTo>
                  <a:lnTo>
                    <a:pt x="0" y="27"/>
                  </a:lnTo>
                  <a:lnTo>
                    <a:pt x="0" y="27"/>
                  </a:lnTo>
                  <a:lnTo>
                    <a:pt x="0" y="27"/>
                  </a:lnTo>
                  <a:lnTo>
                    <a:pt x="0" y="50"/>
                  </a:lnTo>
                  <a:lnTo>
                    <a:pt x="218" y="50"/>
                  </a:lnTo>
                  <a:lnTo>
                    <a:pt x="218"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6" name="POWER_USER_ID_ICONS_Earth2" descr="{&quot;Key&quot;:&quot;POWER_USER_SHAPE_ICON&quot;,&quot;Value&quot;:&quot;POWER_USER_SHAPE_ICON_STYLE_1&quot;}"/>
          <p:cNvGrpSpPr>
            <a:grpSpLocks noChangeAspect="1"/>
          </p:cNvGrpSpPr>
          <p:nvPr>
            <p:custDataLst>
              <p:tags r:id="rId4"/>
            </p:custDataLst>
          </p:nvPr>
        </p:nvGrpSpPr>
        <p:grpSpPr bwMode="auto">
          <a:xfrm>
            <a:off x="5939345" y="2097464"/>
            <a:ext cx="504517" cy="504517"/>
            <a:chOff x="43" y="32"/>
            <a:chExt cx="423" cy="423"/>
          </a:xfrm>
          <a:solidFill>
            <a:schemeClr val="accent3"/>
          </a:solidFill>
        </p:grpSpPr>
        <p:sp>
          <p:nvSpPr>
            <p:cNvPr id="37" name="POWER_USER_ID_ICONS_Earth2"/>
            <p:cNvSpPr>
              <a:spLocks/>
            </p:cNvSpPr>
            <p:nvPr>
              <p:custDataLst>
                <p:tags r:id="rId13"/>
              </p:custDataLst>
            </p:nvPr>
          </p:nvSpPr>
          <p:spPr bwMode="auto">
            <a:xfrm>
              <a:off x="355" y="163"/>
              <a:ext cx="33" cy="20"/>
            </a:xfrm>
            <a:custGeom>
              <a:avLst/>
              <a:gdLst>
                <a:gd name="T0" fmla="*/ 9 w 88"/>
                <a:gd name="T1" fmla="*/ 53 h 55"/>
                <a:gd name="T2" fmla="*/ 48 w 88"/>
                <a:gd name="T3" fmla="*/ 47 h 55"/>
                <a:gd name="T4" fmla="*/ 77 w 88"/>
                <a:gd name="T5" fmla="*/ 55 h 55"/>
                <a:gd name="T6" fmla="*/ 88 w 88"/>
                <a:gd name="T7" fmla="*/ 35 h 55"/>
                <a:gd name="T8" fmla="*/ 20 w 88"/>
                <a:gd name="T9" fmla="*/ 0 h 55"/>
                <a:gd name="T10" fmla="*/ 0 w 88"/>
                <a:gd name="T11" fmla="*/ 37 h 55"/>
                <a:gd name="T12" fmla="*/ 9 w 88"/>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88" h="55">
                  <a:moveTo>
                    <a:pt x="9" y="53"/>
                  </a:moveTo>
                  <a:lnTo>
                    <a:pt x="48" y="47"/>
                  </a:lnTo>
                  <a:lnTo>
                    <a:pt x="77" y="55"/>
                  </a:lnTo>
                  <a:lnTo>
                    <a:pt x="88" y="35"/>
                  </a:lnTo>
                  <a:lnTo>
                    <a:pt x="20" y="0"/>
                  </a:lnTo>
                  <a:lnTo>
                    <a:pt x="0" y="37"/>
                  </a:lnTo>
                  <a:lnTo>
                    <a:pt x="9" y="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POWER_USER_ID_ICONS_Earth2"/>
            <p:cNvSpPr>
              <a:spLocks noEditPoints="1"/>
            </p:cNvSpPr>
            <p:nvPr>
              <p:custDataLst>
                <p:tags r:id="rId14"/>
              </p:custDataLst>
            </p:nvPr>
          </p:nvSpPr>
          <p:spPr bwMode="auto">
            <a:xfrm>
              <a:off x="43" y="32"/>
              <a:ext cx="423" cy="423"/>
            </a:xfrm>
            <a:custGeom>
              <a:avLst/>
              <a:gdLst>
                <a:gd name="T0" fmla="*/ 761 w 1126"/>
                <a:gd name="T1" fmla="*/ 35 h 1125"/>
                <a:gd name="T2" fmla="*/ 719 w 1126"/>
                <a:gd name="T3" fmla="*/ 21 h 1125"/>
                <a:gd name="T4" fmla="*/ 656 w 1126"/>
                <a:gd name="T5" fmla="*/ 7 h 1125"/>
                <a:gd name="T6" fmla="*/ 608 w 1126"/>
                <a:gd name="T7" fmla="*/ 1 h 1125"/>
                <a:gd name="T8" fmla="*/ 544 w 1126"/>
                <a:gd name="T9" fmla="*/ 0 h 1125"/>
                <a:gd name="T10" fmla="*/ 506 w 1126"/>
                <a:gd name="T11" fmla="*/ 2 h 1125"/>
                <a:gd name="T12" fmla="*/ 469 w 1126"/>
                <a:gd name="T13" fmla="*/ 7 h 1125"/>
                <a:gd name="T14" fmla="*/ 437 w 1126"/>
                <a:gd name="T15" fmla="*/ 14 h 1125"/>
                <a:gd name="T16" fmla="*/ 400 w 1126"/>
                <a:gd name="T17" fmla="*/ 24 h 1125"/>
                <a:gd name="T18" fmla="*/ 371 w 1126"/>
                <a:gd name="T19" fmla="*/ 33 h 1125"/>
                <a:gd name="T20" fmla="*/ 334 w 1126"/>
                <a:gd name="T21" fmla="*/ 48 h 1125"/>
                <a:gd name="T22" fmla="*/ 308 w 1126"/>
                <a:gd name="T23" fmla="*/ 60 h 1125"/>
                <a:gd name="T24" fmla="*/ 273 w 1126"/>
                <a:gd name="T25" fmla="*/ 80 h 1125"/>
                <a:gd name="T26" fmla="*/ 250 w 1126"/>
                <a:gd name="T27" fmla="*/ 94 h 1125"/>
                <a:gd name="T28" fmla="*/ 218 w 1126"/>
                <a:gd name="T29" fmla="*/ 118 h 1125"/>
                <a:gd name="T30" fmla="*/ 197 w 1126"/>
                <a:gd name="T31" fmla="*/ 135 h 1125"/>
                <a:gd name="T32" fmla="*/ 167 w 1126"/>
                <a:gd name="T33" fmla="*/ 162 h 1125"/>
                <a:gd name="T34" fmla="*/ 48 w 1126"/>
                <a:gd name="T35" fmla="*/ 335 h 1125"/>
                <a:gd name="T36" fmla="*/ 35 w 1126"/>
                <a:gd name="T37" fmla="*/ 367 h 1125"/>
                <a:gd name="T38" fmla="*/ 17 w 1126"/>
                <a:gd name="T39" fmla="*/ 426 h 1125"/>
                <a:gd name="T40" fmla="*/ 9 w 1126"/>
                <a:gd name="T41" fmla="*/ 462 h 1125"/>
                <a:gd name="T42" fmla="*/ 3 w 1126"/>
                <a:gd name="T43" fmla="*/ 508 h 1125"/>
                <a:gd name="T44" fmla="*/ 1 w 1126"/>
                <a:gd name="T45" fmla="*/ 546 h 1125"/>
                <a:gd name="T46" fmla="*/ 1013 w 1126"/>
                <a:gd name="T47" fmla="*/ 344 h 1125"/>
                <a:gd name="T48" fmla="*/ 1015 w 1126"/>
                <a:gd name="T49" fmla="*/ 387 h 1125"/>
                <a:gd name="T50" fmla="*/ 1020 w 1126"/>
                <a:gd name="T51" fmla="*/ 494 h 1125"/>
                <a:gd name="T52" fmla="*/ 1062 w 1126"/>
                <a:gd name="T53" fmla="*/ 532 h 1125"/>
                <a:gd name="T54" fmla="*/ 953 w 1126"/>
                <a:gd name="T55" fmla="*/ 613 h 1125"/>
                <a:gd name="T56" fmla="*/ 916 w 1126"/>
                <a:gd name="T57" fmla="*/ 784 h 1125"/>
                <a:gd name="T58" fmla="*/ 745 w 1126"/>
                <a:gd name="T59" fmla="*/ 639 h 1125"/>
                <a:gd name="T60" fmla="*/ 758 w 1126"/>
                <a:gd name="T61" fmla="*/ 423 h 1125"/>
                <a:gd name="T62" fmla="*/ 903 w 1126"/>
                <a:gd name="T63" fmla="*/ 462 h 1125"/>
                <a:gd name="T64" fmla="*/ 832 w 1126"/>
                <a:gd name="T65" fmla="*/ 431 h 1125"/>
                <a:gd name="T66" fmla="*/ 773 w 1126"/>
                <a:gd name="T67" fmla="*/ 378 h 1125"/>
                <a:gd name="T68" fmla="*/ 709 w 1126"/>
                <a:gd name="T69" fmla="*/ 388 h 1125"/>
                <a:gd name="T70" fmla="*/ 674 w 1126"/>
                <a:gd name="T71" fmla="*/ 349 h 1125"/>
                <a:gd name="T72" fmla="*/ 741 w 1126"/>
                <a:gd name="T73" fmla="*/ 266 h 1125"/>
                <a:gd name="T74" fmla="*/ 846 w 1126"/>
                <a:gd name="T75" fmla="*/ 248 h 1125"/>
                <a:gd name="T76" fmla="*/ 824 w 1126"/>
                <a:gd name="T77" fmla="*/ 186 h 1125"/>
                <a:gd name="T78" fmla="*/ 838 w 1126"/>
                <a:gd name="T79" fmla="*/ 145 h 1125"/>
                <a:gd name="T80" fmla="*/ 999 w 1126"/>
                <a:gd name="T81" fmla="*/ 765 h 1125"/>
                <a:gd name="T82" fmla="*/ 524 w 1126"/>
                <a:gd name="T83" fmla="*/ 177 h 1125"/>
                <a:gd name="T84" fmla="*/ 393 w 1126"/>
                <a:gd name="T85" fmla="*/ 92 h 1125"/>
                <a:gd name="T86" fmla="*/ 812 w 1126"/>
                <a:gd name="T87" fmla="*/ 161 h 1125"/>
                <a:gd name="T88" fmla="*/ 761 w 1126"/>
                <a:gd name="T89" fmla="*/ 219 h 1125"/>
                <a:gd name="T90" fmla="*/ 765 w 1126"/>
                <a:gd name="T91" fmla="*/ 120 h 1125"/>
                <a:gd name="T92" fmla="*/ 631 w 1126"/>
                <a:gd name="T93" fmla="*/ 220 h 1125"/>
                <a:gd name="T94" fmla="*/ 696 w 1126"/>
                <a:gd name="T95" fmla="*/ 246 h 1125"/>
                <a:gd name="T96" fmla="*/ 316 w 1126"/>
                <a:gd name="T97" fmla="*/ 146 h 1125"/>
                <a:gd name="T98" fmla="*/ 316 w 1126"/>
                <a:gd name="T99" fmla="*/ 331 h 1125"/>
                <a:gd name="T100" fmla="*/ 446 w 1126"/>
                <a:gd name="T101" fmla="*/ 382 h 1125"/>
                <a:gd name="T102" fmla="*/ 281 w 1126"/>
                <a:gd name="T103" fmla="*/ 519 h 1125"/>
                <a:gd name="T104" fmla="*/ 238 w 1126"/>
                <a:gd name="T105" fmla="*/ 537 h 1125"/>
                <a:gd name="T106" fmla="*/ 297 w 1126"/>
                <a:gd name="T107" fmla="*/ 606 h 1125"/>
                <a:gd name="T108" fmla="*/ 526 w 1126"/>
                <a:gd name="T109" fmla="*/ 703 h 1125"/>
                <a:gd name="T110" fmla="*/ 316 w 1126"/>
                <a:gd name="T111" fmla="*/ 971 h 1125"/>
                <a:gd name="T112" fmla="*/ 328 w 1126"/>
                <a:gd name="T113" fmla="*/ 758 h 1125"/>
                <a:gd name="T114" fmla="*/ 244 w 1126"/>
                <a:gd name="T115" fmla="*/ 580 h 1125"/>
                <a:gd name="T116" fmla="*/ 86 w 1126"/>
                <a:gd name="T117" fmla="*/ 411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6" h="1125">
                  <a:moveTo>
                    <a:pt x="839" y="72"/>
                  </a:moveTo>
                  <a:cubicBezTo>
                    <a:pt x="839" y="72"/>
                    <a:pt x="839" y="72"/>
                    <a:pt x="839" y="72"/>
                  </a:cubicBezTo>
                  <a:cubicBezTo>
                    <a:pt x="826" y="65"/>
                    <a:pt x="814" y="58"/>
                    <a:pt x="801" y="52"/>
                  </a:cubicBezTo>
                  <a:cubicBezTo>
                    <a:pt x="801" y="52"/>
                    <a:pt x="800" y="52"/>
                    <a:pt x="800" y="52"/>
                  </a:cubicBezTo>
                  <a:cubicBezTo>
                    <a:pt x="787" y="46"/>
                    <a:pt x="774" y="40"/>
                    <a:pt x="761" y="35"/>
                  </a:cubicBezTo>
                  <a:cubicBezTo>
                    <a:pt x="761" y="35"/>
                    <a:pt x="760" y="35"/>
                    <a:pt x="760" y="35"/>
                  </a:cubicBezTo>
                  <a:cubicBezTo>
                    <a:pt x="753" y="32"/>
                    <a:pt x="747" y="30"/>
                    <a:pt x="740" y="28"/>
                  </a:cubicBezTo>
                  <a:cubicBezTo>
                    <a:pt x="740" y="28"/>
                    <a:pt x="739" y="28"/>
                    <a:pt x="738" y="27"/>
                  </a:cubicBezTo>
                  <a:cubicBezTo>
                    <a:pt x="732" y="25"/>
                    <a:pt x="725" y="23"/>
                    <a:pt x="719" y="21"/>
                  </a:cubicBezTo>
                  <a:cubicBezTo>
                    <a:pt x="719" y="21"/>
                    <a:pt x="719" y="21"/>
                    <a:pt x="719" y="21"/>
                  </a:cubicBezTo>
                  <a:cubicBezTo>
                    <a:pt x="712" y="19"/>
                    <a:pt x="705" y="18"/>
                    <a:pt x="699" y="16"/>
                  </a:cubicBezTo>
                  <a:cubicBezTo>
                    <a:pt x="698" y="16"/>
                    <a:pt x="697" y="15"/>
                    <a:pt x="696" y="15"/>
                  </a:cubicBezTo>
                  <a:cubicBezTo>
                    <a:pt x="689" y="14"/>
                    <a:pt x="682" y="12"/>
                    <a:pt x="676" y="11"/>
                  </a:cubicBezTo>
                  <a:lnTo>
                    <a:pt x="675" y="11"/>
                  </a:lnTo>
                  <a:cubicBezTo>
                    <a:pt x="669" y="9"/>
                    <a:pt x="662" y="8"/>
                    <a:pt x="656" y="7"/>
                  </a:cubicBezTo>
                  <a:cubicBezTo>
                    <a:pt x="654" y="7"/>
                    <a:pt x="653" y="7"/>
                    <a:pt x="652" y="7"/>
                  </a:cubicBezTo>
                  <a:cubicBezTo>
                    <a:pt x="646" y="5"/>
                    <a:pt x="639" y="5"/>
                    <a:pt x="632" y="4"/>
                  </a:cubicBezTo>
                  <a:cubicBezTo>
                    <a:pt x="631" y="4"/>
                    <a:pt x="630" y="3"/>
                    <a:pt x="629" y="3"/>
                  </a:cubicBezTo>
                  <a:cubicBezTo>
                    <a:pt x="623" y="3"/>
                    <a:pt x="617" y="2"/>
                    <a:pt x="611" y="2"/>
                  </a:cubicBezTo>
                  <a:cubicBezTo>
                    <a:pt x="610" y="1"/>
                    <a:pt x="609" y="1"/>
                    <a:pt x="608" y="1"/>
                  </a:cubicBezTo>
                  <a:cubicBezTo>
                    <a:pt x="601" y="1"/>
                    <a:pt x="595" y="0"/>
                    <a:pt x="588" y="0"/>
                  </a:cubicBezTo>
                  <a:cubicBezTo>
                    <a:pt x="586" y="0"/>
                    <a:pt x="585" y="0"/>
                    <a:pt x="583" y="0"/>
                  </a:cubicBezTo>
                  <a:cubicBezTo>
                    <a:pt x="577" y="0"/>
                    <a:pt x="570" y="0"/>
                    <a:pt x="563" y="0"/>
                  </a:cubicBezTo>
                  <a:cubicBezTo>
                    <a:pt x="558" y="0"/>
                    <a:pt x="553" y="0"/>
                    <a:pt x="548" y="0"/>
                  </a:cubicBezTo>
                  <a:cubicBezTo>
                    <a:pt x="547" y="0"/>
                    <a:pt x="546" y="0"/>
                    <a:pt x="544" y="0"/>
                  </a:cubicBezTo>
                  <a:cubicBezTo>
                    <a:pt x="541" y="0"/>
                    <a:pt x="538" y="0"/>
                    <a:pt x="534" y="0"/>
                  </a:cubicBezTo>
                  <a:cubicBezTo>
                    <a:pt x="532" y="0"/>
                    <a:pt x="530" y="0"/>
                    <a:pt x="528" y="1"/>
                  </a:cubicBezTo>
                  <a:cubicBezTo>
                    <a:pt x="525" y="1"/>
                    <a:pt x="522" y="1"/>
                    <a:pt x="520" y="1"/>
                  </a:cubicBezTo>
                  <a:cubicBezTo>
                    <a:pt x="517" y="1"/>
                    <a:pt x="515" y="2"/>
                    <a:pt x="513" y="2"/>
                  </a:cubicBezTo>
                  <a:cubicBezTo>
                    <a:pt x="511" y="2"/>
                    <a:pt x="508" y="2"/>
                    <a:pt x="506" y="2"/>
                  </a:cubicBezTo>
                  <a:cubicBezTo>
                    <a:pt x="503" y="3"/>
                    <a:pt x="501" y="3"/>
                    <a:pt x="498" y="3"/>
                  </a:cubicBezTo>
                  <a:cubicBezTo>
                    <a:pt x="496" y="4"/>
                    <a:pt x="494" y="4"/>
                    <a:pt x="492" y="4"/>
                  </a:cubicBezTo>
                  <a:cubicBezTo>
                    <a:pt x="489" y="4"/>
                    <a:pt x="486" y="5"/>
                    <a:pt x="483" y="5"/>
                  </a:cubicBezTo>
                  <a:cubicBezTo>
                    <a:pt x="481" y="5"/>
                    <a:pt x="480" y="6"/>
                    <a:pt x="478" y="6"/>
                  </a:cubicBezTo>
                  <a:cubicBezTo>
                    <a:pt x="475" y="6"/>
                    <a:pt x="472" y="7"/>
                    <a:pt x="469" y="7"/>
                  </a:cubicBezTo>
                  <a:cubicBezTo>
                    <a:pt x="467" y="8"/>
                    <a:pt x="465" y="8"/>
                    <a:pt x="464" y="8"/>
                  </a:cubicBezTo>
                  <a:cubicBezTo>
                    <a:pt x="461" y="9"/>
                    <a:pt x="458" y="9"/>
                    <a:pt x="455" y="10"/>
                  </a:cubicBezTo>
                  <a:cubicBezTo>
                    <a:pt x="453" y="10"/>
                    <a:pt x="452" y="10"/>
                    <a:pt x="450" y="11"/>
                  </a:cubicBezTo>
                  <a:cubicBezTo>
                    <a:pt x="447" y="11"/>
                    <a:pt x="444" y="12"/>
                    <a:pt x="441" y="13"/>
                  </a:cubicBezTo>
                  <a:cubicBezTo>
                    <a:pt x="439" y="13"/>
                    <a:pt x="438" y="13"/>
                    <a:pt x="437" y="14"/>
                  </a:cubicBezTo>
                  <a:cubicBezTo>
                    <a:pt x="433" y="15"/>
                    <a:pt x="430" y="15"/>
                    <a:pt x="427" y="16"/>
                  </a:cubicBezTo>
                  <a:cubicBezTo>
                    <a:pt x="426" y="16"/>
                    <a:pt x="424" y="17"/>
                    <a:pt x="423" y="17"/>
                  </a:cubicBezTo>
                  <a:cubicBezTo>
                    <a:pt x="420" y="18"/>
                    <a:pt x="417" y="19"/>
                    <a:pt x="413" y="20"/>
                  </a:cubicBezTo>
                  <a:cubicBezTo>
                    <a:pt x="412" y="20"/>
                    <a:pt x="411" y="20"/>
                    <a:pt x="410" y="21"/>
                  </a:cubicBezTo>
                  <a:cubicBezTo>
                    <a:pt x="406" y="22"/>
                    <a:pt x="403" y="23"/>
                    <a:pt x="400" y="24"/>
                  </a:cubicBezTo>
                  <a:cubicBezTo>
                    <a:pt x="399" y="24"/>
                    <a:pt x="398" y="24"/>
                    <a:pt x="397" y="25"/>
                  </a:cubicBezTo>
                  <a:cubicBezTo>
                    <a:pt x="393" y="26"/>
                    <a:pt x="390" y="27"/>
                    <a:pt x="386" y="28"/>
                  </a:cubicBezTo>
                  <a:cubicBezTo>
                    <a:pt x="385" y="28"/>
                    <a:pt x="384" y="28"/>
                    <a:pt x="383" y="29"/>
                  </a:cubicBezTo>
                  <a:cubicBezTo>
                    <a:pt x="380" y="30"/>
                    <a:pt x="376" y="31"/>
                    <a:pt x="373" y="32"/>
                  </a:cubicBezTo>
                  <a:cubicBezTo>
                    <a:pt x="372" y="33"/>
                    <a:pt x="371" y="33"/>
                    <a:pt x="371" y="33"/>
                  </a:cubicBezTo>
                  <a:cubicBezTo>
                    <a:pt x="367" y="35"/>
                    <a:pt x="363" y="36"/>
                    <a:pt x="360" y="37"/>
                  </a:cubicBezTo>
                  <a:cubicBezTo>
                    <a:pt x="359" y="38"/>
                    <a:pt x="359" y="38"/>
                    <a:pt x="358" y="38"/>
                  </a:cubicBezTo>
                  <a:cubicBezTo>
                    <a:pt x="354" y="40"/>
                    <a:pt x="351" y="41"/>
                    <a:pt x="347" y="42"/>
                  </a:cubicBezTo>
                  <a:cubicBezTo>
                    <a:pt x="346" y="43"/>
                    <a:pt x="346" y="43"/>
                    <a:pt x="345" y="43"/>
                  </a:cubicBezTo>
                  <a:cubicBezTo>
                    <a:pt x="342" y="45"/>
                    <a:pt x="338" y="46"/>
                    <a:pt x="334" y="48"/>
                  </a:cubicBezTo>
                  <a:cubicBezTo>
                    <a:pt x="334" y="48"/>
                    <a:pt x="333" y="48"/>
                    <a:pt x="333" y="49"/>
                  </a:cubicBezTo>
                  <a:cubicBezTo>
                    <a:pt x="329" y="50"/>
                    <a:pt x="325" y="52"/>
                    <a:pt x="322" y="54"/>
                  </a:cubicBezTo>
                  <a:cubicBezTo>
                    <a:pt x="321" y="54"/>
                    <a:pt x="321" y="54"/>
                    <a:pt x="320" y="54"/>
                  </a:cubicBezTo>
                  <a:cubicBezTo>
                    <a:pt x="317" y="56"/>
                    <a:pt x="313" y="58"/>
                    <a:pt x="309" y="60"/>
                  </a:cubicBezTo>
                  <a:cubicBezTo>
                    <a:pt x="309" y="60"/>
                    <a:pt x="309" y="60"/>
                    <a:pt x="308" y="60"/>
                  </a:cubicBezTo>
                  <a:cubicBezTo>
                    <a:pt x="305" y="62"/>
                    <a:pt x="301" y="64"/>
                    <a:pt x="297" y="66"/>
                  </a:cubicBezTo>
                  <a:cubicBezTo>
                    <a:pt x="297" y="66"/>
                    <a:pt x="297" y="67"/>
                    <a:pt x="296" y="67"/>
                  </a:cubicBezTo>
                  <a:cubicBezTo>
                    <a:pt x="293" y="69"/>
                    <a:pt x="289" y="71"/>
                    <a:pt x="285" y="73"/>
                  </a:cubicBezTo>
                  <a:cubicBezTo>
                    <a:pt x="285" y="73"/>
                    <a:pt x="285" y="73"/>
                    <a:pt x="285" y="73"/>
                  </a:cubicBezTo>
                  <a:cubicBezTo>
                    <a:pt x="281" y="75"/>
                    <a:pt x="277" y="77"/>
                    <a:pt x="273" y="80"/>
                  </a:cubicBezTo>
                  <a:lnTo>
                    <a:pt x="273" y="80"/>
                  </a:lnTo>
                  <a:cubicBezTo>
                    <a:pt x="269" y="82"/>
                    <a:pt x="266" y="85"/>
                    <a:pt x="262" y="87"/>
                  </a:cubicBezTo>
                  <a:lnTo>
                    <a:pt x="262" y="87"/>
                  </a:lnTo>
                  <a:cubicBezTo>
                    <a:pt x="258" y="89"/>
                    <a:pt x="254" y="92"/>
                    <a:pt x="251" y="94"/>
                  </a:cubicBezTo>
                  <a:cubicBezTo>
                    <a:pt x="250" y="94"/>
                    <a:pt x="250" y="94"/>
                    <a:pt x="250" y="94"/>
                  </a:cubicBezTo>
                  <a:cubicBezTo>
                    <a:pt x="247" y="97"/>
                    <a:pt x="243" y="99"/>
                    <a:pt x="239" y="102"/>
                  </a:cubicBezTo>
                  <a:lnTo>
                    <a:pt x="239" y="102"/>
                  </a:lnTo>
                  <a:cubicBezTo>
                    <a:pt x="236" y="105"/>
                    <a:pt x="232" y="107"/>
                    <a:pt x="228" y="110"/>
                  </a:cubicBezTo>
                  <a:lnTo>
                    <a:pt x="228" y="110"/>
                  </a:lnTo>
                  <a:cubicBezTo>
                    <a:pt x="225" y="113"/>
                    <a:pt x="221" y="115"/>
                    <a:pt x="218" y="118"/>
                  </a:cubicBezTo>
                  <a:lnTo>
                    <a:pt x="218" y="118"/>
                  </a:lnTo>
                  <a:cubicBezTo>
                    <a:pt x="214" y="121"/>
                    <a:pt x="211" y="124"/>
                    <a:pt x="207" y="126"/>
                  </a:cubicBezTo>
                  <a:lnTo>
                    <a:pt x="207" y="126"/>
                  </a:lnTo>
                  <a:cubicBezTo>
                    <a:pt x="204" y="129"/>
                    <a:pt x="200" y="132"/>
                    <a:pt x="197" y="135"/>
                  </a:cubicBezTo>
                  <a:lnTo>
                    <a:pt x="197" y="135"/>
                  </a:lnTo>
                  <a:cubicBezTo>
                    <a:pt x="193" y="138"/>
                    <a:pt x="190" y="141"/>
                    <a:pt x="187" y="144"/>
                  </a:cubicBezTo>
                  <a:lnTo>
                    <a:pt x="187" y="144"/>
                  </a:lnTo>
                  <a:cubicBezTo>
                    <a:pt x="184" y="147"/>
                    <a:pt x="180" y="150"/>
                    <a:pt x="177" y="153"/>
                  </a:cubicBezTo>
                  <a:lnTo>
                    <a:pt x="177" y="153"/>
                  </a:lnTo>
                  <a:cubicBezTo>
                    <a:pt x="174" y="156"/>
                    <a:pt x="171" y="159"/>
                    <a:pt x="167" y="162"/>
                  </a:cubicBezTo>
                  <a:cubicBezTo>
                    <a:pt x="167" y="162"/>
                    <a:pt x="167" y="162"/>
                    <a:pt x="167" y="162"/>
                  </a:cubicBezTo>
                  <a:lnTo>
                    <a:pt x="167" y="162"/>
                  </a:lnTo>
                  <a:cubicBezTo>
                    <a:pt x="121" y="208"/>
                    <a:pt x="83" y="261"/>
                    <a:pt x="55" y="321"/>
                  </a:cubicBezTo>
                  <a:cubicBezTo>
                    <a:pt x="54" y="322"/>
                    <a:pt x="54" y="323"/>
                    <a:pt x="53" y="324"/>
                  </a:cubicBezTo>
                  <a:cubicBezTo>
                    <a:pt x="52" y="327"/>
                    <a:pt x="50" y="331"/>
                    <a:pt x="48" y="335"/>
                  </a:cubicBezTo>
                  <a:cubicBezTo>
                    <a:pt x="48" y="336"/>
                    <a:pt x="47" y="337"/>
                    <a:pt x="47" y="338"/>
                  </a:cubicBezTo>
                  <a:cubicBezTo>
                    <a:pt x="45" y="342"/>
                    <a:pt x="44" y="345"/>
                    <a:pt x="42" y="349"/>
                  </a:cubicBezTo>
                  <a:cubicBezTo>
                    <a:pt x="42" y="350"/>
                    <a:pt x="41" y="351"/>
                    <a:pt x="41" y="353"/>
                  </a:cubicBezTo>
                  <a:cubicBezTo>
                    <a:pt x="39" y="356"/>
                    <a:pt x="38" y="360"/>
                    <a:pt x="36" y="364"/>
                  </a:cubicBezTo>
                  <a:cubicBezTo>
                    <a:pt x="36" y="365"/>
                    <a:pt x="36" y="366"/>
                    <a:pt x="35" y="367"/>
                  </a:cubicBezTo>
                  <a:cubicBezTo>
                    <a:pt x="32" y="377"/>
                    <a:pt x="28" y="386"/>
                    <a:pt x="25" y="396"/>
                  </a:cubicBezTo>
                  <a:cubicBezTo>
                    <a:pt x="25" y="397"/>
                    <a:pt x="25" y="399"/>
                    <a:pt x="24" y="400"/>
                  </a:cubicBezTo>
                  <a:cubicBezTo>
                    <a:pt x="23" y="403"/>
                    <a:pt x="22" y="407"/>
                    <a:pt x="21" y="411"/>
                  </a:cubicBezTo>
                  <a:cubicBezTo>
                    <a:pt x="21" y="413"/>
                    <a:pt x="20" y="414"/>
                    <a:pt x="20" y="416"/>
                  </a:cubicBezTo>
                  <a:cubicBezTo>
                    <a:pt x="19" y="419"/>
                    <a:pt x="18" y="423"/>
                    <a:pt x="17" y="426"/>
                  </a:cubicBezTo>
                  <a:cubicBezTo>
                    <a:pt x="17" y="428"/>
                    <a:pt x="16" y="429"/>
                    <a:pt x="16" y="431"/>
                  </a:cubicBezTo>
                  <a:cubicBezTo>
                    <a:pt x="15" y="435"/>
                    <a:pt x="14" y="438"/>
                    <a:pt x="13" y="442"/>
                  </a:cubicBezTo>
                  <a:cubicBezTo>
                    <a:pt x="13" y="443"/>
                    <a:pt x="13" y="445"/>
                    <a:pt x="12" y="446"/>
                  </a:cubicBezTo>
                  <a:cubicBezTo>
                    <a:pt x="12" y="451"/>
                    <a:pt x="11" y="455"/>
                    <a:pt x="10" y="459"/>
                  </a:cubicBezTo>
                  <a:cubicBezTo>
                    <a:pt x="10" y="460"/>
                    <a:pt x="10" y="461"/>
                    <a:pt x="9" y="462"/>
                  </a:cubicBezTo>
                  <a:cubicBezTo>
                    <a:pt x="8" y="467"/>
                    <a:pt x="8" y="472"/>
                    <a:pt x="7" y="477"/>
                  </a:cubicBezTo>
                  <a:cubicBezTo>
                    <a:pt x="7" y="478"/>
                    <a:pt x="7" y="479"/>
                    <a:pt x="6" y="480"/>
                  </a:cubicBezTo>
                  <a:cubicBezTo>
                    <a:pt x="6" y="484"/>
                    <a:pt x="5" y="489"/>
                    <a:pt x="5" y="493"/>
                  </a:cubicBezTo>
                  <a:cubicBezTo>
                    <a:pt x="5" y="494"/>
                    <a:pt x="4" y="496"/>
                    <a:pt x="4" y="498"/>
                  </a:cubicBezTo>
                  <a:cubicBezTo>
                    <a:pt x="4" y="501"/>
                    <a:pt x="3" y="505"/>
                    <a:pt x="3" y="508"/>
                  </a:cubicBezTo>
                  <a:cubicBezTo>
                    <a:pt x="3" y="510"/>
                    <a:pt x="3" y="512"/>
                    <a:pt x="3" y="514"/>
                  </a:cubicBezTo>
                  <a:cubicBezTo>
                    <a:pt x="2" y="517"/>
                    <a:pt x="2" y="521"/>
                    <a:pt x="2" y="524"/>
                  </a:cubicBezTo>
                  <a:cubicBezTo>
                    <a:pt x="2" y="526"/>
                    <a:pt x="2" y="528"/>
                    <a:pt x="1" y="530"/>
                  </a:cubicBezTo>
                  <a:cubicBezTo>
                    <a:pt x="1" y="534"/>
                    <a:pt x="1" y="537"/>
                    <a:pt x="1" y="541"/>
                  </a:cubicBezTo>
                  <a:cubicBezTo>
                    <a:pt x="1" y="543"/>
                    <a:pt x="1" y="544"/>
                    <a:pt x="1" y="546"/>
                  </a:cubicBezTo>
                  <a:cubicBezTo>
                    <a:pt x="1" y="551"/>
                    <a:pt x="0" y="557"/>
                    <a:pt x="0" y="562"/>
                  </a:cubicBezTo>
                  <a:cubicBezTo>
                    <a:pt x="0" y="873"/>
                    <a:pt x="252" y="1125"/>
                    <a:pt x="563" y="1125"/>
                  </a:cubicBezTo>
                  <a:cubicBezTo>
                    <a:pt x="874" y="1125"/>
                    <a:pt x="1126" y="873"/>
                    <a:pt x="1126" y="562"/>
                  </a:cubicBezTo>
                  <a:cubicBezTo>
                    <a:pt x="1126" y="352"/>
                    <a:pt x="1010" y="168"/>
                    <a:pt x="839" y="72"/>
                  </a:cubicBezTo>
                  <a:close/>
                  <a:moveTo>
                    <a:pt x="1013" y="344"/>
                  </a:moveTo>
                  <a:lnTo>
                    <a:pt x="977" y="364"/>
                  </a:lnTo>
                  <a:lnTo>
                    <a:pt x="991" y="400"/>
                  </a:lnTo>
                  <a:lnTo>
                    <a:pt x="985" y="425"/>
                  </a:lnTo>
                  <a:lnTo>
                    <a:pt x="1021" y="428"/>
                  </a:lnTo>
                  <a:lnTo>
                    <a:pt x="1015" y="387"/>
                  </a:lnTo>
                  <a:lnTo>
                    <a:pt x="1001" y="368"/>
                  </a:lnTo>
                  <a:lnTo>
                    <a:pt x="1017" y="361"/>
                  </a:lnTo>
                  <a:lnTo>
                    <a:pt x="1017" y="353"/>
                  </a:lnTo>
                  <a:cubicBezTo>
                    <a:pt x="1038" y="399"/>
                    <a:pt x="1053" y="449"/>
                    <a:pt x="1059" y="501"/>
                  </a:cubicBezTo>
                  <a:lnTo>
                    <a:pt x="1020" y="494"/>
                  </a:lnTo>
                  <a:lnTo>
                    <a:pt x="998" y="475"/>
                  </a:lnTo>
                  <a:lnTo>
                    <a:pt x="986" y="481"/>
                  </a:lnTo>
                  <a:lnTo>
                    <a:pt x="1003" y="520"/>
                  </a:lnTo>
                  <a:lnTo>
                    <a:pt x="1028" y="507"/>
                  </a:lnTo>
                  <a:lnTo>
                    <a:pt x="1062" y="532"/>
                  </a:lnTo>
                  <a:lnTo>
                    <a:pt x="1062" y="533"/>
                  </a:lnTo>
                  <a:lnTo>
                    <a:pt x="962" y="592"/>
                  </a:lnTo>
                  <a:lnTo>
                    <a:pt x="911" y="491"/>
                  </a:lnTo>
                  <a:lnTo>
                    <a:pt x="900" y="492"/>
                  </a:lnTo>
                  <a:lnTo>
                    <a:pt x="953" y="613"/>
                  </a:lnTo>
                  <a:lnTo>
                    <a:pt x="1004" y="589"/>
                  </a:lnTo>
                  <a:lnTo>
                    <a:pt x="988" y="645"/>
                  </a:lnTo>
                  <a:lnTo>
                    <a:pt x="937" y="692"/>
                  </a:lnTo>
                  <a:lnTo>
                    <a:pt x="944" y="761"/>
                  </a:lnTo>
                  <a:lnTo>
                    <a:pt x="916" y="784"/>
                  </a:lnTo>
                  <a:lnTo>
                    <a:pt x="862" y="884"/>
                  </a:lnTo>
                  <a:lnTo>
                    <a:pt x="809" y="894"/>
                  </a:lnTo>
                  <a:lnTo>
                    <a:pt x="762" y="781"/>
                  </a:lnTo>
                  <a:lnTo>
                    <a:pt x="774" y="729"/>
                  </a:lnTo>
                  <a:lnTo>
                    <a:pt x="745" y="639"/>
                  </a:lnTo>
                  <a:lnTo>
                    <a:pt x="646" y="645"/>
                  </a:lnTo>
                  <a:lnTo>
                    <a:pt x="592" y="592"/>
                  </a:lnTo>
                  <a:lnTo>
                    <a:pt x="601" y="505"/>
                  </a:lnTo>
                  <a:lnTo>
                    <a:pt x="654" y="441"/>
                  </a:lnTo>
                  <a:lnTo>
                    <a:pt x="758" y="423"/>
                  </a:lnTo>
                  <a:lnTo>
                    <a:pt x="764" y="450"/>
                  </a:lnTo>
                  <a:lnTo>
                    <a:pt x="806" y="478"/>
                  </a:lnTo>
                  <a:lnTo>
                    <a:pt x="822" y="455"/>
                  </a:lnTo>
                  <a:lnTo>
                    <a:pt x="886" y="472"/>
                  </a:lnTo>
                  <a:lnTo>
                    <a:pt x="903" y="462"/>
                  </a:lnTo>
                  <a:lnTo>
                    <a:pt x="910" y="437"/>
                  </a:lnTo>
                  <a:lnTo>
                    <a:pt x="866" y="430"/>
                  </a:lnTo>
                  <a:lnTo>
                    <a:pt x="851" y="405"/>
                  </a:lnTo>
                  <a:lnTo>
                    <a:pt x="841" y="400"/>
                  </a:lnTo>
                  <a:lnTo>
                    <a:pt x="832" y="431"/>
                  </a:lnTo>
                  <a:lnTo>
                    <a:pt x="812" y="407"/>
                  </a:lnTo>
                  <a:lnTo>
                    <a:pt x="814" y="386"/>
                  </a:lnTo>
                  <a:lnTo>
                    <a:pt x="787" y="365"/>
                  </a:lnTo>
                  <a:lnTo>
                    <a:pt x="772" y="357"/>
                  </a:lnTo>
                  <a:lnTo>
                    <a:pt x="773" y="378"/>
                  </a:lnTo>
                  <a:lnTo>
                    <a:pt x="806" y="400"/>
                  </a:lnTo>
                  <a:lnTo>
                    <a:pt x="789" y="420"/>
                  </a:lnTo>
                  <a:lnTo>
                    <a:pt x="765" y="388"/>
                  </a:lnTo>
                  <a:lnTo>
                    <a:pt x="748" y="369"/>
                  </a:lnTo>
                  <a:lnTo>
                    <a:pt x="709" y="388"/>
                  </a:lnTo>
                  <a:lnTo>
                    <a:pt x="682" y="432"/>
                  </a:lnTo>
                  <a:lnTo>
                    <a:pt x="640" y="425"/>
                  </a:lnTo>
                  <a:lnTo>
                    <a:pt x="637" y="373"/>
                  </a:lnTo>
                  <a:lnTo>
                    <a:pt x="691" y="377"/>
                  </a:lnTo>
                  <a:lnTo>
                    <a:pt x="674" y="349"/>
                  </a:lnTo>
                  <a:lnTo>
                    <a:pt x="663" y="327"/>
                  </a:lnTo>
                  <a:lnTo>
                    <a:pt x="704" y="314"/>
                  </a:lnTo>
                  <a:lnTo>
                    <a:pt x="726" y="284"/>
                  </a:lnTo>
                  <a:lnTo>
                    <a:pt x="744" y="283"/>
                  </a:lnTo>
                  <a:lnTo>
                    <a:pt x="741" y="266"/>
                  </a:lnTo>
                  <a:lnTo>
                    <a:pt x="752" y="250"/>
                  </a:lnTo>
                  <a:lnTo>
                    <a:pt x="761" y="276"/>
                  </a:lnTo>
                  <a:lnTo>
                    <a:pt x="812" y="277"/>
                  </a:lnTo>
                  <a:lnTo>
                    <a:pt x="827" y="241"/>
                  </a:lnTo>
                  <a:lnTo>
                    <a:pt x="846" y="248"/>
                  </a:lnTo>
                  <a:lnTo>
                    <a:pt x="840" y="223"/>
                  </a:lnTo>
                  <a:lnTo>
                    <a:pt x="870" y="213"/>
                  </a:lnTo>
                  <a:lnTo>
                    <a:pt x="861" y="202"/>
                  </a:lnTo>
                  <a:lnTo>
                    <a:pt x="833" y="210"/>
                  </a:lnTo>
                  <a:lnTo>
                    <a:pt x="824" y="186"/>
                  </a:lnTo>
                  <a:lnTo>
                    <a:pt x="822" y="186"/>
                  </a:lnTo>
                  <a:lnTo>
                    <a:pt x="823" y="184"/>
                  </a:lnTo>
                  <a:lnTo>
                    <a:pt x="819" y="174"/>
                  </a:lnTo>
                  <a:lnTo>
                    <a:pt x="830" y="167"/>
                  </a:lnTo>
                  <a:lnTo>
                    <a:pt x="838" y="145"/>
                  </a:lnTo>
                  <a:cubicBezTo>
                    <a:pt x="913" y="194"/>
                    <a:pt x="973" y="263"/>
                    <a:pt x="1013" y="344"/>
                  </a:cubicBezTo>
                  <a:close/>
                  <a:moveTo>
                    <a:pt x="957" y="819"/>
                  </a:moveTo>
                  <a:lnTo>
                    <a:pt x="958" y="767"/>
                  </a:lnTo>
                  <a:lnTo>
                    <a:pt x="994" y="739"/>
                  </a:lnTo>
                  <a:lnTo>
                    <a:pt x="999" y="765"/>
                  </a:lnTo>
                  <a:lnTo>
                    <a:pt x="978" y="828"/>
                  </a:lnTo>
                  <a:lnTo>
                    <a:pt x="957" y="819"/>
                  </a:lnTo>
                  <a:close/>
                  <a:moveTo>
                    <a:pt x="531" y="97"/>
                  </a:moveTo>
                  <a:lnTo>
                    <a:pt x="548" y="132"/>
                  </a:lnTo>
                  <a:lnTo>
                    <a:pt x="524" y="177"/>
                  </a:lnTo>
                  <a:lnTo>
                    <a:pt x="523" y="201"/>
                  </a:lnTo>
                  <a:lnTo>
                    <a:pt x="499" y="216"/>
                  </a:lnTo>
                  <a:lnTo>
                    <a:pt x="496" y="278"/>
                  </a:lnTo>
                  <a:lnTo>
                    <a:pt x="461" y="269"/>
                  </a:lnTo>
                  <a:lnTo>
                    <a:pt x="393" y="92"/>
                  </a:lnTo>
                  <a:cubicBezTo>
                    <a:pt x="431" y="78"/>
                    <a:pt x="471" y="69"/>
                    <a:pt x="512" y="65"/>
                  </a:cubicBezTo>
                  <a:lnTo>
                    <a:pt x="531" y="97"/>
                  </a:lnTo>
                  <a:close/>
                  <a:moveTo>
                    <a:pt x="832" y="141"/>
                  </a:moveTo>
                  <a:lnTo>
                    <a:pt x="829" y="141"/>
                  </a:lnTo>
                  <a:lnTo>
                    <a:pt x="812" y="161"/>
                  </a:lnTo>
                  <a:lnTo>
                    <a:pt x="798" y="193"/>
                  </a:lnTo>
                  <a:lnTo>
                    <a:pt x="814" y="210"/>
                  </a:lnTo>
                  <a:lnTo>
                    <a:pt x="798" y="251"/>
                  </a:lnTo>
                  <a:lnTo>
                    <a:pt x="775" y="260"/>
                  </a:lnTo>
                  <a:lnTo>
                    <a:pt x="761" y="219"/>
                  </a:lnTo>
                  <a:lnTo>
                    <a:pt x="734" y="234"/>
                  </a:lnTo>
                  <a:lnTo>
                    <a:pt x="721" y="227"/>
                  </a:lnTo>
                  <a:lnTo>
                    <a:pt x="722" y="186"/>
                  </a:lnTo>
                  <a:lnTo>
                    <a:pt x="746" y="168"/>
                  </a:lnTo>
                  <a:lnTo>
                    <a:pt x="765" y="120"/>
                  </a:lnTo>
                  <a:lnTo>
                    <a:pt x="780" y="112"/>
                  </a:lnTo>
                  <a:cubicBezTo>
                    <a:pt x="798" y="120"/>
                    <a:pt x="815" y="130"/>
                    <a:pt x="832" y="141"/>
                  </a:cubicBezTo>
                  <a:close/>
                  <a:moveTo>
                    <a:pt x="653" y="245"/>
                  </a:moveTo>
                  <a:lnTo>
                    <a:pt x="630" y="245"/>
                  </a:lnTo>
                  <a:lnTo>
                    <a:pt x="631" y="220"/>
                  </a:lnTo>
                  <a:lnTo>
                    <a:pt x="651" y="197"/>
                  </a:lnTo>
                  <a:lnTo>
                    <a:pt x="649" y="179"/>
                  </a:lnTo>
                  <a:lnTo>
                    <a:pt x="670" y="164"/>
                  </a:lnTo>
                  <a:lnTo>
                    <a:pt x="705" y="232"/>
                  </a:lnTo>
                  <a:lnTo>
                    <a:pt x="696" y="246"/>
                  </a:lnTo>
                  <a:lnTo>
                    <a:pt x="664" y="261"/>
                  </a:lnTo>
                  <a:lnTo>
                    <a:pt x="664" y="214"/>
                  </a:lnTo>
                  <a:lnTo>
                    <a:pt x="653" y="245"/>
                  </a:lnTo>
                  <a:close/>
                  <a:moveTo>
                    <a:pt x="280" y="150"/>
                  </a:moveTo>
                  <a:lnTo>
                    <a:pt x="316" y="146"/>
                  </a:lnTo>
                  <a:lnTo>
                    <a:pt x="316" y="224"/>
                  </a:lnTo>
                  <a:lnTo>
                    <a:pt x="254" y="236"/>
                  </a:lnTo>
                  <a:lnTo>
                    <a:pt x="242" y="269"/>
                  </a:lnTo>
                  <a:lnTo>
                    <a:pt x="301" y="333"/>
                  </a:lnTo>
                  <a:lnTo>
                    <a:pt x="316" y="331"/>
                  </a:lnTo>
                  <a:lnTo>
                    <a:pt x="326" y="251"/>
                  </a:lnTo>
                  <a:lnTo>
                    <a:pt x="365" y="249"/>
                  </a:lnTo>
                  <a:lnTo>
                    <a:pt x="381" y="294"/>
                  </a:lnTo>
                  <a:lnTo>
                    <a:pt x="401" y="281"/>
                  </a:lnTo>
                  <a:lnTo>
                    <a:pt x="446" y="382"/>
                  </a:lnTo>
                  <a:lnTo>
                    <a:pt x="383" y="411"/>
                  </a:lnTo>
                  <a:lnTo>
                    <a:pt x="334" y="437"/>
                  </a:lnTo>
                  <a:lnTo>
                    <a:pt x="295" y="490"/>
                  </a:lnTo>
                  <a:lnTo>
                    <a:pt x="295" y="517"/>
                  </a:lnTo>
                  <a:lnTo>
                    <a:pt x="281" y="519"/>
                  </a:lnTo>
                  <a:lnTo>
                    <a:pt x="271" y="490"/>
                  </a:lnTo>
                  <a:lnTo>
                    <a:pt x="215" y="499"/>
                  </a:lnTo>
                  <a:lnTo>
                    <a:pt x="203" y="533"/>
                  </a:lnTo>
                  <a:lnTo>
                    <a:pt x="217" y="554"/>
                  </a:lnTo>
                  <a:lnTo>
                    <a:pt x="238" y="537"/>
                  </a:lnTo>
                  <a:lnTo>
                    <a:pt x="258" y="539"/>
                  </a:lnTo>
                  <a:lnTo>
                    <a:pt x="248" y="568"/>
                  </a:lnTo>
                  <a:lnTo>
                    <a:pt x="273" y="570"/>
                  </a:lnTo>
                  <a:lnTo>
                    <a:pt x="281" y="601"/>
                  </a:lnTo>
                  <a:lnTo>
                    <a:pt x="297" y="606"/>
                  </a:lnTo>
                  <a:lnTo>
                    <a:pt x="309" y="586"/>
                  </a:lnTo>
                  <a:lnTo>
                    <a:pt x="391" y="595"/>
                  </a:lnTo>
                  <a:lnTo>
                    <a:pt x="446" y="636"/>
                  </a:lnTo>
                  <a:lnTo>
                    <a:pt x="455" y="668"/>
                  </a:lnTo>
                  <a:lnTo>
                    <a:pt x="526" y="703"/>
                  </a:lnTo>
                  <a:lnTo>
                    <a:pt x="485" y="787"/>
                  </a:lnTo>
                  <a:lnTo>
                    <a:pt x="445" y="793"/>
                  </a:lnTo>
                  <a:lnTo>
                    <a:pt x="438" y="826"/>
                  </a:lnTo>
                  <a:lnTo>
                    <a:pt x="354" y="898"/>
                  </a:lnTo>
                  <a:lnTo>
                    <a:pt x="316" y="971"/>
                  </a:lnTo>
                  <a:lnTo>
                    <a:pt x="344" y="1002"/>
                  </a:lnTo>
                  <a:lnTo>
                    <a:pt x="310" y="993"/>
                  </a:lnTo>
                  <a:cubicBezTo>
                    <a:pt x="305" y="990"/>
                    <a:pt x="300" y="987"/>
                    <a:pt x="295" y="984"/>
                  </a:cubicBezTo>
                  <a:lnTo>
                    <a:pt x="281" y="949"/>
                  </a:lnTo>
                  <a:lnTo>
                    <a:pt x="328" y="758"/>
                  </a:lnTo>
                  <a:lnTo>
                    <a:pt x="289" y="724"/>
                  </a:lnTo>
                  <a:lnTo>
                    <a:pt x="271" y="650"/>
                  </a:lnTo>
                  <a:lnTo>
                    <a:pt x="293" y="614"/>
                  </a:lnTo>
                  <a:lnTo>
                    <a:pt x="273" y="617"/>
                  </a:lnTo>
                  <a:lnTo>
                    <a:pt x="244" y="580"/>
                  </a:lnTo>
                  <a:lnTo>
                    <a:pt x="219" y="568"/>
                  </a:lnTo>
                  <a:lnTo>
                    <a:pt x="162" y="548"/>
                  </a:lnTo>
                  <a:lnTo>
                    <a:pt x="115" y="474"/>
                  </a:lnTo>
                  <a:lnTo>
                    <a:pt x="86" y="421"/>
                  </a:lnTo>
                  <a:lnTo>
                    <a:pt x="86" y="411"/>
                  </a:lnTo>
                  <a:cubicBezTo>
                    <a:pt x="120" y="304"/>
                    <a:pt x="189" y="213"/>
                    <a:pt x="280" y="1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9" name="POWER_USER_ID_ICONS_Flag2" descr="{&quot;Key&quot;:&quot;POWER_USER_SHAPE_ICON&quot;,&quot;Value&quot;:&quot;POWER_USER_SHAPE_ICON_STYLE_1&quot;}"/>
          <p:cNvGrpSpPr>
            <a:grpSpLocks noChangeAspect="1"/>
          </p:cNvGrpSpPr>
          <p:nvPr>
            <p:custDataLst>
              <p:tags r:id="rId5"/>
            </p:custDataLst>
          </p:nvPr>
        </p:nvGrpSpPr>
        <p:grpSpPr bwMode="auto">
          <a:xfrm>
            <a:off x="5928613" y="1297606"/>
            <a:ext cx="247855" cy="292368"/>
            <a:chOff x="5" y="-91"/>
            <a:chExt cx="490" cy="578"/>
          </a:xfrm>
          <a:solidFill>
            <a:schemeClr val="accent4"/>
          </a:solidFill>
        </p:grpSpPr>
        <p:sp>
          <p:nvSpPr>
            <p:cNvPr id="40" name="POWER_USER_ID_ICONS_Flag2"/>
            <p:cNvSpPr>
              <a:spLocks/>
            </p:cNvSpPr>
            <p:nvPr>
              <p:custDataLst>
                <p:tags r:id="rId11"/>
              </p:custDataLst>
            </p:nvPr>
          </p:nvSpPr>
          <p:spPr bwMode="auto">
            <a:xfrm>
              <a:off x="5" y="39"/>
              <a:ext cx="162" cy="448"/>
            </a:xfrm>
            <a:custGeom>
              <a:avLst/>
              <a:gdLst>
                <a:gd name="T0" fmla="*/ 55 w 398"/>
                <a:gd name="T1" fmla="*/ 10 h 1102"/>
                <a:gd name="T2" fmla="*/ 135 w 398"/>
                <a:gd name="T3" fmla="*/ 56 h 1102"/>
                <a:gd name="T4" fmla="*/ 389 w 398"/>
                <a:gd name="T5" fmla="*/ 1012 h 1102"/>
                <a:gd name="T6" fmla="*/ 343 w 398"/>
                <a:gd name="T7" fmla="*/ 1093 h 1102"/>
                <a:gd name="T8" fmla="*/ 263 w 398"/>
                <a:gd name="T9" fmla="*/ 1046 h 1102"/>
                <a:gd name="T10" fmla="*/ 9 w 398"/>
                <a:gd name="T11" fmla="*/ 91 h 1102"/>
                <a:gd name="T12" fmla="*/ 55 w 398"/>
                <a:gd name="T13" fmla="*/ 10 h 1102"/>
              </a:gdLst>
              <a:ahLst/>
              <a:cxnLst>
                <a:cxn ang="0">
                  <a:pos x="T0" y="T1"/>
                </a:cxn>
                <a:cxn ang="0">
                  <a:pos x="T2" y="T3"/>
                </a:cxn>
                <a:cxn ang="0">
                  <a:pos x="T4" y="T5"/>
                </a:cxn>
                <a:cxn ang="0">
                  <a:pos x="T6" y="T7"/>
                </a:cxn>
                <a:cxn ang="0">
                  <a:pos x="T8" y="T9"/>
                </a:cxn>
                <a:cxn ang="0">
                  <a:pos x="T10" y="T11"/>
                </a:cxn>
                <a:cxn ang="0">
                  <a:pos x="T12" y="T13"/>
                </a:cxn>
              </a:cxnLst>
              <a:rect l="0" t="0" r="r" b="b"/>
              <a:pathLst>
                <a:path w="398" h="1102">
                  <a:moveTo>
                    <a:pt x="55" y="10"/>
                  </a:moveTo>
                  <a:cubicBezTo>
                    <a:pt x="90" y="0"/>
                    <a:pt x="126" y="21"/>
                    <a:pt x="135" y="56"/>
                  </a:cubicBezTo>
                  <a:lnTo>
                    <a:pt x="389" y="1012"/>
                  </a:lnTo>
                  <a:cubicBezTo>
                    <a:pt x="398" y="1047"/>
                    <a:pt x="378" y="1083"/>
                    <a:pt x="343" y="1093"/>
                  </a:cubicBezTo>
                  <a:cubicBezTo>
                    <a:pt x="308" y="1102"/>
                    <a:pt x="272" y="1081"/>
                    <a:pt x="263" y="1046"/>
                  </a:cubicBezTo>
                  <a:lnTo>
                    <a:pt x="9" y="91"/>
                  </a:lnTo>
                  <a:cubicBezTo>
                    <a:pt x="0" y="55"/>
                    <a:pt x="21" y="19"/>
                    <a:pt x="55"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1" name="POWER_USER_ID_ICONS_Flag2"/>
            <p:cNvSpPr>
              <a:spLocks/>
            </p:cNvSpPr>
            <p:nvPr>
              <p:custDataLst>
                <p:tags r:id="rId12"/>
              </p:custDataLst>
            </p:nvPr>
          </p:nvSpPr>
          <p:spPr bwMode="auto">
            <a:xfrm>
              <a:off x="84" y="-91"/>
              <a:ext cx="411" cy="350"/>
            </a:xfrm>
            <a:custGeom>
              <a:avLst/>
              <a:gdLst>
                <a:gd name="T0" fmla="*/ 0 w 1012"/>
                <a:gd name="T1" fmla="*/ 273 h 860"/>
                <a:gd name="T2" fmla="*/ 446 w 1012"/>
                <a:gd name="T3" fmla="*/ 171 h 860"/>
                <a:gd name="T4" fmla="*/ 1012 w 1012"/>
                <a:gd name="T5" fmla="*/ 260 h 860"/>
                <a:gd name="T6" fmla="*/ 932 w 1012"/>
                <a:gd name="T7" fmla="*/ 514 h 860"/>
                <a:gd name="T8" fmla="*/ 529 w 1012"/>
                <a:gd name="T9" fmla="*/ 671 h 860"/>
                <a:gd name="T10" fmla="*/ 162 w 1012"/>
                <a:gd name="T11" fmla="*/ 860 h 860"/>
                <a:gd name="T12" fmla="*/ 0 w 1012"/>
                <a:gd name="T13" fmla="*/ 273 h 860"/>
              </a:gdLst>
              <a:ahLst/>
              <a:cxnLst>
                <a:cxn ang="0">
                  <a:pos x="T0" y="T1"/>
                </a:cxn>
                <a:cxn ang="0">
                  <a:pos x="T2" y="T3"/>
                </a:cxn>
                <a:cxn ang="0">
                  <a:pos x="T4" y="T5"/>
                </a:cxn>
                <a:cxn ang="0">
                  <a:pos x="T6" y="T7"/>
                </a:cxn>
                <a:cxn ang="0">
                  <a:pos x="T8" y="T9"/>
                </a:cxn>
                <a:cxn ang="0">
                  <a:pos x="T10" y="T11"/>
                </a:cxn>
                <a:cxn ang="0">
                  <a:pos x="T12" y="T13"/>
                </a:cxn>
              </a:cxnLst>
              <a:rect l="0" t="0" r="r" b="b"/>
              <a:pathLst>
                <a:path w="1012" h="860">
                  <a:moveTo>
                    <a:pt x="0" y="273"/>
                  </a:moveTo>
                  <a:cubicBezTo>
                    <a:pt x="16" y="243"/>
                    <a:pt x="175" y="0"/>
                    <a:pt x="446" y="171"/>
                  </a:cubicBezTo>
                  <a:cubicBezTo>
                    <a:pt x="718" y="343"/>
                    <a:pt x="895" y="465"/>
                    <a:pt x="1012" y="260"/>
                  </a:cubicBezTo>
                  <a:cubicBezTo>
                    <a:pt x="1012" y="260"/>
                    <a:pt x="983" y="426"/>
                    <a:pt x="932" y="514"/>
                  </a:cubicBezTo>
                  <a:cubicBezTo>
                    <a:pt x="882" y="602"/>
                    <a:pt x="725" y="723"/>
                    <a:pt x="529" y="671"/>
                  </a:cubicBezTo>
                  <a:cubicBezTo>
                    <a:pt x="349" y="624"/>
                    <a:pt x="216" y="697"/>
                    <a:pt x="162" y="860"/>
                  </a:cubicBezTo>
                  <a:cubicBezTo>
                    <a:pt x="162" y="860"/>
                    <a:pt x="12" y="318"/>
                    <a:pt x="0" y="2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42" name="POWER_USER_ID_ICONS_Clipboard3" descr="{&quot;Key&quot;:&quot;POWER_USER_SHAPE_ICON&quot;,&quot;Value&quot;:&quot;POWER_USER_SHAPE_ICON_STYLE_1&quot;}"/>
          <p:cNvGrpSpPr>
            <a:grpSpLocks noChangeAspect="1"/>
          </p:cNvGrpSpPr>
          <p:nvPr>
            <p:custDataLst>
              <p:tags r:id="rId6"/>
            </p:custDataLst>
          </p:nvPr>
        </p:nvGrpSpPr>
        <p:grpSpPr bwMode="auto">
          <a:xfrm>
            <a:off x="4209159" y="1732048"/>
            <a:ext cx="164899" cy="220035"/>
            <a:chOff x="63" y="9"/>
            <a:chExt cx="326" cy="435"/>
          </a:xfrm>
          <a:noFill/>
        </p:grpSpPr>
        <p:sp>
          <p:nvSpPr>
            <p:cNvPr id="43" name="POWER_USER_ID_ICONS_Clipboard3"/>
            <p:cNvSpPr>
              <a:spLocks noEditPoints="1"/>
            </p:cNvSpPr>
            <p:nvPr>
              <p:custDataLst>
                <p:tags r:id="rId7"/>
              </p:custDataLst>
            </p:nvPr>
          </p:nvSpPr>
          <p:spPr bwMode="auto">
            <a:xfrm>
              <a:off x="63" y="9"/>
              <a:ext cx="326" cy="435"/>
            </a:xfrm>
            <a:custGeom>
              <a:avLst/>
              <a:gdLst>
                <a:gd name="T0" fmla="*/ 206 w 225"/>
                <a:gd name="T1" fmla="*/ 24 h 299"/>
                <a:gd name="T2" fmla="*/ 175 w 225"/>
                <a:gd name="T3" fmla="*/ 24 h 299"/>
                <a:gd name="T4" fmla="*/ 172 w 225"/>
                <a:gd name="T5" fmla="*/ 25 h 299"/>
                <a:gd name="T6" fmla="*/ 150 w 225"/>
                <a:gd name="T7" fmla="*/ 12 h 299"/>
                <a:gd name="T8" fmla="*/ 129 w 225"/>
                <a:gd name="T9" fmla="*/ 12 h 299"/>
                <a:gd name="T10" fmla="*/ 112 w 225"/>
                <a:gd name="T11" fmla="*/ 0 h 299"/>
                <a:gd name="T12" fmla="*/ 95 w 225"/>
                <a:gd name="T13" fmla="*/ 12 h 299"/>
                <a:gd name="T14" fmla="*/ 74 w 225"/>
                <a:gd name="T15" fmla="*/ 12 h 299"/>
                <a:gd name="T16" fmla="*/ 52 w 225"/>
                <a:gd name="T17" fmla="*/ 25 h 299"/>
                <a:gd name="T18" fmla="*/ 50 w 225"/>
                <a:gd name="T19" fmla="*/ 24 h 299"/>
                <a:gd name="T20" fmla="*/ 18 w 225"/>
                <a:gd name="T21" fmla="*/ 24 h 299"/>
                <a:gd name="T22" fmla="*/ 0 w 225"/>
                <a:gd name="T23" fmla="*/ 43 h 299"/>
                <a:gd name="T24" fmla="*/ 0 w 225"/>
                <a:gd name="T25" fmla="*/ 280 h 299"/>
                <a:gd name="T26" fmla="*/ 18 w 225"/>
                <a:gd name="T27" fmla="*/ 299 h 299"/>
                <a:gd name="T28" fmla="*/ 206 w 225"/>
                <a:gd name="T29" fmla="*/ 299 h 299"/>
                <a:gd name="T30" fmla="*/ 225 w 225"/>
                <a:gd name="T31" fmla="*/ 280 h 299"/>
                <a:gd name="T32" fmla="*/ 225 w 225"/>
                <a:gd name="T33" fmla="*/ 43 h 299"/>
                <a:gd name="T34" fmla="*/ 206 w 225"/>
                <a:gd name="T35" fmla="*/ 24 h 299"/>
                <a:gd name="T36" fmla="*/ 62 w 225"/>
                <a:gd name="T37" fmla="*/ 36 h 299"/>
                <a:gd name="T38" fmla="*/ 74 w 225"/>
                <a:gd name="T39" fmla="*/ 24 h 299"/>
                <a:gd name="T40" fmla="*/ 100 w 225"/>
                <a:gd name="T41" fmla="*/ 24 h 299"/>
                <a:gd name="T42" fmla="*/ 100 w 225"/>
                <a:gd name="T43" fmla="*/ 24 h 299"/>
                <a:gd name="T44" fmla="*/ 100 w 225"/>
                <a:gd name="T45" fmla="*/ 24 h 299"/>
                <a:gd name="T46" fmla="*/ 107 w 225"/>
                <a:gd name="T47" fmla="*/ 18 h 299"/>
                <a:gd name="T48" fmla="*/ 112 w 225"/>
                <a:gd name="T49" fmla="*/ 12 h 299"/>
                <a:gd name="T50" fmla="*/ 117 w 225"/>
                <a:gd name="T51" fmla="*/ 18 h 299"/>
                <a:gd name="T52" fmla="*/ 124 w 225"/>
                <a:gd name="T53" fmla="*/ 24 h 299"/>
                <a:gd name="T54" fmla="*/ 124 w 225"/>
                <a:gd name="T55" fmla="*/ 24 h 299"/>
                <a:gd name="T56" fmla="*/ 124 w 225"/>
                <a:gd name="T57" fmla="*/ 24 h 299"/>
                <a:gd name="T58" fmla="*/ 150 w 225"/>
                <a:gd name="T59" fmla="*/ 24 h 299"/>
                <a:gd name="T60" fmla="*/ 162 w 225"/>
                <a:gd name="T61" fmla="*/ 36 h 299"/>
                <a:gd name="T62" fmla="*/ 162 w 225"/>
                <a:gd name="T63" fmla="*/ 49 h 299"/>
                <a:gd name="T64" fmla="*/ 62 w 225"/>
                <a:gd name="T65" fmla="*/ 49 h 299"/>
                <a:gd name="T66" fmla="*/ 62 w 225"/>
                <a:gd name="T67" fmla="*/ 36 h 299"/>
                <a:gd name="T68" fmla="*/ 212 w 225"/>
                <a:gd name="T69" fmla="*/ 280 h 299"/>
                <a:gd name="T70" fmla="*/ 206 w 225"/>
                <a:gd name="T71" fmla="*/ 287 h 299"/>
                <a:gd name="T72" fmla="*/ 18 w 225"/>
                <a:gd name="T73" fmla="*/ 287 h 299"/>
                <a:gd name="T74" fmla="*/ 12 w 225"/>
                <a:gd name="T75" fmla="*/ 280 h 299"/>
                <a:gd name="T76" fmla="*/ 12 w 225"/>
                <a:gd name="T77" fmla="*/ 43 h 299"/>
                <a:gd name="T78" fmla="*/ 18 w 225"/>
                <a:gd name="T79" fmla="*/ 37 h 299"/>
                <a:gd name="T80" fmla="*/ 50 w 225"/>
                <a:gd name="T81" fmla="*/ 37 h 299"/>
                <a:gd name="T82" fmla="*/ 50 w 225"/>
                <a:gd name="T83" fmla="*/ 55 h 299"/>
                <a:gd name="T84" fmla="*/ 56 w 225"/>
                <a:gd name="T85" fmla="*/ 62 h 299"/>
                <a:gd name="T86" fmla="*/ 168 w 225"/>
                <a:gd name="T87" fmla="*/ 62 h 299"/>
                <a:gd name="T88" fmla="*/ 175 w 225"/>
                <a:gd name="T89" fmla="*/ 55 h 299"/>
                <a:gd name="T90" fmla="*/ 175 w 225"/>
                <a:gd name="T91" fmla="*/ 37 h 299"/>
                <a:gd name="T92" fmla="*/ 206 w 225"/>
                <a:gd name="T93" fmla="*/ 37 h 299"/>
                <a:gd name="T94" fmla="*/ 212 w 225"/>
                <a:gd name="T95" fmla="*/ 43 h 299"/>
                <a:gd name="T96" fmla="*/ 212 w 225"/>
                <a:gd name="T9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299">
                  <a:moveTo>
                    <a:pt x="206" y="24"/>
                  </a:moveTo>
                  <a:lnTo>
                    <a:pt x="175" y="24"/>
                  </a:lnTo>
                  <a:cubicBezTo>
                    <a:pt x="173" y="24"/>
                    <a:pt x="173" y="24"/>
                    <a:pt x="172" y="25"/>
                  </a:cubicBezTo>
                  <a:cubicBezTo>
                    <a:pt x="168" y="17"/>
                    <a:pt x="159" y="12"/>
                    <a:pt x="150" y="12"/>
                  </a:cubicBezTo>
                  <a:lnTo>
                    <a:pt x="129" y="12"/>
                  </a:lnTo>
                  <a:cubicBezTo>
                    <a:pt x="126" y="5"/>
                    <a:pt x="120" y="0"/>
                    <a:pt x="112" y="0"/>
                  </a:cubicBezTo>
                  <a:cubicBezTo>
                    <a:pt x="104" y="0"/>
                    <a:pt x="98" y="5"/>
                    <a:pt x="95" y="12"/>
                  </a:cubicBezTo>
                  <a:lnTo>
                    <a:pt x="74" y="12"/>
                  </a:lnTo>
                  <a:cubicBezTo>
                    <a:pt x="65" y="12"/>
                    <a:pt x="56" y="17"/>
                    <a:pt x="52" y="25"/>
                  </a:cubicBezTo>
                  <a:cubicBezTo>
                    <a:pt x="51" y="24"/>
                    <a:pt x="51" y="24"/>
                    <a:pt x="50" y="24"/>
                  </a:cubicBezTo>
                  <a:lnTo>
                    <a:pt x="18" y="24"/>
                  </a:lnTo>
                  <a:cubicBezTo>
                    <a:pt x="8" y="24"/>
                    <a:pt x="0" y="32"/>
                    <a:pt x="0" y="43"/>
                  </a:cubicBezTo>
                  <a:lnTo>
                    <a:pt x="0" y="280"/>
                  </a:lnTo>
                  <a:cubicBezTo>
                    <a:pt x="0" y="291"/>
                    <a:pt x="8" y="299"/>
                    <a:pt x="18" y="299"/>
                  </a:cubicBezTo>
                  <a:lnTo>
                    <a:pt x="206" y="299"/>
                  </a:lnTo>
                  <a:cubicBezTo>
                    <a:pt x="216" y="299"/>
                    <a:pt x="225" y="291"/>
                    <a:pt x="225" y="280"/>
                  </a:cubicBezTo>
                  <a:lnTo>
                    <a:pt x="225" y="43"/>
                  </a:lnTo>
                  <a:cubicBezTo>
                    <a:pt x="225" y="32"/>
                    <a:pt x="216" y="24"/>
                    <a:pt x="206" y="24"/>
                  </a:cubicBezTo>
                  <a:close/>
                  <a:moveTo>
                    <a:pt x="62" y="36"/>
                  </a:moveTo>
                  <a:cubicBezTo>
                    <a:pt x="62" y="29"/>
                    <a:pt x="67" y="24"/>
                    <a:pt x="74" y="24"/>
                  </a:cubicBezTo>
                  <a:lnTo>
                    <a:pt x="100" y="24"/>
                  </a:lnTo>
                  <a:lnTo>
                    <a:pt x="100" y="24"/>
                  </a:lnTo>
                  <a:lnTo>
                    <a:pt x="100" y="24"/>
                  </a:lnTo>
                  <a:cubicBezTo>
                    <a:pt x="104" y="24"/>
                    <a:pt x="107" y="21"/>
                    <a:pt x="107" y="18"/>
                  </a:cubicBezTo>
                  <a:cubicBezTo>
                    <a:pt x="107" y="15"/>
                    <a:pt x="109" y="12"/>
                    <a:pt x="112" y="12"/>
                  </a:cubicBezTo>
                  <a:cubicBezTo>
                    <a:pt x="115" y="12"/>
                    <a:pt x="117" y="15"/>
                    <a:pt x="117" y="18"/>
                  </a:cubicBezTo>
                  <a:cubicBezTo>
                    <a:pt x="117" y="21"/>
                    <a:pt x="120" y="24"/>
                    <a:pt x="124" y="24"/>
                  </a:cubicBezTo>
                  <a:lnTo>
                    <a:pt x="124" y="24"/>
                  </a:lnTo>
                  <a:lnTo>
                    <a:pt x="124" y="24"/>
                  </a:lnTo>
                  <a:lnTo>
                    <a:pt x="150" y="24"/>
                  </a:lnTo>
                  <a:cubicBezTo>
                    <a:pt x="157" y="24"/>
                    <a:pt x="162" y="29"/>
                    <a:pt x="162" y="36"/>
                  </a:cubicBezTo>
                  <a:lnTo>
                    <a:pt x="162" y="49"/>
                  </a:lnTo>
                  <a:lnTo>
                    <a:pt x="62" y="49"/>
                  </a:lnTo>
                  <a:lnTo>
                    <a:pt x="62" y="36"/>
                  </a:lnTo>
                  <a:close/>
                  <a:moveTo>
                    <a:pt x="212" y="280"/>
                  </a:moveTo>
                  <a:cubicBezTo>
                    <a:pt x="212" y="284"/>
                    <a:pt x="209" y="287"/>
                    <a:pt x="206" y="287"/>
                  </a:cubicBezTo>
                  <a:lnTo>
                    <a:pt x="18" y="287"/>
                  </a:lnTo>
                  <a:cubicBezTo>
                    <a:pt x="15" y="287"/>
                    <a:pt x="12" y="284"/>
                    <a:pt x="12" y="280"/>
                  </a:cubicBezTo>
                  <a:lnTo>
                    <a:pt x="12" y="43"/>
                  </a:lnTo>
                  <a:cubicBezTo>
                    <a:pt x="12" y="39"/>
                    <a:pt x="15" y="37"/>
                    <a:pt x="18" y="37"/>
                  </a:cubicBezTo>
                  <a:lnTo>
                    <a:pt x="50" y="37"/>
                  </a:lnTo>
                  <a:lnTo>
                    <a:pt x="50" y="55"/>
                  </a:lnTo>
                  <a:cubicBezTo>
                    <a:pt x="50" y="59"/>
                    <a:pt x="52" y="62"/>
                    <a:pt x="56" y="62"/>
                  </a:cubicBezTo>
                  <a:lnTo>
                    <a:pt x="168" y="62"/>
                  </a:lnTo>
                  <a:cubicBezTo>
                    <a:pt x="172" y="62"/>
                    <a:pt x="175" y="59"/>
                    <a:pt x="175" y="55"/>
                  </a:cubicBezTo>
                  <a:lnTo>
                    <a:pt x="175" y="37"/>
                  </a:lnTo>
                  <a:lnTo>
                    <a:pt x="206" y="37"/>
                  </a:lnTo>
                  <a:cubicBezTo>
                    <a:pt x="209" y="37"/>
                    <a:pt x="212" y="39"/>
                    <a:pt x="212" y="43"/>
                  </a:cubicBezTo>
                  <a:lnTo>
                    <a:pt x="212" y="280"/>
                  </a:lnTo>
                  <a:close/>
                </a:path>
              </a:pathLst>
            </a:custGeom>
            <a:grpFill/>
            <a:ln w="3175">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4" name="POWER_USER_ID_ICONS_Clipboard3"/>
            <p:cNvSpPr>
              <a:spLocks/>
            </p:cNvSpPr>
            <p:nvPr>
              <p:custDataLst>
                <p:tags r:id="rId8"/>
              </p:custDataLst>
            </p:nvPr>
          </p:nvSpPr>
          <p:spPr bwMode="auto">
            <a:xfrm>
              <a:off x="125" y="245"/>
              <a:ext cx="201" cy="17"/>
            </a:xfrm>
            <a:custGeom>
              <a:avLst/>
              <a:gdLst>
                <a:gd name="T0" fmla="*/ 132 w 138"/>
                <a:gd name="T1" fmla="*/ 12 h 12"/>
                <a:gd name="T2" fmla="*/ 7 w 138"/>
                <a:gd name="T3" fmla="*/ 12 h 12"/>
                <a:gd name="T4" fmla="*/ 0 w 138"/>
                <a:gd name="T5" fmla="*/ 6 h 12"/>
                <a:gd name="T6" fmla="*/ 7 w 138"/>
                <a:gd name="T7" fmla="*/ 0 h 12"/>
                <a:gd name="T8" fmla="*/ 132 w 138"/>
                <a:gd name="T9" fmla="*/ 0 h 12"/>
                <a:gd name="T10" fmla="*/ 138 w 138"/>
                <a:gd name="T11" fmla="*/ 6 h 12"/>
                <a:gd name="T12" fmla="*/ 132 w 13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8" h="12">
                  <a:moveTo>
                    <a:pt x="132" y="12"/>
                  </a:moveTo>
                  <a:lnTo>
                    <a:pt x="7" y="12"/>
                  </a:lnTo>
                  <a:cubicBezTo>
                    <a:pt x="3" y="12"/>
                    <a:pt x="0" y="9"/>
                    <a:pt x="0" y="6"/>
                  </a:cubicBezTo>
                  <a:cubicBezTo>
                    <a:pt x="0" y="2"/>
                    <a:pt x="3" y="0"/>
                    <a:pt x="7" y="0"/>
                  </a:cubicBezTo>
                  <a:lnTo>
                    <a:pt x="132" y="0"/>
                  </a:lnTo>
                  <a:cubicBezTo>
                    <a:pt x="135" y="0"/>
                    <a:pt x="138" y="2"/>
                    <a:pt x="138" y="6"/>
                  </a:cubicBezTo>
                  <a:cubicBezTo>
                    <a:pt x="138" y="9"/>
                    <a:pt x="135" y="12"/>
                    <a:pt x="132" y="12"/>
                  </a:cubicBezTo>
                  <a:close/>
                </a:path>
              </a:pathLst>
            </a:custGeom>
            <a:grpFill/>
            <a:ln w="3175">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5" name="POWER_USER_ID_ICONS_Clipboard3"/>
            <p:cNvSpPr>
              <a:spLocks/>
            </p:cNvSpPr>
            <p:nvPr>
              <p:custDataLst>
                <p:tags r:id="rId9"/>
              </p:custDataLst>
            </p:nvPr>
          </p:nvSpPr>
          <p:spPr bwMode="auto">
            <a:xfrm>
              <a:off x="125" y="299"/>
              <a:ext cx="201" cy="19"/>
            </a:xfrm>
            <a:custGeom>
              <a:avLst/>
              <a:gdLst>
                <a:gd name="T0" fmla="*/ 132 w 138"/>
                <a:gd name="T1" fmla="*/ 13 h 13"/>
                <a:gd name="T2" fmla="*/ 7 w 138"/>
                <a:gd name="T3" fmla="*/ 13 h 13"/>
                <a:gd name="T4" fmla="*/ 0 w 138"/>
                <a:gd name="T5" fmla="*/ 6 h 13"/>
                <a:gd name="T6" fmla="*/ 7 w 138"/>
                <a:gd name="T7" fmla="*/ 0 h 13"/>
                <a:gd name="T8" fmla="*/ 132 w 138"/>
                <a:gd name="T9" fmla="*/ 0 h 13"/>
                <a:gd name="T10" fmla="*/ 138 w 138"/>
                <a:gd name="T11" fmla="*/ 6 h 13"/>
                <a:gd name="T12" fmla="*/ 132 w 13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8" h="13">
                  <a:moveTo>
                    <a:pt x="132" y="13"/>
                  </a:moveTo>
                  <a:lnTo>
                    <a:pt x="7" y="13"/>
                  </a:lnTo>
                  <a:cubicBezTo>
                    <a:pt x="3" y="13"/>
                    <a:pt x="0" y="10"/>
                    <a:pt x="0" y="6"/>
                  </a:cubicBezTo>
                  <a:cubicBezTo>
                    <a:pt x="0" y="3"/>
                    <a:pt x="3" y="0"/>
                    <a:pt x="7" y="0"/>
                  </a:cubicBezTo>
                  <a:lnTo>
                    <a:pt x="132" y="0"/>
                  </a:lnTo>
                  <a:cubicBezTo>
                    <a:pt x="135" y="0"/>
                    <a:pt x="138" y="3"/>
                    <a:pt x="138" y="6"/>
                  </a:cubicBezTo>
                  <a:cubicBezTo>
                    <a:pt x="138" y="10"/>
                    <a:pt x="135" y="13"/>
                    <a:pt x="132" y="13"/>
                  </a:cubicBezTo>
                  <a:close/>
                </a:path>
              </a:pathLst>
            </a:custGeom>
            <a:grpFill/>
            <a:ln w="3175">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POWER_USER_ID_ICONS_Clipboard3"/>
            <p:cNvSpPr>
              <a:spLocks/>
            </p:cNvSpPr>
            <p:nvPr>
              <p:custDataLst>
                <p:tags r:id="rId10"/>
              </p:custDataLst>
            </p:nvPr>
          </p:nvSpPr>
          <p:spPr bwMode="auto">
            <a:xfrm>
              <a:off x="125" y="354"/>
              <a:ext cx="109" cy="17"/>
            </a:xfrm>
            <a:custGeom>
              <a:avLst/>
              <a:gdLst>
                <a:gd name="T0" fmla="*/ 69 w 75"/>
                <a:gd name="T1" fmla="*/ 12 h 12"/>
                <a:gd name="T2" fmla="*/ 7 w 75"/>
                <a:gd name="T3" fmla="*/ 12 h 12"/>
                <a:gd name="T4" fmla="*/ 0 w 75"/>
                <a:gd name="T5" fmla="*/ 6 h 12"/>
                <a:gd name="T6" fmla="*/ 7 w 75"/>
                <a:gd name="T7" fmla="*/ 0 h 12"/>
                <a:gd name="T8" fmla="*/ 69 w 75"/>
                <a:gd name="T9" fmla="*/ 0 h 12"/>
                <a:gd name="T10" fmla="*/ 75 w 75"/>
                <a:gd name="T11" fmla="*/ 6 h 12"/>
                <a:gd name="T12" fmla="*/ 69 w 7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5" h="12">
                  <a:moveTo>
                    <a:pt x="69" y="12"/>
                  </a:moveTo>
                  <a:lnTo>
                    <a:pt x="7" y="12"/>
                  </a:lnTo>
                  <a:cubicBezTo>
                    <a:pt x="3" y="12"/>
                    <a:pt x="0" y="9"/>
                    <a:pt x="0" y="6"/>
                  </a:cubicBezTo>
                  <a:cubicBezTo>
                    <a:pt x="0" y="2"/>
                    <a:pt x="3" y="0"/>
                    <a:pt x="7" y="0"/>
                  </a:cubicBezTo>
                  <a:lnTo>
                    <a:pt x="69" y="0"/>
                  </a:lnTo>
                  <a:cubicBezTo>
                    <a:pt x="72" y="0"/>
                    <a:pt x="75" y="2"/>
                    <a:pt x="75" y="6"/>
                  </a:cubicBezTo>
                  <a:cubicBezTo>
                    <a:pt x="75" y="9"/>
                    <a:pt x="72" y="12"/>
                    <a:pt x="69" y="12"/>
                  </a:cubicBezTo>
                  <a:close/>
                </a:path>
              </a:pathLst>
            </a:custGeom>
            <a:grpFill/>
            <a:ln w="3175">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48" name="Freeform: Shape 47"/>
          <p:cNvSpPr>
            <a:spLocks noChangeAspect="1"/>
          </p:cNvSpPr>
          <p:nvPr/>
        </p:nvSpPr>
        <p:spPr>
          <a:xfrm rot="10800000">
            <a:off x="396757" y="2882705"/>
            <a:ext cx="914400" cy="1056685"/>
          </a:xfrm>
          <a:custGeom>
            <a:avLst/>
            <a:gdLst>
              <a:gd name="connsiteX0" fmla="*/ 457200 w 914400"/>
              <a:gd name="connsiteY0" fmla="*/ 1056685 h 1056685"/>
              <a:gd name="connsiteX1" fmla="*/ 0 w 914400"/>
              <a:gd name="connsiteY1" fmla="*/ 599485 h 1056685"/>
              <a:gd name="connsiteX2" fmla="*/ 365058 w 914400"/>
              <a:gd name="connsiteY2" fmla="*/ 151574 h 1056685"/>
              <a:gd name="connsiteX3" fmla="*/ 369549 w 914400"/>
              <a:gd name="connsiteY3" fmla="*/ 151121 h 1056685"/>
              <a:gd name="connsiteX4" fmla="*/ 457199 w 914400"/>
              <a:gd name="connsiteY4" fmla="*/ 0 h 1056685"/>
              <a:gd name="connsiteX5" fmla="*/ 544849 w 914400"/>
              <a:gd name="connsiteY5" fmla="*/ 151121 h 1056685"/>
              <a:gd name="connsiteX6" fmla="*/ 549342 w 914400"/>
              <a:gd name="connsiteY6" fmla="*/ 151574 h 1056685"/>
              <a:gd name="connsiteX7" fmla="*/ 914400 w 914400"/>
              <a:gd name="connsiteY7" fmla="*/ 599485 h 1056685"/>
              <a:gd name="connsiteX8" fmla="*/ 457200 w 914400"/>
              <a:gd name="connsiteY8" fmla="*/ 1056685 h 105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056685">
                <a:moveTo>
                  <a:pt x="457200" y="1056685"/>
                </a:moveTo>
                <a:cubicBezTo>
                  <a:pt x="204695" y="1056685"/>
                  <a:pt x="0" y="851990"/>
                  <a:pt x="0" y="599485"/>
                </a:cubicBezTo>
                <a:cubicBezTo>
                  <a:pt x="0" y="378543"/>
                  <a:pt x="156720" y="194206"/>
                  <a:pt x="365058" y="151574"/>
                </a:cubicBezTo>
                <a:lnTo>
                  <a:pt x="369549" y="151121"/>
                </a:lnTo>
                <a:lnTo>
                  <a:pt x="457199" y="0"/>
                </a:lnTo>
                <a:lnTo>
                  <a:pt x="544849" y="151121"/>
                </a:lnTo>
                <a:lnTo>
                  <a:pt x="549342" y="151574"/>
                </a:lnTo>
                <a:cubicBezTo>
                  <a:pt x="757680" y="194206"/>
                  <a:pt x="914400" y="378543"/>
                  <a:pt x="914400" y="599485"/>
                </a:cubicBezTo>
                <a:cubicBezTo>
                  <a:pt x="914400" y="851990"/>
                  <a:pt x="709705" y="1056685"/>
                  <a:pt x="457200" y="1056685"/>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9" name="Freeform: Shape 48"/>
          <p:cNvSpPr>
            <a:spLocks noChangeAspect="1"/>
          </p:cNvSpPr>
          <p:nvPr/>
        </p:nvSpPr>
        <p:spPr>
          <a:xfrm rot="10800000">
            <a:off x="5646667" y="4099622"/>
            <a:ext cx="914400" cy="1056685"/>
          </a:xfrm>
          <a:custGeom>
            <a:avLst/>
            <a:gdLst>
              <a:gd name="connsiteX0" fmla="*/ 457200 w 914400"/>
              <a:gd name="connsiteY0" fmla="*/ 1056685 h 1056685"/>
              <a:gd name="connsiteX1" fmla="*/ 0 w 914400"/>
              <a:gd name="connsiteY1" fmla="*/ 599485 h 1056685"/>
              <a:gd name="connsiteX2" fmla="*/ 365058 w 914400"/>
              <a:gd name="connsiteY2" fmla="*/ 151574 h 1056685"/>
              <a:gd name="connsiteX3" fmla="*/ 369549 w 914400"/>
              <a:gd name="connsiteY3" fmla="*/ 151121 h 1056685"/>
              <a:gd name="connsiteX4" fmla="*/ 457199 w 914400"/>
              <a:gd name="connsiteY4" fmla="*/ 0 h 1056685"/>
              <a:gd name="connsiteX5" fmla="*/ 544849 w 914400"/>
              <a:gd name="connsiteY5" fmla="*/ 151121 h 1056685"/>
              <a:gd name="connsiteX6" fmla="*/ 549342 w 914400"/>
              <a:gd name="connsiteY6" fmla="*/ 151574 h 1056685"/>
              <a:gd name="connsiteX7" fmla="*/ 914400 w 914400"/>
              <a:gd name="connsiteY7" fmla="*/ 599485 h 1056685"/>
              <a:gd name="connsiteX8" fmla="*/ 457200 w 914400"/>
              <a:gd name="connsiteY8" fmla="*/ 1056685 h 105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056685">
                <a:moveTo>
                  <a:pt x="457200" y="1056685"/>
                </a:moveTo>
                <a:cubicBezTo>
                  <a:pt x="204695" y="1056685"/>
                  <a:pt x="0" y="851990"/>
                  <a:pt x="0" y="599485"/>
                </a:cubicBezTo>
                <a:cubicBezTo>
                  <a:pt x="0" y="378543"/>
                  <a:pt x="156720" y="194206"/>
                  <a:pt x="365058" y="151574"/>
                </a:cubicBezTo>
                <a:lnTo>
                  <a:pt x="369549" y="151121"/>
                </a:lnTo>
                <a:lnTo>
                  <a:pt x="457199" y="0"/>
                </a:lnTo>
                <a:lnTo>
                  <a:pt x="544849" y="151121"/>
                </a:lnTo>
                <a:lnTo>
                  <a:pt x="549342" y="151574"/>
                </a:lnTo>
                <a:cubicBezTo>
                  <a:pt x="757680" y="194206"/>
                  <a:pt x="914400" y="378543"/>
                  <a:pt x="914400" y="599485"/>
                </a:cubicBezTo>
                <a:cubicBezTo>
                  <a:pt x="914400" y="851990"/>
                  <a:pt x="709705" y="1056685"/>
                  <a:pt x="457200" y="1056685"/>
                </a:cubicBezTo>
                <a:close/>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0" name="Freeform: Shape 49"/>
          <p:cNvSpPr>
            <a:spLocks noChangeAspect="1"/>
          </p:cNvSpPr>
          <p:nvPr/>
        </p:nvSpPr>
        <p:spPr>
          <a:xfrm rot="10800000">
            <a:off x="5868629" y="2050274"/>
            <a:ext cx="624548" cy="721731"/>
          </a:xfrm>
          <a:custGeom>
            <a:avLst/>
            <a:gdLst>
              <a:gd name="connsiteX0" fmla="*/ 457200 w 914400"/>
              <a:gd name="connsiteY0" fmla="*/ 1056685 h 1056685"/>
              <a:gd name="connsiteX1" fmla="*/ 0 w 914400"/>
              <a:gd name="connsiteY1" fmla="*/ 599485 h 1056685"/>
              <a:gd name="connsiteX2" fmla="*/ 365058 w 914400"/>
              <a:gd name="connsiteY2" fmla="*/ 151574 h 1056685"/>
              <a:gd name="connsiteX3" fmla="*/ 369549 w 914400"/>
              <a:gd name="connsiteY3" fmla="*/ 151121 h 1056685"/>
              <a:gd name="connsiteX4" fmla="*/ 457199 w 914400"/>
              <a:gd name="connsiteY4" fmla="*/ 0 h 1056685"/>
              <a:gd name="connsiteX5" fmla="*/ 544849 w 914400"/>
              <a:gd name="connsiteY5" fmla="*/ 151121 h 1056685"/>
              <a:gd name="connsiteX6" fmla="*/ 549342 w 914400"/>
              <a:gd name="connsiteY6" fmla="*/ 151574 h 1056685"/>
              <a:gd name="connsiteX7" fmla="*/ 914400 w 914400"/>
              <a:gd name="connsiteY7" fmla="*/ 599485 h 1056685"/>
              <a:gd name="connsiteX8" fmla="*/ 457200 w 914400"/>
              <a:gd name="connsiteY8" fmla="*/ 1056685 h 105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056685">
                <a:moveTo>
                  <a:pt x="457200" y="1056685"/>
                </a:moveTo>
                <a:cubicBezTo>
                  <a:pt x="204695" y="1056685"/>
                  <a:pt x="0" y="851990"/>
                  <a:pt x="0" y="599485"/>
                </a:cubicBezTo>
                <a:cubicBezTo>
                  <a:pt x="0" y="378543"/>
                  <a:pt x="156720" y="194206"/>
                  <a:pt x="365058" y="151574"/>
                </a:cubicBezTo>
                <a:lnTo>
                  <a:pt x="369549" y="151121"/>
                </a:lnTo>
                <a:lnTo>
                  <a:pt x="457199" y="0"/>
                </a:lnTo>
                <a:lnTo>
                  <a:pt x="544849" y="151121"/>
                </a:lnTo>
                <a:lnTo>
                  <a:pt x="549342" y="151574"/>
                </a:lnTo>
                <a:cubicBezTo>
                  <a:pt x="757680" y="194206"/>
                  <a:pt x="914400" y="378543"/>
                  <a:pt x="914400" y="599485"/>
                </a:cubicBezTo>
                <a:cubicBezTo>
                  <a:pt x="914400" y="851990"/>
                  <a:pt x="709705" y="1056685"/>
                  <a:pt x="457200" y="1056685"/>
                </a:cubicBezTo>
                <a:close/>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1" name="Freeform: Shape 50"/>
          <p:cNvSpPr>
            <a:spLocks noChangeAspect="1"/>
          </p:cNvSpPr>
          <p:nvPr/>
        </p:nvSpPr>
        <p:spPr>
          <a:xfrm rot="10800000">
            <a:off x="5839664" y="1224069"/>
            <a:ext cx="387795" cy="448138"/>
          </a:xfrm>
          <a:custGeom>
            <a:avLst/>
            <a:gdLst>
              <a:gd name="connsiteX0" fmla="*/ 457200 w 914400"/>
              <a:gd name="connsiteY0" fmla="*/ 1056685 h 1056685"/>
              <a:gd name="connsiteX1" fmla="*/ 0 w 914400"/>
              <a:gd name="connsiteY1" fmla="*/ 599485 h 1056685"/>
              <a:gd name="connsiteX2" fmla="*/ 365058 w 914400"/>
              <a:gd name="connsiteY2" fmla="*/ 151574 h 1056685"/>
              <a:gd name="connsiteX3" fmla="*/ 369549 w 914400"/>
              <a:gd name="connsiteY3" fmla="*/ 151121 h 1056685"/>
              <a:gd name="connsiteX4" fmla="*/ 457199 w 914400"/>
              <a:gd name="connsiteY4" fmla="*/ 0 h 1056685"/>
              <a:gd name="connsiteX5" fmla="*/ 544849 w 914400"/>
              <a:gd name="connsiteY5" fmla="*/ 151121 h 1056685"/>
              <a:gd name="connsiteX6" fmla="*/ 549342 w 914400"/>
              <a:gd name="connsiteY6" fmla="*/ 151574 h 1056685"/>
              <a:gd name="connsiteX7" fmla="*/ 914400 w 914400"/>
              <a:gd name="connsiteY7" fmla="*/ 599485 h 1056685"/>
              <a:gd name="connsiteX8" fmla="*/ 457200 w 914400"/>
              <a:gd name="connsiteY8" fmla="*/ 1056685 h 105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056685">
                <a:moveTo>
                  <a:pt x="457200" y="1056685"/>
                </a:moveTo>
                <a:cubicBezTo>
                  <a:pt x="204695" y="1056685"/>
                  <a:pt x="0" y="851990"/>
                  <a:pt x="0" y="599485"/>
                </a:cubicBezTo>
                <a:cubicBezTo>
                  <a:pt x="0" y="378543"/>
                  <a:pt x="156720" y="194206"/>
                  <a:pt x="365058" y="151574"/>
                </a:cubicBezTo>
                <a:lnTo>
                  <a:pt x="369549" y="151121"/>
                </a:lnTo>
                <a:lnTo>
                  <a:pt x="457199" y="0"/>
                </a:lnTo>
                <a:lnTo>
                  <a:pt x="544849" y="151121"/>
                </a:lnTo>
                <a:lnTo>
                  <a:pt x="549342" y="151574"/>
                </a:lnTo>
                <a:cubicBezTo>
                  <a:pt x="757680" y="194206"/>
                  <a:pt x="914400" y="378543"/>
                  <a:pt x="914400" y="599485"/>
                </a:cubicBezTo>
                <a:cubicBezTo>
                  <a:pt x="914400" y="851990"/>
                  <a:pt x="709705" y="1056685"/>
                  <a:pt x="457200" y="1056685"/>
                </a:cubicBezTo>
                <a:close/>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2" name="Freeform: Shape 51"/>
          <p:cNvSpPr>
            <a:spLocks noChangeAspect="1"/>
          </p:cNvSpPr>
          <p:nvPr/>
        </p:nvSpPr>
        <p:spPr>
          <a:xfrm rot="10800000">
            <a:off x="4097712" y="1617997"/>
            <a:ext cx="387795" cy="448138"/>
          </a:xfrm>
          <a:custGeom>
            <a:avLst/>
            <a:gdLst>
              <a:gd name="connsiteX0" fmla="*/ 457200 w 914400"/>
              <a:gd name="connsiteY0" fmla="*/ 1056685 h 1056685"/>
              <a:gd name="connsiteX1" fmla="*/ 0 w 914400"/>
              <a:gd name="connsiteY1" fmla="*/ 599485 h 1056685"/>
              <a:gd name="connsiteX2" fmla="*/ 365058 w 914400"/>
              <a:gd name="connsiteY2" fmla="*/ 151574 h 1056685"/>
              <a:gd name="connsiteX3" fmla="*/ 369549 w 914400"/>
              <a:gd name="connsiteY3" fmla="*/ 151121 h 1056685"/>
              <a:gd name="connsiteX4" fmla="*/ 457199 w 914400"/>
              <a:gd name="connsiteY4" fmla="*/ 0 h 1056685"/>
              <a:gd name="connsiteX5" fmla="*/ 544849 w 914400"/>
              <a:gd name="connsiteY5" fmla="*/ 151121 h 1056685"/>
              <a:gd name="connsiteX6" fmla="*/ 549342 w 914400"/>
              <a:gd name="connsiteY6" fmla="*/ 151574 h 1056685"/>
              <a:gd name="connsiteX7" fmla="*/ 914400 w 914400"/>
              <a:gd name="connsiteY7" fmla="*/ 599485 h 1056685"/>
              <a:gd name="connsiteX8" fmla="*/ 457200 w 914400"/>
              <a:gd name="connsiteY8" fmla="*/ 1056685 h 105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056685">
                <a:moveTo>
                  <a:pt x="457200" y="1056685"/>
                </a:moveTo>
                <a:cubicBezTo>
                  <a:pt x="204695" y="1056685"/>
                  <a:pt x="0" y="851990"/>
                  <a:pt x="0" y="599485"/>
                </a:cubicBezTo>
                <a:cubicBezTo>
                  <a:pt x="0" y="378543"/>
                  <a:pt x="156720" y="194206"/>
                  <a:pt x="365058" y="151574"/>
                </a:cubicBezTo>
                <a:lnTo>
                  <a:pt x="369549" y="151121"/>
                </a:lnTo>
                <a:lnTo>
                  <a:pt x="457199" y="0"/>
                </a:lnTo>
                <a:lnTo>
                  <a:pt x="544849" y="151121"/>
                </a:lnTo>
                <a:lnTo>
                  <a:pt x="549342" y="151574"/>
                </a:lnTo>
                <a:cubicBezTo>
                  <a:pt x="757680" y="194206"/>
                  <a:pt x="914400" y="378543"/>
                  <a:pt x="914400" y="599485"/>
                </a:cubicBezTo>
                <a:cubicBezTo>
                  <a:pt x="914400" y="851990"/>
                  <a:pt x="709705" y="1056685"/>
                  <a:pt x="457200" y="1056685"/>
                </a:cubicBezTo>
                <a:close/>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6" name="Picture 55"/>
          <p:cNvPicPr>
            <a:picLocks noChangeAspect="1"/>
          </p:cNvPicPr>
          <p:nvPr/>
        </p:nvPicPr>
        <p:blipFill>
          <a:blip r:embed="rId31"/>
          <a:stretch>
            <a:fillRect/>
          </a:stretch>
        </p:blipFill>
        <p:spPr>
          <a:xfrm>
            <a:off x="9941644" y="0"/>
            <a:ext cx="2250356" cy="788918"/>
          </a:xfrm>
          <a:prstGeom prst="rect">
            <a:avLst/>
          </a:prstGeom>
        </p:spPr>
      </p:pic>
    </p:spTree>
    <p:custDataLst>
      <p:tags r:id="rId1"/>
    </p:custDataLst>
    <p:extLst>
      <p:ext uri="{BB962C8B-B14F-4D97-AF65-F5344CB8AC3E}">
        <p14:creationId xmlns:p14="http://schemas.microsoft.com/office/powerpoint/2010/main" val="40948460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615" y="-139130"/>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RECOMMANDATIONS</a:t>
            </a:r>
            <a:endParaRPr lang="en-US" sz="4000" dirty="0"/>
          </a:p>
        </p:txBody>
      </p:sp>
      <p:pic>
        <p:nvPicPr>
          <p:cNvPr id="4" name="Picture 3"/>
          <p:cNvPicPr>
            <a:picLocks noChangeAspect="1"/>
          </p:cNvPicPr>
          <p:nvPr/>
        </p:nvPicPr>
        <p:blipFill>
          <a:blip r:embed="rId7"/>
          <a:stretch>
            <a:fillRect/>
          </a:stretch>
        </p:blipFill>
        <p:spPr>
          <a:xfrm>
            <a:off x="9941644" y="0"/>
            <a:ext cx="2250356" cy="788918"/>
          </a:xfrm>
          <a:prstGeom prst="rect">
            <a:avLst/>
          </a:prstGeom>
        </p:spPr>
      </p:pic>
      <p:grpSp>
        <p:nvGrpSpPr>
          <p:cNvPr id="59" name="Group 58"/>
          <p:cNvGrpSpPr/>
          <p:nvPr/>
        </p:nvGrpSpPr>
        <p:grpSpPr>
          <a:xfrm>
            <a:off x="709830" y="1264510"/>
            <a:ext cx="5513039" cy="1315530"/>
            <a:chOff x="709830" y="1264510"/>
            <a:chExt cx="5513039" cy="1315530"/>
          </a:xfrm>
        </p:grpSpPr>
        <p:sp>
          <p:nvSpPr>
            <p:cNvPr id="6" name="Rectangle 5"/>
            <p:cNvSpPr/>
            <p:nvPr/>
          </p:nvSpPr>
          <p:spPr>
            <a:xfrm>
              <a:off x="1540396" y="1496220"/>
              <a:ext cx="4682473" cy="940665"/>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7200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chemeClr val="accent1">
                      <a:lumMod val="50000"/>
                    </a:schemeClr>
                  </a:solidFill>
                  <a:effectLst/>
                  <a:uLnTx/>
                  <a:uFillTx/>
                  <a:latin typeface="Calibri"/>
                  <a:ea typeface="+mn-ea"/>
                  <a:cs typeface="+mn-cs"/>
                </a:rPr>
                <a:t>Mettre</a:t>
              </a:r>
              <a:r>
                <a:rPr kumimoji="0" lang="en-US" sz="2000" b="1" i="0" u="none" strike="noStrike" kern="1200" cap="none" spc="0" normalizeH="0" noProof="0" dirty="0" smtClean="0">
                  <a:ln>
                    <a:noFill/>
                  </a:ln>
                  <a:solidFill>
                    <a:schemeClr val="accent1">
                      <a:lumMod val="50000"/>
                    </a:schemeClr>
                  </a:solidFill>
                  <a:effectLst/>
                  <a:uLnTx/>
                  <a:uFillTx/>
                  <a:latin typeface="Calibri"/>
                  <a:ea typeface="+mn-ea"/>
                  <a:cs typeface="+mn-cs"/>
                </a:rPr>
                <a:t> </a:t>
              </a:r>
              <a:r>
                <a:rPr kumimoji="0" lang="en-US" sz="2000" b="1" i="0" u="none" strike="noStrike" kern="1200" cap="none" spc="0" normalizeH="0" noProof="0" dirty="0" err="1" smtClean="0">
                  <a:ln>
                    <a:noFill/>
                  </a:ln>
                  <a:solidFill>
                    <a:schemeClr val="accent1">
                      <a:lumMod val="50000"/>
                    </a:schemeClr>
                  </a:solidFill>
                  <a:effectLst/>
                  <a:uLnTx/>
                  <a:uFillTx/>
                  <a:latin typeface="Calibri"/>
                  <a:ea typeface="+mn-ea"/>
                  <a:cs typeface="+mn-cs"/>
                </a:rPr>
                <a:t>en</a:t>
              </a:r>
              <a:r>
                <a:rPr kumimoji="0" lang="en-US" sz="2000" b="1" i="0" u="none" strike="noStrike" kern="1200" cap="none" spc="0" normalizeH="0" noProof="0" dirty="0" smtClean="0">
                  <a:ln>
                    <a:noFill/>
                  </a:ln>
                  <a:solidFill>
                    <a:schemeClr val="accent1">
                      <a:lumMod val="50000"/>
                    </a:schemeClr>
                  </a:solidFill>
                  <a:effectLst/>
                  <a:uLnTx/>
                  <a:uFillTx/>
                  <a:latin typeface="Calibri"/>
                  <a:ea typeface="+mn-ea"/>
                  <a:cs typeface="+mn-cs"/>
                </a:rPr>
                <a:t> place des ateliers de </a:t>
              </a:r>
              <a:r>
                <a:rPr kumimoji="0" lang="en-US" sz="2000" b="1" i="0" u="none" strike="noStrike" kern="1200" cap="none" spc="0" normalizeH="0" noProof="0" dirty="0" err="1" smtClean="0">
                  <a:ln>
                    <a:noFill/>
                  </a:ln>
                  <a:solidFill>
                    <a:schemeClr val="accent1">
                      <a:lumMod val="50000"/>
                    </a:schemeClr>
                  </a:solidFill>
                  <a:effectLst/>
                  <a:uLnTx/>
                  <a:uFillTx/>
                  <a:latin typeface="Calibri"/>
                  <a:ea typeface="+mn-ea"/>
                  <a:cs typeface="+mn-cs"/>
                </a:rPr>
                <a:t>réflexion</a:t>
              </a:r>
              <a:r>
                <a:rPr kumimoji="0" lang="en-US" sz="2000" b="1" i="0" u="none" strike="noStrike" kern="1200" cap="none" spc="0" normalizeH="0" noProof="0" dirty="0" smtClean="0">
                  <a:ln>
                    <a:noFill/>
                  </a:ln>
                  <a:solidFill>
                    <a:schemeClr val="accent1">
                      <a:lumMod val="50000"/>
                    </a:schemeClr>
                  </a:solidFill>
                  <a:effectLst/>
                  <a:uLnTx/>
                  <a:uFillTx/>
                  <a:latin typeface="Calibri"/>
                  <a:ea typeface="+mn-ea"/>
                  <a:cs typeface="+mn-cs"/>
                </a:rPr>
                <a:t> et co-</a:t>
              </a:r>
              <a:r>
                <a:rPr kumimoji="0" lang="en-US" sz="2000" b="1" i="0" u="none" strike="noStrike" kern="1200" cap="none" spc="0" normalizeH="0" noProof="0" dirty="0" err="1" smtClean="0">
                  <a:ln>
                    <a:noFill/>
                  </a:ln>
                  <a:solidFill>
                    <a:schemeClr val="accent1">
                      <a:lumMod val="50000"/>
                    </a:schemeClr>
                  </a:solidFill>
                  <a:effectLst/>
                  <a:uLnTx/>
                  <a:uFillTx/>
                  <a:latin typeface="Calibri"/>
                  <a:ea typeface="+mn-ea"/>
                  <a:cs typeface="+mn-cs"/>
                </a:rPr>
                <a:t>création</a:t>
              </a:r>
              <a:endParaRPr kumimoji="0" lang="en-US" sz="2000" b="1" i="0" u="none" strike="noStrike" kern="1200" cap="none" spc="0" normalizeH="0" baseline="0" noProof="0" dirty="0">
                <a:ln>
                  <a:noFill/>
                </a:ln>
                <a:solidFill>
                  <a:schemeClr val="accent1">
                    <a:lumMod val="50000"/>
                  </a:schemeClr>
                </a:solidFill>
                <a:effectLst/>
                <a:uLnTx/>
                <a:uFillTx/>
                <a:latin typeface="Calibri"/>
                <a:ea typeface="+mn-ea"/>
                <a:cs typeface="+mn-cs"/>
              </a:endParaRPr>
            </a:p>
          </p:txBody>
        </p:sp>
        <p:sp>
          <p:nvSpPr>
            <p:cNvPr id="7" name="Oval 6"/>
            <p:cNvSpPr>
              <a:spLocks noChangeAspect="1"/>
            </p:cNvSpPr>
            <p:nvPr/>
          </p:nvSpPr>
          <p:spPr>
            <a:xfrm>
              <a:off x="709830" y="1264510"/>
              <a:ext cx="1315530" cy="131553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prstClr val="white"/>
                  </a:solidFill>
                  <a:latin typeface="Calibri"/>
                </a:rPr>
                <a:t>Co -créer</a:t>
              </a:r>
              <a:endParaRPr kumimoji="0" lang="en-US" sz="1400" b="1" i="0" u="none" strike="noStrike" kern="1200" cap="none" spc="0" normalizeH="0" baseline="0" noProof="0" dirty="0">
                <a:ln>
                  <a:noFill/>
                </a:ln>
                <a:solidFill>
                  <a:prstClr val="white"/>
                </a:solidFill>
                <a:effectLst/>
                <a:uLnTx/>
                <a:uFillTx/>
                <a:latin typeface="Calibri"/>
              </a:endParaRPr>
            </a:p>
          </p:txBody>
        </p:sp>
      </p:grpSp>
      <p:sp>
        <p:nvSpPr>
          <p:cNvPr id="48" name="Freeform: Shape 1809"/>
          <p:cNvSpPr>
            <a:spLocks/>
          </p:cNvSpPr>
          <p:nvPr/>
        </p:nvSpPr>
        <p:spPr bwMode="auto">
          <a:xfrm>
            <a:off x="6413110" y="2059077"/>
            <a:ext cx="335822" cy="252013"/>
          </a:xfrm>
          <a:custGeom>
            <a:avLst/>
            <a:gdLst>
              <a:gd name="connsiteX0" fmla="*/ 615647 w 1796940"/>
              <a:gd name="connsiteY0" fmla="*/ 486479 h 1348492"/>
              <a:gd name="connsiteX1" fmla="*/ 518809 w 1796940"/>
              <a:gd name="connsiteY1" fmla="*/ 584111 h 1348492"/>
              <a:gd name="connsiteX2" fmla="*/ 615647 w 1796940"/>
              <a:gd name="connsiteY2" fmla="*/ 681743 h 1348492"/>
              <a:gd name="connsiteX3" fmla="*/ 653341 w 1796940"/>
              <a:gd name="connsiteY3" fmla="*/ 674071 h 1348492"/>
              <a:gd name="connsiteX4" fmla="*/ 663961 w 1796940"/>
              <a:gd name="connsiteY4" fmla="*/ 666852 h 1348492"/>
              <a:gd name="connsiteX5" fmla="*/ 630146 w 1796940"/>
              <a:gd name="connsiteY5" fmla="*/ 717006 h 1348492"/>
              <a:gd name="connsiteX6" fmla="*/ 617234 w 1796940"/>
              <a:gd name="connsiteY6" fmla="*/ 780961 h 1348492"/>
              <a:gd name="connsiteX7" fmla="*/ 781541 w 1796940"/>
              <a:gd name="connsiteY7" fmla="*/ 945268 h 1348492"/>
              <a:gd name="connsiteX8" fmla="*/ 945848 w 1796940"/>
              <a:gd name="connsiteY8" fmla="*/ 780961 h 1348492"/>
              <a:gd name="connsiteX9" fmla="*/ 781541 w 1796940"/>
              <a:gd name="connsiteY9" fmla="*/ 616654 h 1348492"/>
              <a:gd name="connsiteX10" fmla="*/ 717586 w 1796940"/>
              <a:gd name="connsiteY10" fmla="*/ 629566 h 1348492"/>
              <a:gd name="connsiteX11" fmla="*/ 685364 w 1796940"/>
              <a:gd name="connsiteY11" fmla="*/ 651291 h 1348492"/>
              <a:gd name="connsiteX12" fmla="*/ 704875 w 1796940"/>
              <a:gd name="connsiteY12" fmla="*/ 622114 h 1348492"/>
              <a:gd name="connsiteX13" fmla="*/ 712485 w 1796940"/>
              <a:gd name="connsiteY13" fmla="*/ 584111 h 1348492"/>
              <a:gd name="connsiteX14" fmla="*/ 615647 w 1796940"/>
              <a:gd name="connsiteY14" fmla="*/ 486479 h 1348492"/>
              <a:gd name="connsiteX15" fmla="*/ 1037922 w 1796940"/>
              <a:gd name="connsiteY15" fmla="*/ 337254 h 1348492"/>
              <a:gd name="connsiteX16" fmla="*/ 980772 w 1796940"/>
              <a:gd name="connsiteY16" fmla="*/ 394404 h 1348492"/>
              <a:gd name="connsiteX17" fmla="*/ 1037922 w 1796940"/>
              <a:gd name="connsiteY17" fmla="*/ 451554 h 1348492"/>
              <a:gd name="connsiteX18" fmla="*/ 1095072 w 1796940"/>
              <a:gd name="connsiteY18" fmla="*/ 394404 h 1348492"/>
              <a:gd name="connsiteX19" fmla="*/ 1037922 w 1796940"/>
              <a:gd name="connsiteY19" fmla="*/ 337254 h 1348492"/>
              <a:gd name="connsiteX20" fmla="*/ 1150202 w 1796940"/>
              <a:gd name="connsiteY20" fmla="*/ 1095 h 1348492"/>
              <a:gd name="connsiteX21" fmla="*/ 1254963 w 1796940"/>
              <a:gd name="connsiteY21" fmla="*/ 77918 h 1348492"/>
              <a:gd name="connsiteX22" fmla="*/ 1763091 w 1796940"/>
              <a:gd name="connsiteY22" fmla="*/ 1045131 h 1348492"/>
              <a:gd name="connsiteX23" fmla="*/ 1583986 w 1796940"/>
              <a:gd name="connsiteY23" fmla="*/ 1348492 h 1348492"/>
              <a:gd name="connsiteX24" fmla="*/ 209078 w 1796940"/>
              <a:gd name="connsiteY24" fmla="*/ 1348492 h 1348492"/>
              <a:gd name="connsiteX25" fmla="*/ 29973 w 1796940"/>
              <a:gd name="connsiteY25" fmla="*/ 1045131 h 1348492"/>
              <a:gd name="connsiteX26" fmla="*/ 528372 w 1796940"/>
              <a:gd name="connsiteY26" fmla="*/ 127519 h 1348492"/>
              <a:gd name="connsiteX27" fmla="*/ 1150202 w 1796940"/>
              <a:gd name="connsiteY27" fmla="*/ 1095 h 13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6940" h="1348492">
                <a:moveTo>
                  <a:pt x="615647" y="486479"/>
                </a:moveTo>
                <a:cubicBezTo>
                  <a:pt x="562165" y="486479"/>
                  <a:pt x="518809" y="530190"/>
                  <a:pt x="518809" y="584111"/>
                </a:cubicBezTo>
                <a:cubicBezTo>
                  <a:pt x="518809" y="638032"/>
                  <a:pt x="562165" y="681743"/>
                  <a:pt x="615647" y="681743"/>
                </a:cubicBezTo>
                <a:cubicBezTo>
                  <a:pt x="629018" y="681743"/>
                  <a:pt x="641755" y="679011"/>
                  <a:pt x="653341" y="674071"/>
                </a:cubicBezTo>
                <a:lnTo>
                  <a:pt x="663961" y="666852"/>
                </a:lnTo>
                <a:lnTo>
                  <a:pt x="630146" y="717006"/>
                </a:lnTo>
                <a:cubicBezTo>
                  <a:pt x="621832" y="736663"/>
                  <a:pt x="617234" y="758275"/>
                  <a:pt x="617234" y="780961"/>
                </a:cubicBezTo>
                <a:cubicBezTo>
                  <a:pt x="617234" y="871705"/>
                  <a:pt x="690797" y="945268"/>
                  <a:pt x="781541" y="945268"/>
                </a:cubicBezTo>
                <a:cubicBezTo>
                  <a:pt x="872285" y="945268"/>
                  <a:pt x="945848" y="871705"/>
                  <a:pt x="945848" y="780961"/>
                </a:cubicBezTo>
                <a:cubicBezTo>
                  <a:pt x="945848" y="690217"/>
                  <a:pt x="872285" y="616654"/>
                  <a:pt x="781541" y="616654"/>
                </a:cubicBezTo>
                <a:cubicBezTo>
                  <a:pt x="758855" y="616654"/>
                  <a:pt x="737243" y="621252"/>
                  <a:pt x="717586" y="629566"/>
                </a:cubicBezTo>
                <a:lnTo>
                  <a:pt x="685364" y="651291"/>
                </a:lnTo>
                <a:lnTo>
                  <a:pt x="704875" y="622114"/>
                </a:lnTo>
                <a:cubicBezTo>
                  <a:pt x="709776" y="610434"/>
                  <a:pt x="712485" y="597592"/>
                  <a:pt x="712485" y="584111"/>
                </a:cubicBezTo>
                <a:cubicBezTo>
                  <a:pt x="712485" y="530190"/>
                  <a:pt x="669129" y="486479"/>
                  <a:pt x="615647" y="486479"/>
                </a:cubicBezTo>
                <a:close/>
                <a:moveTo>
                  <a:pt x="1037922" y="337254"/>
                </a:moveTo>
                <a:cubicBezTo>
                  <a:pt x="1006359" y="337254"/>
                  <a:pt x="980772" y="362841"/>
                  <a:pt x="980772" y="394404"/>
                </a:cubicBezTo>
                <a:cubicBezTo>
                  <a:pt x="980772" y="425967"/>
                  <a:pt x="1006359" y="451554"/>
                  <a:pt x="1037922" y="451554"/>
                </a:cubicBezTo>
                <a:cubicBezTo>
                  <a:pt x="1069485" y="451554"/>
                  <a:pt x="1095072" y="425967"/>
                  <a:pt x="1095072" y="394404"/>
                </a:cubicBezTo>
                <a:cubicBezTo>
                  <a:pt x="1095072" y="362841"/>
                  <a:pt x="1069485" y="337254"/>
                  <a:pt x="1037922" y="337254"/>
                </a:cubicBezTo>
                <a:close/>
                <a:moveTo>
                  <a:pt x="1150202" y="1095"/>
                </a:moveTo>
                <a:cubicBezTo>
                  <a:pt x="1189817" y="-4980"/>
                  <a:pt x="1223454" y="13371"/>
                  <a:pt x="1254963" y="77918"/>
                </a:cubicBezTo>
                <a:lnTo>
                  <a:pt x="1763091" y="1045131"/>
                </a:lnTo>
                <a:cubicBezTo>
                  <a:pt x="1874534" y="1256820"/>
                  <a:pt x="1683489" y="1348492"/>
                  <a:pt x="1583986" y="1348492"/>
                </a:cubicBezTo>
                <a:lnTo>
                  <a:pt x="209078" y="1348492"/>
                </a:lnTo>
                <a:cubicBezTo>
                  <a:pt x="110018" y="1348492"/>
                  <a:pt x="-71741" y="1232462"/>
                  <a:pt x="29973" y="1045131"/>
                </a:cubicBezTo>
                <a:lnTo>
                  <a:pt x="528372" y="127519"/>
                </a:lnTo>
                <a:cubicBezTo>
                  <a:pt x="858721" y="257389"/>
                  <a:pt x="1031358" y="19322"/>
                  <a:pt x="1150202" y="109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2" name="Conversation2" descr="{&quot;Key&quot;:&quot;POWER_USER_SHAPE_ICON&quot;,&quot;Value&quot;:&quot;POWER_USER_SHAPE_ICON_STYLE_1&quot;}"/>
          <p:cNvGrpSpPr>
            <a:grpSpLocks noChangeAspect="1"/>
          </p:cNvGrpSpPr>
          <p:nvPr>
            <p:custDataLst>
              <p:tags r:id="rId1"/>
            </p:custDataLst>
          </p:nvPr>
        </p:nvGrpSpPr>
        <p:grpSpPr>
          <a:xfrm>
            <a:off x="6241158" y="3215357"/>
            <a:ext cx="581907" cy="214944"/>
            <a:chOff x="2822575" y="2327776"/>
            <a:chExt cx="5505420" cy="2033588"/>
          </a:xfrm>
          <a:solidFill>
            <a:schemeClr val="bg1"/>
          </a:solidFill>
        </p:grpSpPr>
        <p:sp>
          <p:nvSpPr>
            <p:cNvPr id="37" name="Oval 285"/>
            <p:cNvSpPr>
              <a:spLocks noChangeArrowheads="1"/>
            </p:cNvSpPr>
            <p:nvPr/>
          </p:nvSpPr>
          <p:spPr bwMode="auto">
            <a:xfrm>
              <a:off x="2822575" y="3308851"/>
              <a:ext cx="1050925" cy="1052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Freeform: Shape 359"/>
            <p:cNvSpPr>
              <a:spLocks/>
            </p:cNvSpPr>
            <p:nvPr/>
          </p:nvSpPr>
          <p:spPr bwMode="auto">
            <a:xfrm flipH="1">
              <a:off x="6138832" y="2327776"/>
              <a:ext cx="2189163" cy="1441450"/>
            </a:xfrm>
            <a:custGeom>
              <a:avLst/>
              <a:gdLst>
                <a:gd name="connsiteX0" fmla="*/ 1109199 w 2189163"/>
                <a:gd name="connsiteY0" fmla="*/ 42198 h 1441450"/>
                <a:gd name="connsiteX1" fmla="*/ 1058772 w 2189163"/>
                <a:gd name="connsiteY1" fmla="*/ 43641 h 1441450"/>
                <a:gd name="connsiteX2" fmla="*/ 1008345 w 2189163"/>
                <a:gd name="connsiteY2" fmla="*/ 46528 h 1441450"/>
                <a:gd name="connsiteX3" fmla="*/ 957919 w 2189163"/>
                <a:gd name="connsiteY3" fmla="*/ 49414 h 1441450"/>
                <a:gd name="connsiteX4" fmla="*/ 908975 w 2189163"/>
                <a:gd name="connsiteY4" fmla="*/ 55187 h 1441450"/>
                <a:gd name="connsiteX5" fmla="*/ 861514 w 2189163"/>
                <a:gd name="connsiteY5" fmla="*/ 60959 h 1441450"/>
                <a:gd name="connsiteX6" fmla="*/ 814054 w 2189163"/>
                <a:gd name="connsiteY6" fmla="*/ 68175 h 1441450"/>
                <a:gd name="connsiteX7" fmla="*/ 768076 w 2189163"/>
                <a:gd name="connsiteY7" fmla="*/ 76834 h 1441450"/>
                <a:gd name="connsiteX8" fmla="*/ 722099 w 2189163"/>
                <a:gd name="connsiteY8" fmla="*/ 85494 h 1441450"/>
                <a:gd name="connsiteX9" fmla="*/ 679088 w 2189163"/>
                <a:gd name="connsiteY9" fmla="*/ 97039 h 1441450"/>
                <a:gd name="connsiteX10" fmla="*/ 634593 w 2189163"/>
                <a:gd name="connsiteY10" fmla="*/ 108584 h 1441450"/>
                <a:gd name="connsiteX11" fmla="*/ 593065 w 2189163"/>
                <a:gd name="connsiteY11" fmla="*/ 123016 h 1441450"/>
                <a:gd name="connsiteX12" fmla="*/ 553020 w 2189163"/>
                <a:gd name="connsiteY12" fmla="*/ 137448 h 1441450"/>
                <a:gd name="connsiteX13" fmla="*/ 512975 w 2189163"/>
                <a:gd name="connsiteY13" fmla="*/ 151880 h 1441450"/>
                <a:gd name="connsiteX14" fmla="*/ 438818 w 2189163"/>
                <a:gd name="connsiteY14" fmla="*/ 185073 h 1441450"/>
                <a:gd name="connsiteX15" fmla="*/ 403223 w 2189163"/>
                <a:gd name="connsiteY15" fmla="*/ 202391 h 1441450"/>
                <a:gd name="connsiteX16" fmla="*/ 369111 w 2189163"/>
                <a:gd name="connsiteY16" fmla="*/ 222596 h 1441450"/>
                <a:gd name="connsiteX17" fmla="*/ 337965 w 2189163"/>
                <a:gd name="connsiteY17" fmla="*/ 242800 h 1441450"/>
                <a:gd name="connsiteX18" fmla="*/ 306818 w 2189163"/>
                <a:gd name="connsiteY18" fmla="*/ 263005 h 1441450"/>
                <a:gd name="connsiteX19" fmla="*/ 278639 w 2189163"/>
                <a:gd name="connsiteY19" fmla="*/ 284653 h 1441450"/>
                <a:gd name="connsiteX20" fmla="*/ 251942 w 2189163"/>
                <a:gd name="connsiteY20" fmla="*/ 307744 h 1441450"/>
                <a:gd name="connsiteX21" fmla="*/ 226729 w 2189163"/>
                <a:gd name="connsiteY21" fmla="*/ 329391 h 1441450"/>
                <a:gd name="connsiteX22" fmla="*/ 202998 w 2189163"/>
                <a:gd name="connsiteY22" fmla="*/ 353925 h 1441450"/>
                <a:gd name="connsiteX23" fmla="*/ 182234 w 2189163"/>
                <a:gd name="connsiteY23" fmla="*/ 377016 h 1441450"/>
                <a:gd name="connsiteX24" fmla="*/ 162953 w 2189163"/>
                <a:gd name="connsiteY24" fmla="*/ 402994 h 1441450"/>
                <a:gd name="connsiteX25" fmla="*/ 145156 w 2189163"/>
                <a:gd name="connsiteY25" fmla="*/ 428971 h 1441450"/>
                <a:gd name="connsiteX26" fmla="*/ 130324 w 2189163"/>
                <a:gd name="connsiteY26" fmla="*/ 454948 h 1441450"/>
                <a:gd name="connsiteX27" fmla="*/ 116976 w 2189163"/>
                <a:gd name="connsiteY27" fmla="*/ 480925 h 1441450"/>
                <a:gd name="connsiteX28" fmla="*/ 106594 w 2189163"/>
                <a:gd name="connsiteY28" fmla="*/ 508346 h 1441450"/>
                <a:gd name="connsiteX29" fmla="*/ 97695 w 2189163"/>
                <a:gd name="connsiteY29" fmla="*/ 535766 h 1441450"/>
                <a:gd name="connsiteX30" fmla="*/ 91763 w 2189163"/>
                <a:gd name="connsiteY30" fmla="*/ 564630 h 1441450"/>
                <a:gd name="connsiteX31" fmla="*/ 87313 w 2189163"/>
                <a:gd name="connsiteY31" fmla="*/ 593494 h 1441450"/>
                <a:gd name="connsiteX32" fmla="*/ 87313 w 2189163"/>
                <a:gd name="connsiteY32" fmla="*/ 622357 h 1441450"/>
                <a:gd name="connsiteX33" fmla="*/ 87313 w 2189163"/>
                <a:gd name="connsiteY33" fmla="*/ 649778 h 1441450"/>
                <a:gd name="connsiteX34" fmla="*/ 91763 w 2189163"/>
                <a:gd name="connsiteY34" fmla="*/ 677198 h 1441450"/>
                <a:gd name="connsiteX35" fmla="*/ 96212 w 2189163"/>
                <a:gd name="connsiteY35" fmla="*/ 704619 h 1441450"/>
                <a:gd name="connsiteX36" fmla="*/ 103628 w 2189163"/>
                <a:gd name="connsiteY36" fmla="*/ 732039 h 1441450"/>
                <a:gd name="connsiteX37" fmla="*/ 114010 w 2189163"/>
                <a:gd name="connsiteY37" fmla="*/ 758016 h 1441450"/>
                <a:gd name="connsiteX38" fmla="*/ 125875 w 2189163"/>
                <a:gd name="connsiteY38" fmla="*/ 783994 h 1441450"/>
                <a:gd name="connsiteX39" fmla="*/ 146639 w 2189163"/>
                <a:gd name="connsiteY39" fmla="*/ 821516 h 1441450"/>
                <a:gd name="connsiteX40" fmla="*/ 173335 w 2189163"/>
                <a:gd name="connsiteY40" fmla="*/ 859039 h 1441450"/>
                <a:gd name="connsiteX41" fmla="*/ 204481 w 2189163"/>
                <a:gd name="connsiteY41" fmla="*/ 893675 h 1441450"/>
                <a:gd name="connsiteX42" fmla="*/ 240077 w 2189163"/>
                <a:gd name="connsiteY42" fmla="*/ 928312 h 1441450"/>
                <a:gd name="connsiteX43" fmla="*/ 280122 w 2189163"/>
                <a:gd name="connsiteY43" fmla="*/ 961505 h 1441450"/>
                <a:gd name="connsiteX44" fmla="*/ 309785 w 2189163"/>
                <a:gd name="connsiteY44" fmla="*/ 984596 h 1441450"/>
                <a:gd name="connsiteX45" fmla="*/ 375043 w 2189163"/>
                <a:gd name="connsiteY45" fmla="*/ 1025005 h 1441450"/>
                <a:gd name="connsiteX46" fmla="*/ 376526 w 2189163"/>
                <a:gd name="connsiteY46" fmla="*/ 1023562 h 1441450"/>
                <a:gd name="connsiteX47" fmla="*/ 121425 w 2189163"/>
                <a:gd name="connsiteY47" fmla="*/ 1352607 h 1441450"/>
                <a:gd name="connsiteX48" fmla="*/ 633110 w 2189163"/>
                <a:gd name="connsiteY48" fmla="*/ 1134687 h 1441450"/>
                <a:gd name="connsiteX49" fmla="*/ 699852 w 2189163"/>
                <a:gd name="connsiteY49" fmla="*/ 1153448 h 1441450"/>
                <a:gd name="connsiteX50" fmla="*/ 769559 w 2189163"/>
                <a:gd name="connsiteY50" fmla="*/ 1169323 h 1441450"/>
                <a:gd name="connsiteX51" fmla="*/ 842233 w 2189163"/>
                <a:gd name="connsiteY51" fmla="*/ 1180869 h 1441450"/>
                <a:gd name="connsiteX52" fmla="*/ 914907 w 2189163"/>
                <a:gd name="connsiteY52" fmla="*/ 1190971 h 1441450"/>
                <a:gd name="connsiteX53" fmla="*/ 989065 w 2189163"/>
                <a:gd name="connsiteY53" fmla="*/ 1196744 h 1441450"/>
                <a:gd name="connsiteX54" fmla="*/ 1064705 w 2189163"/>
                <a:gd name="connsiteY54" fmla="*/ 1201073 h 1441450"/>
                <a:gd name="connsiteX55" fmla="*/ 1109199 w 2189163"/>
                <a:gd name="connsiteY55" fmla="*/ 1201073 h 1441450"/>
                <a:gd name="connsiteX56" fmla="*/ 1161109 w 2189163"/>
                <a:gd name="connsiteY56" fmla="*/ 1201073 h 1441450"/>
                <a:gd name="connsiteX57" fmla="*/ 1211536 w 2189163"/>
                <a:gd name="connsiteY57" fmla="*/ 1198187 h 1441450"/>
                <a:gd name="connsiteX58" fmla="*/ 1260480 w 2189163"/>
                <a:gd name="connsiteY58" fmla="*/ 1195300 h 1441450"/>
                <a:gd name="connsiteX59" fmla="*/ 1309423 w 2189163"/>
                <a:gd name="connsiteY59" fmla="*/ 1190971 h 1441450"/>
                <a:gd name="connsiteX60" fmla="*/ 1358367 w 2189163"/>
                <a:gd name="connsiteY60" fmla="*/ 1183755 h 1441450"/>
                <a:gd name="connsiteX61" fmla="*/ 1404345 w 2189163"/>
                <a:gd name="connsiteY61" fmla="*/ 1176539 h 1441450"/>
                <a:gd name="connsiteX62" fmla="*/ 1451805 w 2189163"/>
                <a:gd name="connsiteY62" fmla="*/ 1167880 h 1441450"/>
                <a:gd name="connsiteX63" fmla="*/ 1496300 w 2189163"/>
                <a:gd name="connsiteY63" fmla="*/ 1159221 h 1441450"/>
                <a:gd name="connsiteX64" fmla="*/ 1540794 w 2189163"/>
                <a:gd name="connsiteY64" fmla="*/ 1147675 h 1441450"/>
                <a:gd name="connsiteX65" fmla="*/ 1583805 w 2189163"/>
                <a:gd name="connsiteY65" fmla="*/ 1136130 h 1441450"/>
                <a:gd name="connsiteX66" fmla="*/ 1626816 w 2189163"/>
                <a:gd name="connsiteY66" fmla="*/ 1123141 h 1441450"/>
                <a:gd name="connsiteX67" fmla="*/ 1666861 w 2189163"/>
                <a:gd name="connsiteY67" fmla="*/ 1108709 h 1441450"/>
                <a:gd name="connsiteX68" fmla="*/ 1705423 w 2189163"/>
                <a:gd name="connsiteY68" fmla="*/ 1092834 h 1441450"/>
                <a:gd name="connsiteX69" fmla="*/ 1781063 w 2189163"/>
                <a:gd name="connsiteY69" fmla="*/ 1059641 h 1441450"/>
                <a:gd name="connsiteX70" fmla="*/ 1815175 w 2189163"/>
                <a:gd name="connsiteY70" fmla="*/ 1040880 h 1441450"/>
                <a:gd name="connsiteX71" fmla="*/ 1849288 w 2189163"/>
                <a:gd name="connsiteY71" fmla="*/ 1022119 h 1441450"/>
                <a:gd name="connsiteX72" fmla="*/ 1881917 w 2189163"/>
                <a:gd name="connsiteY72" fmla="*/ 1001914 h 1441450"/>
                <a:gd name="connsiteX73" fmla="*/ 1911580 w 2189163"/>
                <a:gd name="connsiteY73" fmla="*/ 981709 h 1441450"/>
                <a:gd name="connsiteX74" fmla="*/ 1941243 w 2189163"/>
                <a:gd name="connsiteY74" fmla="*/ 960062 h 1441450"/>
                <a:gd name="connsiteX75" fmla="*/ 1967939 w 2189163"/>
                <a:gd name="connsiteY75" fmla="*/ 938414 h 1441450"/>
                <a:gd name="connsiteX76" fmla="*/ 1993153 w 2189163"/>
                <a:gd name="connsiteY76" fmla="*/ 913880 h 1441450"/>
                <a:gd name="connsiteX77" fmla="*/ 2015400 w 2189163"/>
                <a:gd name="connsiteY77" fmla="*/ 890789 h 1441450"/>
                <a:gd name="connsiteX78" fmla="*/ 2037647 w 2189163"/>
                <a:gd name="connsiteY78" fmla="*/ 866255 h 1441450"/>
                <a:gd name="connsiteX79" fmla="*/ 2056928 w 2189163"/>
                <a:gd name="connsiteY79" fmla="*/ 841721 h 1441450"/>
                <a:gd name="connsiteX80" fmla="*/ 2074726 w 2189163"/>
                <a:gd name="connsiteY80" fmla="*/ 815744 h 1441450"/>
                <a:gd name="connsiteX81" fmla="*/ 2089557 w 2189163"/>
                <a:gd name="connsiteY81" fmla="*/ 789766 h 1441450"/>
                <a:gd name="connsiteX82" fmla="*/ 2101422 w 2189163"/>
                <a:gd name="connsiteY82" fmla="*/ 763789 h 1441450"/>
                <a:gd name="connsiteX83" fmla="*/ 2113287 w 2189163"/>
                <a:gd name="connsiteY83" fmla="*/ 734925 h 1441450"/>
                <a:gd name="connsiteX84" fmla="*/ 2120703 w 2189163"/>
                <a:gd name="connsiteY84" fmla="*/ 707505 h 1441450"/>
                <a:gd name="connsiteX85" fmla="*/ 2128119 w 2189163"/>
                <a:gd name="connsiteY85" fmla="*/ 680084 h 1441450"/>
                <a:gd name="connsiteX86" fmla="*/ 2131085 w 2189163"/>
                <a:gd name="connsiteY86" fmla="*/ 651221 h 1441450"/>
                <a:gd name="connsiteX87" fmla="*/ 2132568 w 2189163"/>
                <a:gd name="connsiteY87" fmla="*/ 622357 h 1441450"/>
                <a:gd name="connsiteX88" fmla="*/ 2131085 w 2189163"/>
                <a:gd name="connsiteY88" fmla="*/ 593494 h 1441450"/>
                <a:gd name="connsiteX89" fmla="*/ 2128119 w 2189163"/>
                <a:gd name="connsiteY89" fmla="*/ 564630 h 1441450"/>
                <a:gd name="connsiteX90" fmla="*/ 2120703 w 2189163"/>
                <a:gd name="connsiteY90" fmla="*/ 535766 h 1441450"/>
                <a:gd name="connsiteX91" fmla="*/ 2113287 w 2189163"/>
                <a:gd name="connsiteY91" fmla="*/ 508346 h 1441450"/>
                <a:gd name="connsiteX92" fmla="*/ 2101422 w 2189163"/>
                <a:gd name="connsiteY92" fmla="*/ 480925 h 1441450"/>
                <a:gd name="connsiteX93" fmla="*/ 2089557 w 2189163"/>
                <a:gd name="connsiteY93" fmla="*/ 454948 h 1441450"/>
                <a:gd name="connsiteX94" fmla="*/ 2074726 w 2189163"/>
                <a:gd name="connsiteY94" fmla="*/ 428971 h 1441450"/>
                <a:gd name="connsiteX95" fmla="*/ 2056928 w 2189163"/>
                <a:gd name="connsiteY95" fmla="*/ 402994 h 1441450"/>
                <a:gd name="connsiteX96" fmla="*/ 2037647 w 2189163"/>
                <a:gd name="connsiteY96" fmla="*/ 377016 h 1441450"/>
                <a:gd name="connsiteX97" fmla="*/ 2015400 w 2189163"/>
                <a:gd name="connsiteY97" fmla="*/ 353925 h 1441450"/>
                <a:gd name="connsiteX98" fmla="*/ 1993153 w 2189163"/>
                <a:gd name="connsiteY98" fmla="*/ 329391 h 1441450"/>
                <a:gd name="connsiteX99" fmla="*/ 1967939 w 2189163"/>
                <a:gd name="connsiteY99" fmla="*/ 307744 h 1441450"/>
                <a:gd name="connsiteX100" fmla="*/ 1941243 w 2189163"/>
                <a:gd name="connsiteY100" fmla="*/ 284653 h 1441450"/>
                <a:gd name="connsiteX101" fmla="*/ 1911580 w 2189163"/>
                <a:gd name="connsiteY101" fmla="*/ 263005 h 1441450"/>
                <a:gd name="connsiteX102" fmla="*/ 1881917 w 2189163"/>
                <a:gd name="connsiteY102" fmla="*/ 242800 h 1441450"/>
                <a:gd name="connsiteX103" fmla="*/ 1849288 w 2189163"/>
                <a:gd name="connsiteY103" fmla="*/ 222596 h 1441450"/>
                <a:gd name="connsiteX104" fmla="*/ 1815175 w 2189163"/>
                <a:gd name="connsiteY104" fmla="*/ 202391 h 1441450"/>
                <a:gd name="connsiteX105" fmla="*/ 1781063 w 2189163"/>
                <a:gd name="connsiteY105" fmla="*/ 185073 h 1441450"/>
                <a:gd name="connsiteX106" fmla="*/ 1705423 w 2189163"/>
                <a:gd name="connsiteY106" fmla="*/ 151880 h 1441450"/>
                <a:gd name="connsiteX107" fmla="*/ 1666861 w 2189163"/>
                <a:gd name="connsiteY107" fmla="*/ 137448 h 1441450"/>
                <a:gd name="connsiteX108" fmla="*/ 1626816 w 2189163"/>
                <a:gd name="connsiteY108" fmla="*/ 123016 h 1441450"/>
                <a:gd name="connsiteX109" fmla="*/ 1583805 w 2189163"/>
                <a:gd name="connsiteY109" fmla="*/ 108584 h 1441450"/>
                <a:gd name="connsiteX110" fmla="*/ 1540794 w 2189163"/>
                <a:gd name="connsiteY110" fmla="*/ 97039 h 1441450"/>
                <a:gd name="connsiteX111" fmla="*/ 1496300 w 2189163"/>
                <a:gd name="connsiteY111" fmla="*/ 85494 h 1441450"/>
                <a:gd name="connsiteX112" fmla="*/ 1451805 w 2189163"/>
                <a:gd name="connsiteY112" fmla="*/ 76834 h 1441450"/>
                <a:gd name="connsiteX113" fmla="*/ 1404345 w 2189163"/>
                <a:gd name="connsiteY113" fmla="*/ 68175 h 1441450"/>
                <a:gd name="connsiteX114" fmla="*/ 1358367 w 2189163"/>
                <a:gd name="connsiteY114" fmla="*/ 60959 h 1441450"/>
                <a:gd name="connsiteX115" fmla="*/ 1309423 w 2189163"/>
                <a:gd name="connsiteY115" fmla="*/ 55187 h 1441450"/>
                <a:gd name="connsiteX116" fmla="*/ 1260480 w 2189163"/>
                <a:gd name="connsiteY116" fmla="*/ 49414 h 1441450"/>
                <a:gd name="connsiteX117" fmla="*/ 1211536 w 2189163"/>
                <a:gd name="connsiteY117" fmla="*/ 46528 h 1441450"/>
                <a:gd name="connsiteX118" fmla="*/ 1161109 w 2189163"/>
                <a:gd name="connsiteY118" fmla="*/ 43641 h 1441450"/>
                <a:gd name="connsiteX119" fmla="*/ 1093788 w 2189163"/>
                <a:gd name="connsiteY119" fmla="*/ 0 h 1441450"/>
                <a:gd name="connsiteX120" fmla="*/ 1149350 w 2189163"/>
                <a:gd name="connsiteY120" fmla="*/ 1588 h 1441450"/>
                <a:gd name="connsiteX121" fmla="*/ 1203325 w 2189163"/>
                <a:gd name="connsiteY121" fmla="*/ 4763 h 1441450"/>
                <a:gd name="connsiteX122" fmla="*/ 1255713 w 2189163"/>
                <a:gd name="connsiteY122" fmla="*/ 7938 h 1441450"/>
                <a:gd name="connsiteX123" fmla="*/ 1308100 w 2189163"/>
                <a:gd name="connsiteY123" fmla="*/ 14288 h 1441450"/>
                <a:gd name="connsiteX124" fmla="*/ 1360488 w 2189163"/>
                <a:gd name="connsiteY124" fmla="*/ 20638 h 1441450"/>
                <a:gd name="connsiteX125" fmla="*/ 1409701 w 2189163"/>
                <a:gd name="connsiteY125" fmla="*/ 28575 h 1441450"/>
                <a:gd name="connsiteX126" fmla="*/ 1460501 w 2189163"/>
                <a:gd name="connsiteY126" fmla="*/ 38100 h 1441450"/>
                <a:gd name="connsiteX127" fmla="*/ 1508126 w 2189163"/>
                <a:gd name="connsiteY127" fmla="*/ 47625 h 1441450"/>
                <a:gd name="connsiteX128" fmla="*/ 1555751 w 2189163"/>
                <a:gd name="connsiteY128" fmla="*/ 60325 h 1441450"/>
                <a:gd name="connsiteX129" fmla="*/ 1601788 w 2189163"/>
                <a:gd name="connsiteY129" fmla="*/ 73025 h 1441450"/>
                <a:gd name="connsiteX130" fmla="*/ 1647826 w 2189163"/>
                <a:gd name="connsiteY130" fmla="*/ 88900 h 1441450"/>
                <a:gd name="connsiteX131" fmla="*/ 1690688 w 2189163"/>
                <a:gd name="connsiteY131" fmla="*/ 104775 h 1441450"/>
                <a:gd name="connsiteX132" fmla="*/ 1731963 w 2189163"/>
                <a:gd name="connsiteY132" fmla="*/ 120650 h 1441450"/>
                <a:gd name="connsiteX133" fmla="*/ 1812926 w 2189163"/>
                <a:gd name="connsiteY133" fmla="*/ 157163 h 1441450"/>
                <a:gd name="connsiteX134" fmla="*/ 1849438 w 2189163"/>
                <a:gd name="connsiteY134" fmla="*/ 176213 h 1441450"/>
                <a:gd name="connsiteX135" fmla="*/ 1885951 w 2189163"/>
                <a:gd name="connsiteY135" fmla="*/ 198438 h 1441450"/>
                <a:gd name="connsiteX136" fmla="*/ 1920876 w 2189163"/>
                <a:gd name="connsiteY136" fmla="*/ 220663 h 1441450"/>
                <a:gd name="connsiteX137" fmla="*/ 1952626 w 2189163"/>
                <a:gd name="connsiteY137" fmla="*/ 242888 h 1441450"/>
                <a:gd name="connsiteX138" fmla="*/ 1984376 w 2189163"/>
                <a:gd name="connsiteY138" fmla="*/ 266700 h 1441450"/>
                <a:gd name="connsiteX139" fmla="*/ 2012951 w 2189163"/>
                <a:gd name="connsiteY139" fmla="*/ 292100 h 1441450"/>
                <a:gd name="connsiteX140" fmla="*/ 2039938 w 2189163"/>
                <a:gd name="connsiteY140" fmla="*/ 315913 h 1441450"/>
                <a:gd name="connsiteX141" fmla="*/ 2063751 w 2189163"/>
                <a:gd name="connsiteY141" fmla="*/ 342900 h 1441450"/>
                <a:gd name="connsiteX142" fmla="*/ 2087563 w 2189163"/>
                <a:gd name="connsiteY142" fmla="*/ 368300 h 1441450"/>
                <a:gd name="connsiteX143" fmla="*/ 2108201 w 2189163"/>
                <a:gd name="connsiteY143" fmla="*/ 396875 h 1441450"/>
                <a:gd name="connsiteX144" fmla="*/ 2127251 w 2189163"/>
                <a:gd name="connsiteY144" fmla="*/ 425450 h 1441450"/>
                <a:gd name="connsiteX145" fmla="*/ 2143126 w 2189163"/>
                <a:gd name="connsiteY145" fmla="*/ 454025 h 1441450"/>
                <a:gd name="connsiteX146" fmla="*/ 2155826 w 2189163"/>
                <a:gd name="connsiteY146" fmla="*/ 482600 h 1441450"/>
                <a:gd name="connsiteX147" fmla="*/ 2168526 w 2189163"/>
                <a:gd name="connsiteY147" fmla="*/ 512763 h 1441450"/>
                <a:gd name="connsiteX148" fmla="*/ 2176463 w 2189163"/>
                <a:gd name="connsiteY148" fmla="*/ 542925 h 1441450"/>
                <a:gd name="connsiteX149" fmla="*/ 2184401 w 2189163"/>
                <a:gd name="connsiteY149" fmla="*/ 574675 h 1441450"/>
                <a:gd name="connsiteX150" fmla="*/ 2187576 w 2189163"/>
                <a:gd name="connsiteY150" fmla="*/ 606425 h 1441450"/>
                <a:gd name="connsiteX151" fmla="*/ 2189163 w 2189163"/>
                <a:gd name="connsiteY151" fmla="*/ 638175 h 1441450"/>
                <a:gd name="connsiteX152" fmla="*/ 2187576 w 2189163"/>
                <a:gd name="connsiteY152" fmla="*/ 669925 h 1441450"/>
                <a:gd name="connsiteX153" fmla="*/ 2184401 w 2189163"/>
                <a:gd name="connsiteY153" fmla="*/ 701675 h 1441450"/>
                <a:gd name="connsiteX154" fmla="*/ 2176463 w 2189163"/>
                <a:gd name="connsiteY154" fmla="*/ 731838 h 1441450"/>
                <a:gd name="connsiteX155" fmla="*/ 2168526 w 2189163"/>
                <a:gd name="connsiteY155" fmla="*/ 762000 h 1441450"/>
                <a:gd name="connsiteX156" fmla="*/ 2155826 w 2189163"/>
                <a:gd name="connsiteY156" fmla="*/ 793750 h 1441450"/>
                <a:gd name="connsiteX157" fmla="*/ 2143126 w 2189163"/>
                <a:gd name="connsiteY157" fmla="*/ 822325 h 1441450"/>
                <a:gd name="connsiteX158" fmla="*/ 2127251 w 2189163"/>
                <a:gd name="connsiteY158" fmla="*/ 850900 h 1441450"/>
                <a:gd name="connsiteX159" fmla="*/ 2108201 w 2189163"/>
                <a:gd name="connsiteY159" fmla="*/ 879475 h 1441450"/>
                <a:gd name="connsiteX160" fmla="*/ 2087563 w 2189163"/>
                <a:gd name="connsiteY160" fmla="*/ 906463 h 1441450"/>
                <a:gd name="connsiteX161" fmla="*/ 2063751 w 2189163"/>
                <a:gd name="connsiteY161" fmla="*/ 933450 h 1441450"/>
                <a:gd name="connsiteX162" fmla="*/ 2039938 w 2189163"/>
                <a:gd name="connsiteY162" fmla="*/ 958850 h 1441450"/>
                <a:gd name="connsiteX163" fmla="*/ 2012951 w 2189163"/>
                <a:gd name="connsiteY163" fmla="*/ 985838 h 1441450"/>
                <a:gd name="connsiteX164" fmla="*/ 1984376 w 2189163"/>
                <a:gd name="connsiteY164" fmla="*/ 1009650 h 1441450"/>
                <a:gd name="connsiteX165" fmla="*/ 1952626 w 2189163"/>
                <a:gd name="connsiteY165" fmla="*/ 1033463 h 1441450"/>
                <a:gd name="connsiteX166" fmla="*/ 1920876 w 2189163"/>
                <a:gd name="connsiteY166" fmla="*/ 1055688 h 1441450"/>
                <a:gd name="connsiteX167" fmla="*/ 1885951 w 2189163"/>
                <a:gd name="connsiteY167" fmla="*/ 1077913 h 1441450"/>
                <a:gd name="connsiteX168" fmla="*/ 1849438 w 2189163"/>
                <a:gd name="connsiteY168" fmla="*/ 1098550 h 1441450"/>
                <a:gd name="connsiteX169" fmla="*/ 1812926 w 2189163"/>
                <a:gd name="connsiteY169" fmla="*/ 1119188 h 1441450"/>
                <a:gd name="connsiteX170" fmla="*/ 1731963 w 2189163"/>
                <a:gd name="connsiteY170" fmla="*/ 1155700 h 1441450"/>
                <a:gd name="connsiteX171" fmla="*/ 1690688 w 2189163"/>
                <a:gd name="connsiteY171" fmla="*/ 1173163 h 1441450"/>
                <a:gd name="connsiteX172" fmla="*/ 1647826 w 2189163"/>
                <a:gd name="connsiteY172" fmla="*/ 1189038 h 1441450"/>
                <a:gd name="connsiteX173" fmla="*/ 1601788 w 2189163"/>
                <a:gd name="connsiteY173" fmla="*/ 1203325 h 1441450"/>
                <a:gd name="connsiteX174" fmla="*/ 1555751 w 2189163"/>
                <a:gd name="connsiteY174" fmla="*/ 1216025 h 1441450"/>
                <a:gd name="connsiteX175" fmla="*/ 1508126 w 2189163"/>
                <a:gd name="connsiteY175" fmla="*/ 1228725 h 1441450"/>
                <a:gd name="connsiteX176" fmla="*/ 1460501 w 2189163"/>
                <a:gd name="connsiteY176" fmla="*/ 1238250 h 1441450"/>
                <a:gd name="connsiteX177" fmla="*/ 1409701 w 2189163"/>
                <a:gd name="connsiteY177" fmla="*/ 1247775 h 1441450"/>
                <a:gd name="connsiteX178" fmla="*/ 1360488 w 2189163"/>
                <a:gd name="connsiteY178" fmla="*/ 1255713 h 1441450"/>
                <a:gd name="connsiteX179" fmla="*/ 1308100 w 2189163"/>
                <a:gd name="connsiteY179" fmla="*/ 1263650 h 1441450"/>
                <a:gd name="connsiteX180" fmla="*/ 1255713 w 2189163"/>
                <a:gd name="connsiteY180" fmla="*/ 1268413 h 1441450"/>
                <a:gd name="connsiteX181" fmla="*/ 1203325 w 2189163"/>
                <a:gd name="connsiteY181" fmla="*/ 1271588 h 1441450"/>
                <a:gd name="connsiteX182" fmla="*/ 1149350 w 2189163"/>
                <a:gd name="connsiteY182" fmla="*/ 1274763 h 1441450"/>
                <a:gd name="connsiteX183" fmla="*/ 1093788 w 2189163"/>
                <a:gd name="connsiteY183" fmla="*/ 1274763 h 1441450"/>
                <a:gd name="connsiteX184" fmla="*/ 1046163 w 2189163"/>
                <a:gd name="connsiteY184" fmla="*/ 1274763 h 1441450"/>
                <a:gd name="connsiteX185" fmla="*/ 965200 w 2189163"/>
                <a:gd name="connsiteY185" fmla="*/ 1270000 h 1441450"/>
                <a:gd name="connsiteX186" fmla="*/ 885825 w 2189163"/>
                <a:gd name="connsiteY186" fmla="*/ 1263650 h 1441450"/>
                <a:gd name="connsiteX187" fmla="*/ 808038 w 2189163"/>
                <a:gd name="connsiteY187" fmla="*/ 1252538 h 1441450"/>
                <a:gd name="connsiteX188" fmla="*/ 730250 w 2189163"/>
                <a:gd name="connsiteY188" fmla="*/ 1239838 h 1441450"/>
                <a:gd name="connsiteX189" fmla="*/ 655638 w 2189163"/>
                <a:gd name="connsiteY189" fmla="*/ 1222375 h 1441450"/>
                <a:gd name="connsiteX190" fmla="*/ 584200 w 2189163"/>
                <a:gd name="connsiteY190" fmla="*/ 1201738 h 1441450"/>
                <a:gd name="connsiteX191" fmla="*/ 36513 w 2189163"/>
                <a:gd name="connsiteY191" fmla="*/ 1441450 h 1441450"/>
                <a:gd name="connsiteX192" fmla="*/ 309563 w 2189163"/>
                <a:gd name="connsiteY192" fmla="*/ 1079500 h 1441450"/>
                <a:gd name="connsiteX193" fmla="*/ 307975 w 2189163"/>
                <a:gd name="connsiteY193" fmla="*/ 1081088 h 1441450"/>
                <a:gd name="connsiteX194" fmla="*/ 238125 w 2189163"/>
                <a:gd name="connsiteY194" fmla="*/ 1036638 h 1441450"/>
                <a:gd name="connsiteX195" fmla="*/ 206375 w 2189163"/>
                <a:gd name="connsiteY195" fmla="*/ 1011238 h 1441450"/>
                <a:gd name="connsiteX196" fmla="*/ 163513 w 2189163"/>
                <a:gd name="connsiteY196" fmla="*/ 974725 h 1441450"/>
                <a:gd name="connsiteX197" fmla="*/ 125413 w 2189163"/>
                <a:gd name="connsiteY197" fmla="*/ 936625 h 1441450"/>
                <a:gd name="connsiteX198" fmla="*/ 92075 w 2189163"/>
                <a:gd name="connsiteY198" fmla="*/ 898525 h 1441450"/>
                <a:gd name="connsiteX199" fmla="*/ 63500 w 2189163"/>
                <a:gd name="connsiteY199" fmla="*/ 857250 h 1441450"/>
                <a:gd name="connsiteX200" fmla="*/ 41275 w 2189163"/>
                <a:gd name="connsiteY200" fmla="*/ 815975 h 1441450"/>
                <a:gd name="connsiteX201" fmla="*/ 28575 w 2189163"/>
                <a:gd name="connsiteY201" fmla="*/ 787400 h 1441450"/>
                <a:gd name="connsiteX202" fmla="*/ 17463 w 2189163"/>
                <a:gd name="connsiteY202" fmla="*/ 758825 h 1441450"/>
                <a:gd name="connsiteX203" fmla="*/ 9525 w 2189163"/>
                <a:gd name="connsiteY203" fmla="*/ 728663 h 1441450"/>
                <a:gd name="connsiteX204" fmla="*/ 4763 w 2189163"/>
                <a:gd name="connsiteY204" fmla="*/ 698500 h 1441450"/>
                <a:gd name="connsiteX205" fmla="*/ 0 w 2189163"/>
                <a:gd name="connsiteY205" fmla="*/ 668338 h 1441450"/>
                <a:gd name="connsiteX206" fmla="*/ 0 w 2189163"/>
                <a:gd name="connsiteY206" fmla="*/ 638175 h 1441450"/>
                <a:gd name="connsiteX207" fmla="*/ 0 w 2189163"/>
                <a:gd name="connsiteY207" fmla="*/ 606425 h 1441450"/>
                <a:gd name="connsiteX208" fmla="*/ 4763 w 2189163"/>
                <a:gd name="connsiteY208" fmla="*/ 574675 h 1441450"/>
                <a:gd name="connsiteX209" fmla="*/ 11113 w 2189163"/>
                <a:gd name="connsiteY209" fmla="*/ 542925 h 1441450"/>
                <a:gd name="connsiteX210" fmla="*/ 20638 w 2189163"/>
                <a:gd name="connsiteY210" fmla="*/ 512763 h 1441450"/>
                <a:gd name="connsiteX211" fmla="*/ 31750 w 2189163"/>
                <a:gd name="connsiteY211" fmla="*/ 482600 h 1441450"/>
                <a:gd name="connsiteX212" fmla="*/ 46038 w 2189163"/>
                <a:gd name="connsiteY212" fmla="*/ 454025 h 1441450"/>
                <a:gd name="connsiteX213" fmla="*/ 61913 w 2189163"/>
                <a:gd name="connsiteY213" fmla="*/ 425450 h 1441450"/>
                <a:gd name="connsiteX214" fmla="*/ 80963 w 2189163"/>
                <a:gd name="connsiteY214" fmla="*/ 396875 h 1441450"/>
                <a:gd name="connsiteX215" fmla="*/ 101600 w 2189163"/>
                <a:gd name="connsiteY215" fmla="*/ 368300 h 1441450"/>
                <a:gd name="connsiteX216" fmla="*/ 123825 w 2189163"/>
                <a:gd name="connsiteY216" fmla="*/ 342900 h 1441450"/>
                <a:gd name="connsiteX217" fmla="*/ 149225 w 2189163"/>
                <a:gd name="connsiteY217" fmla="*/ 315913 h 1441450"/>
                <a:gd name="connsiteX218" fmla="*/ 176213 w 2189163"/>
                <a:gd name="connsiteY218" fmla="*/ 292100 h 1441450"/>
                <a:gd name="connsiteX219" fmla="*/ 204788 w 2189163"/>
                <a:gd name="connsiteY219" fmla="*/ 266700 h 1441450"/>
                <a:gd name="connsiteX220" fmla="*/ 234950 w 2189163"/>
                <a:gd name="connsiteY220" fmla="*/ 242888 h 1441450"/>
                <a:gd name="connsiteX221" fmla="*/ 268288 w 2189163"/>
                <a:gd name="connsiteY221" fmla="*/ 220663 h 1441450"/>
                <a:gd name="connsiteX222" fmla="*/ 301625 w 2189163"/>
                <a:gd name="connsiteY222" fmla="*/ 198438 h 1441450"/>
                <a:gd name="connsiteX223" fmla="*/ 338138 w 2189163"/>
                <a:gd name="connsiteY223" fmla="*/ 176213 h 1441450"/>
                <a:gd name="connsiteX224" fmla="*/ 376238 w 2189163"/>
                <a:gd name="connsiteY224" fmla="*/ 157163 h 1441450"/>
                <a:gd name="connsiteX225" fmla="*/ 455613 w 2189163"/>
                <a:gd name="connsiteY225" fmla="*/ 120650 h 1441450"/>
                <a:gd name="connsiteX226" fmla="*/ 498475 w 2189163"/>
                <a:gd name="connsiteY226" fmla="*/ 104775 h 1441450"/>
                <a:gd name="connsiteX227" fmla="*/ 541338 w 2189163"/>
                <a:gd name="connsiteY227" fmla="*/ 88900 h 1441450"/>
                <a:gd name="connsiteX228" fmla="*/ 585788 w 2189163"/>
                <a:gd name="connsiteY228" fmla="*/ 73025 h 1441450"/>
                <a:gd name="connsiteX229" fmla="*/ 633413 w 2189163"/>
                <a:gd name="connsiteY229" fmla="*/ 60325 h 1441450"/>
                <a:gd name="connsiteX230" fmla="*/ 679450 w 2189163"/>
                <a:gd name="connsiteY230" fmla="*/ 47625 h 1441450"/>
                <a:gd name="connsiteX231" fmla="*/ 728663 w 2189163"/>
                <a:gd name="connsiteY231" fmla="*/ 38100 h 1441450"/>
                <a:gd name="connsiteX232" fmla="*/ 777875 w 2189163"/>
                <a:gd name="connsiteY232" fmla="*/ 28575 h 1441450"/>
                <a:gd name="connsiteX233" fmla="*/ 828675 w 2189163"/>
                <a:gd name="connsiteY233" fmla="*/ 20638 h 1441450"/>
                <a:gd name="connsiteX234" fmla="*/ 879475 w 2189163"/>
                <a:gd name="connsiteY234" fmla="*/ 14288 h 1441450"/>
                <a:gd name="connsiteX235" fmla="*/ 931863 w 2189163"/>
                <a:gd name="connsiteY235" fmla="*/ 7938 h 1441450"/>
                <a:gd name="connsiteX236" fmla="*/ 985838 w 2189163"/>
                <a:gd name="connsiteY236" fmla="*/ 4763 h 1441450"/>
                <a:gd name="connsiteX237" fmla="*/ 1039813 w 2189163"/>
                <a:gd name="connsiteY237" fmla="*/ 1588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189163" h="1441450">
                  <a:moveTo>
                    <a:pt x="1109199" y="42198"/>
                  </a:moveTo>
                  <a:lnTo>
                    <a:pt x="1058772" y="43641"/>
                  </a:lnTo>
                  <a:lnTo>
                    <a:pt x="1008345" y="46528"/>
                  </a:lnTo>
                  <a:lnTo>
                    <a:pt x="957919" y="49414"/>
                  </a:lnTo>
                  <a:lnTo>
                    <a:pt x="908975" y="55187"/>
                  </a:lnTo>
                  <a:lnTo>
                    <a:pt x="861514" y="60959"/>
                  </a:lnTo>
                  <a:lnTo>
                    <a:pt x="814054" y="68175"/>
                  </a:lnTo>
                  <a:lnTo>
                    <a:pt x="768076" y="76834"/>
                  </a:lnTo>
                  <a:lnTo>
                    <a:pt x="722099" y="85494"/>
                  </a:lnTo>
                  <a:lnTo>
                    <a:pt x="679088" y="97039"/>
                  </a:lnTo>
                  <a:lnTo>
                    <a:pt x="634593" y="108584"/>
                  </a:lnTo>
                  <a:lnTo>
                    <a:pt x="593065" y="123016"/>
                  </a:lnTo>
                  <a:lnTo>
                    <a:pt x="553020" y="137448"/>
                  </a:lnTo>
                  <a:lnTo>
                    <a:pt x="512975" y="151880"/>
                  </a:lnTo>
                  <a:lnTo>
                    <a:pt x="438818" y="185073"/>
                  </a:lnTo>
                  <a:lnTo>
                    <a:pt x="403223" y="202391"/>
                  </a:lnTo>
                  <a:lnTo>
                    <a:pt x="369111" y="222596"/>
                  </a:lnTo>
                  <a:lnTo>
                    <a:pt x="337965" y="242800"/>
                  </a:lnTo>
                  <a:lnTo>
                    <a:pt x="306818" y="263005"/>
                  </a:lnTo>
                  <a:lnTo>
                    <a:pt x="278639" y="284653"/>
                  </a:lnTo>
                  <a:lnTo>
                    <a:pt x="251942" y="307744"/>
                  </a:lnTo>
                  <a:lnTo>
                    <a:pt x="226729" y="329391"/>
                  </a:lnTo>
                  <a:lnTo>
                    <a:pt x="202998" y="353925"/>
                  </a:lnTo>
                  <a:lnTo>
                    <a:pt x="182234" y="377016"/>
                  </a:lnTo>
                  <a:lnTo>
                    <a:pt x="162953" y="402994"/>
                  </a:lnTo>
                  <a:lnTo>
                    <a:pt x="145156" y="428971"/>
                  </a:lnTo>
                  <a:lnTo>
                    <a:pt x="130324" y="454948"/>
                  </a:lnTo>
                  <a:lnTo>
                    <a:pt x="116976" y="480925"/>
                  </a:lnTo>
                  <a:lnTo>
                    <a:pt x="106594" y="508346"/>
                  </a:lnTo>
                  <a:lnTo>
                    <a:pt x="97695" y="535766"/>
                  </a:lnTo>
                  <a:lnTo>
                    <a:pt x="91763" y="564630"/>
                  </a:lnTo>
                  <a:lnTo>
                    <a:pt x="87313" y="593494"/>
                  </a:lnTo>
                  <a:lnTo>
                    <a:pt x="87313" y="622357"/>
                  </a:lnTo>
                  <a:lnTo>
                    <a:pt x="87313" y="649778"/>
                  </a:lnTo>
                  <a:lnTo>
                    <a:pt x="91763" y="677198"/>
                  </a:lnTo>
                  <a:lnTo>
                    <a:pt x="96212" y="704619"/>
                  </a:lnTo>
                  <a:lnTo>
                    <a:pt x="103628" y="732039"/>
                  </a:lnTo>
                  <a:lnTo>
                    <a:pt x="114010" y="758016"/>
                  </a:lnTo>
                  <a:lnTo>
                    <a:pt x="125875" y="783994"/>
                  </a:lnTo>
                  <a:lnTo>
                    <a:pt x="146639" y="821516"/>
                  </a:lnTo>
                  <a:lnTo>
                    <a:pt x="173335" y="859039"/>
                  </a:lnTo>
                  <a:lnTo>
                    <a:pt x="204481" y="893675"/>
                  </a:lnTo>
                  <a:lnTo>
                    <a:pt x="240077" y="928312"/>
                  </a:lnTo>
                  <a:lnTo>
                    <a:pt x="280122" y="961505"/>
                  </a:lnTo>
                  <a:lnTo>
                    <a:pt x="309785" y="984596"/>
                  </a:lnTo>
                  <a:lnTo>
                    <a:pt x="375043" y="1025005"/>
                  </a:lnTo>
                  <a:lnTo>
                    <a:pt x="376526" y="1023562"/>
                  </a:lnTo>
                  <a:lnTo>
                    <a:pt x="121425" y="1352607"/>
                  </a:lnTo>
                  <a:lnTo>
                    <a:pt x="633110" y="1134687"/>
                  </a:lnTo>
                  <a:lnTo>
                    <a:pt x="699852" y="1153448"/>
                  </a:lnTo>
                  <a:lnTo>
                    <a:pt x="769559" y="1169323"/>
                  </a:lnTo>
                  <a:lnTo>
                    <a:pt x="842233" y="1180869"/>
                  </a:lnTo>
                  <a:lnTo>
                    <a:pt x="914907" y="1190971"/>
                  </a:lnTo>
                  <a:lnTo>
                    <a:pt x="989065" y="1196744"/>
                  </a:lnTo>
                  <a:lnTo>
                    <a:pt x="1064705" y="1201073"/>
                  </a:lnTo>
                  <a:lnTo>
                    <a:pt x="1109199" y="1201073"/>
                  </a:lnTo>
                  <a:lnTo>
                    <a:pt x="1161109" y="1201073"/>
                  </a:lnTo>
                  <a:lnTo>
                    <a:pt x="1211536" y="1198187"/>
                  </a:lnTo>
                  <a:lnTo>
                    <a:pt x="1260480" y="1195300"/>
                  </a:lnTo>
                  <a:lnTo>
                    <a:pt x="1309423" y="1190971"/>
                  </a:lnTo>
                  <a:lnTo>
                    <a:pt x="1358367" y="1183755"/>
                  </a:lnTo>
                  <a:lnTo>
                    <a:pt x="1404345" y="1176539"/>
                  </a:lnTo>
                  <a:lnTo>
                    <a:pt x="1451805" y="1167880"/>
                  </a:lnTo>
                  <a:lnTo>
                    <a:pt x="1496300" y="1159221"/>
                  </a:lnTo>
                  <a:lnTo>
                    <a:pt x="1540794" y="1147675"/>
                  </a:lnTo>
                  <a:lnTo>
                    <a:pt x="1583805" y="1136130"/>
                  </a:lnTo>
                  <a:lnTo>
                    <a:pt x="1626816" y="1123141"/>
                  </a:lnTo>
                  <a:lnTo>
                    <a:pt x="1666861" y="1108709"/>
                  </a:lnTo>
                  <a:lnTo>
                    <a:pt x="1705423" y="1092834"/>
                  </a:lnTo>
                  <a:lnTo>
                    <a:pt x="1781063" y="1059641"/>
                  </a:lnTo>
                  <a:lnTo>
                    <a:pt x="1815175" y="1040880"/>
                  </a:lnTo>
                  <a:lnTo>
                    <a:pt x="1849288" y="1022119"/>
                  </a:lnTo>
                  <a:lnTo>
                    <a:pt x="1881917" y="1001914"/>
                  </a:lnTo>
                  <a:lnTo>
                    <a:pt x="1911580" y="981709"/>
                  </a:lnTo>
                  <a:lnTo>
                    <a:pt x="1941243" y="960062"/>
                  </a:lnTo>
                  <a:lnTo>
                    <a:pt x="1967939" y="938414"/>
                  </a:lnTo>
                  <a:lnTo>
                    <a:pt x="1993153" y="913880"/>
                  </a:lnTo>
                  <a:lnTo>
                    <a:pt x="2015400" y="890789"/>
                  </a:lnTo>
                  <a:lnTo>
                    <a:pt x="2037647" y="866255"/>
                  </a:lnTo>
                  <a:lnTo>
                    <a:pt x="2056928" y="841721"/>
                  </a:lnTo>
                  <a:lnTo>
                    <a:pt x="2074726" y="815744"/>
                  </a:lnTo>
                  <a:lnTo>
                    <a:pt x="2089557" y="789766"/>
                  </a:lnTo>
                  <a:lnTo>
                    <a:pt x="2101422" y="763789"/>
                  </a:lnTo>
                  <a:lnTo>
                    <a:pt x="2113287" y="734925"/>
                  </a:lnTo>
                  <a:lnTo>
                    <a:pt x="2120703" y="707505"/>
                  </a:lnTo>
                  <a:lnTo>
                    <a:pt x="2128119" y="680084"/>
                  </a:lnTo>
                  <a:lnTo>
                    <a:pt x="2131085" y="651221"/>
                  </a:lnTo>
                  <a:lnTo>
                    <a:pt x="2132568" y="622357"/>
                  </a:lnTo>
                  <a:lnTo>
                    <a:pt x="2131085" y="593494"/>
                  </a:lnTo>
                  <a:lnTo>
                    <a:pt x="2128119" y="564630"/>
                  </a:lnTo>
                  <a:lnTo>
                    <a:pt x="2120703" y="535766"/>
                  </a:lnTo>
                  <a:lnTo>
                    <a:pt x="2113287" y="508346"/>
                  </a:lnTo>
                  <a:lnTo>
                    <a:pt x="2101422" y="480925"/>
                  </a:lnTo>
                  <a:lnTo>
                    <a:pt x="2089557" y="454948"/>
                  </a:lnTo>
                  <a:lnTo>
                    <a:pt x="2074726" y="428971"/>
                  </a:lnTo>
                  <a:lnTo>
                    <a:pt x="2056928" y="402994"/>
                  </a:lnTo>
                  <a:lnTo>
                    <a:pt x="2037647" y="377016"/>
                  </a:lnTo>
                  <a:lnTo>
                    <a:pt x="2015400" y="353925"/>
                  </a:lnTo>
                  <a:lnTo>
                    <a:pt x="1993153" y="329391"/>
                  </a:lnTo>
                  <a:lnTo>
                    <a:pt x="1967939" y="307744"/>
                  </a:lnTo>
                  <a:lnTo>
                    <a:pt x="1941243" y="284653"/>
                  </a:lnTo>
                  <a:lnTo>
                    <a:pt x="1911580" y="263005"/>
                  </a:lnTo>
                  <a:lnTo>
                    <a:pt x="1881917" y="242800"/>
                  </a:lnTo>
                  <a:lnTo>
                    <a:pt x="1849288" y="222596"/>
                  </a:lnTo>
                  <a:lnTo>
                    <a:pt x="1815175" y="202391"/>
                  </a:lnTo>
                  <a:lnTo>
                    <a:pt x="1781063" y="185073"/>
                  </a:lnTo>
                  <a:lnTo>
                    <a:pt x="1705423" y="151880"/>
                  </a:lnTo>
                  <a:lnTo>
                    <a:pt x="1666861" y="137448"/>
                  </a:lnTo>
                  <a:lnTo>
                    <a:pt x="1626816" y="123016"/>
                  </a:lnTo>
                  <a:lnTo>
                    <a:pt x="1583805" y="108584"/>
                  </a:lnTo>
                  <a:lnTo>
                    <a:pt x="1540794" y="97039"/>
                  </a:lnTo>
                  <a:lnTo>
                    <a:pt x="1496300" y="85494"/>
                  </a:lnTo>
                  <a:lnTo>
                    <a:pt x="1451805" y="76834"/>
                  </a:lnTo>
                  <a:lnTo>
                    <a:pt x="1404345" y="68175"/>
                  </a:lnTo>
                  <a:lnTo>
                    <a:pt x="1358367" y="60959"/>
                  </a:lnTo>
                  <a:lnTo>
                    <a:pt x="1309423" y="55187"/>
                  </a:lnTo>
                  <a:lnTo>
                    <a:pt x="1260480" y="49414"/>
                  </a:lnTo>
                  <a:lnTo>
                    <a:pt x="1211536" y="46528"/>
                  </a:lnTo>
                  <a:lnTo>
                    <a:pt x="1161109" y="43641"/>
                  </a:lnTo>
                  <a:close/>
                  <a:moveTo>
                    <a:pt x="1093788" y="0"/>
                  </a:moveTo>
                  <a:lnTo>
                    <a:pt x="1149350" y="1588"/>
                  </a:lnTo>
                  <a:lnTo>
                    <a:pt x="1203325" y="4763"/>
                  </a:lnTo>
                  <a:lnTo>
                    <a:pt x="1255713" y="7938"/>
                  </a:lnTo>
                  <a:lnTo>
                    <a:pt x="1308100" y="14288"/>
                  </a:lnTo>
                  <a:lnTo>
                    <a:pt x="1360488" y="20638"/>
                  </a:lnTo>
                  <a:lnTo>
                    <a:pt x="1409701" y="28575"/>
                  </a:lnTo>
                  <a:lnTo>
                    <a:pt x="1460501" y="38100"/>
                  </a:lnTo>
                  <a:lnTo>
                    <a:pt x="1508126" y="47625"/>
                  </a:lnTo>
                  <a:lnTo>
                    <a:pt x="1555751" y="60325"/>
                  </a:lnTo>
                  <a:lnTo>
                    <a:pt x="1601788" y="73025"/>
                  </a:lnTo>
                  <a:lnTo>
                    <a:pt x="1647826" y="88900"/>
                  </a:lnTo>
                  <a:lnTo>
                    <a:pt x="1690688" y="104775"/>
                  </a:lnTo>
                  <a:lnTo>
                    <a:pt x="1731963" y="120650"/>
                  </a:lnTo>
                  <a:lnTo>
                    <a:pt x="1812926" y="157163"/>
                  </a:lnTo>
                  <a:lnTo>
                    <a:pt x="1849438" y="176213"/>
                  </a:lnTo>
                  <a:lnTo>
                    <a:pt x="1885951" y="198438"/>
                  </a:lnTo>
                  <a:lnTo>
                    <a:pt x="1920876" y="220663"/>
                  </a:lnTo>
                  <a:lnTo>
                    <a:pt x="1952626" y="242888"/>
                  </a:lnTo>
                  <a:lnTo>
                    <a:pt x="1984376" y="266700"/>
                  </a:lnTo>
                  <a:lnTo>
                    <a:pt x="2012951" y="292100"/>
                  </a:lnTo>
                  <a:lnTo>
                    <a:pt x="2039938" y="315913"/>
                  </a:lnTo>
                  <a:lnTo>
                    <a:pt x="2063751" y="342900"/>
                  </a:lnTo>
                  <a:lnTo>
                    <a:pt x="2087563" y="368300"/>
                  </a:lnTo>
                  <a:lnTo>
                    <a:pt x="2108201" y="396875"/>
                  </a:lnTo>
                  <a:lnTo>
                    <a:pt x="2127251" y="425450"/>
                  </a:lnTo>
                  <a:lnTo>
                    <a:pt x="2143126" y="454025"/>
                  </a:lnTo>
                  <a:lnTo>
                    <a:pt x="2155826" y="482600"/>
                  </a:lnTo>
                  <a:lnTo>
                    <a:pt x="2168526" y="512763"/>
                  </a:lnTo>
                  <a:lnTo>
                    <a:pt x="2176463" y="542925"/>
                  </a:lnTo>
                  <a:lnTo>
                    <a:pt x="2184401" y="574675"/>
                  </a:lnTo>
                  <a:lnTo>
                    <a:pt x="2187576" y="606425"/>
                  </a:lnTo>
                  <a:lnTo>
                    <a:pt x="2189163" y="638175"/>
                  </a:lnTo>
                  <a:lnTo>
                    <a:pt x="2187576" y="669925"/>
                  </a:lnTo>
                  <a:lnTo>
                    <a:pt x="2184401" y="701675"/>
                  </a:lnTo>
                  <a:lnTo>
                    <a:pt x="2176463" y="731838"/>
                  </a:lnTo>
                  <a:lnTo>
                    <a:pt x="2168526" y="762000"/>
                  </a:lnTo>
                  <a:lnTo>
                    <a:pt x="2155826" y="793750"/>
                  </a:lnTo>
                  <a:lnTo>
                    <a:pt x="2143126" y="822325"/>
                  </a:lnTo>
                  <a:lnTo>
                    <a:pt x="2127251" y="850900"/>
                  </a:lnTo>
                  <a:lnTo>
                    <a:pt x="2108201" y="879475"/>
                  </a:lnTo>
                  <a:lnTo>
                    <a:pt x="2087563" y="906463"/>
                  </a:lnTo>
                  <a:lnTo>
                    <a:pt x="2063751" y="933450"/>
                  </a:lnTo>
                  <a:lnTo>
                    <a:pt x="2039938" y="958850"/>
                  </a:lnTo>
                  <a:lnTo>
                    <a:pt x="2012951" y="985838"/>
                  </a:lnTo>
                  <a:lnTo>
                    <a:pt x="1984376" y="1009650"/>
                  </a:lnTo>
                  <a:lnTo>
                    <a:pt x="1952626" y="1033463"/>
                  </a:lnTo>
                  <a:lnTo>
                    <a:pt x="1920876" y="1055688"/>
                  </a:lnTo>
                  <a:lnTo>
                    <a:pt x="1885951" y="1077913"/>
                  </a:lnTo>
                  <a:lnTo>
                    <a:pt x="1849438" y="1098550"/>
                  </a:lnTo>
                  <a:lnTo>
                    <a:pt x="1812926" y="1119188"/>
                  </a:lnTo>
                  <a:lnTo>
                    <a:pt x="1731963" y="1155700"/>
                  </a:lnTo>
                  <a:lnTo>
                    <a:pt x="1690688" y="1173163"/>
                  </a:lnTo>
                  <a:lnTo>
                    <a:pt x="1647826" y="1189038"/>
                  </a:lnTo>
                  <a:lnTo>
                    <a:pt x="1601788" y="1203325"/>
                  </a:lnTo>
                  <a:lnTo>
                    <a:pt x="1555751" y="1216025"/>
                  </a:lnTo>
                  <a:lnTo>
                    <a:pt x="1508126" y="1228725"/>
                  </a:lnTo>
                  <a:lnTo>
                    <a:pt x="1460501" y="1238250"/>
                  </a:lnTo>
                  <a:lnTo>
                    <a:pt x="1409701" y="1247775"/>
                  </a:lnTo>
                  <a:lnTo>
                    <a:pt x="1360488" y="1255713"/>
                  </a:lnTo>
                  <a:lnTo>
                    <a:pt x="1308100" y="1263650"/>
                  </a:lnTo>
                  <a:lnTo>
                    <a:pt x="1255713" y="1268413"/>
                  </a:lnTo>
                  <a:lnTo>
                    <a:pt x="1203325" y="1271588"/>
                  </a:lnTo>
                  <a:lnTo>
                    <a:pt x="1149350" y="1274763"/>
                  </a:lnTo>
                  <a:lnTo>
                    <a:pt x="1093788" y="1274763"/>
                  </a:lnTo>
                  <a:lnTo>
                    <a:pt x="1046163" y="1274763"/>
                  </a:lnTo>
                  <a:lnTo>
                    <a:pt x="965200" y="1270000"/>
                  </a:lnTo>
                  <a:lnTo>
                    <a:pt x="885825" y="1263650"/>
                  </a:lnTo>
                  <a:lnTo>
                    <a:pt x="808038" y="1252538"/>
                  </a:lnTo>
                  <a:lnTo>
                    <a:pt x="730250" y="1239838"/>
                  </a:lnTo>
                  <a:lnTo>
                    <a:pt x="655638" y="1222375"/>
                  </a:lnTo>
                  <a:lnTo>
                    <a:pt x="584200" y="1201738"/>
                  </a:lnTo>
                  <a:lnTo>
                    <a:pt x="36513" y="1441450"/>
                  </a:lnTo>
                  <a:lnTo>
                    <a:pt x="309563" y="1079500"/>
                  </a:lnTo>
                  <a:lnTo>
                    <a:pt x="307975" y="1081088"/>
                  </a:lnTo>
                  <a:lnTo>
                    <a:pt x="238125" y="1036638"/>
                  </a:lnTo>
                  <a:lnTo>
                    <a:pt x="206375" y="1011238"/>
                  </a:lnTo>
                  <a:lnTo>
                    <a:pt x="163513" y="974725"/>
                  </a:lnTo>
                  <a:lnTo>
                    <a:pt x="125413" y="936625"/>
                  </a:lnTo>
                  <a:lnTo>
                    <a:pt x="92075" y="898525"/>
                  </a:lnTo>
                  <a:lnTo>
                    <a:pt x="63500" y="857250"/>
                  </a:lnTo>
                  <a:lnTo>
                    <a:pt x="41275" y="815975"/>
                  </a:lnTo>
                  <a:lnTo>
                    <a:pt x="28575" y="787400"/>
                  </a:lnTo>
                  <a:lnTo>
                    <a:pt x="17463" y="758825"/>
                  </a:lnTo>
                  <a:lnTo>
                    <a:pt x="9525" y="728663"/>
                  </a:lnTo>
                  <a:lnTo>
                    <a:pt x="4763" y="698500"/>
                  </a:lnTo>
                  <a:lnTo>
                    <a:pt x="0" y="668338"/>
                  </a:lnTo>
                  <a:lnTo>
                    <a:pt x="0" y="638175"/>
                  </a:lnTo>
                  <a:lnTo>
                    <a:pt x="0" y="606425"/>
                  </a:lnTo>
                  <a:lnTo>
                    <a:pt x="4763" y="574675"/>
                  </a:lnTo>
                  <a:lnTo>
                    <a:pt x="11113" y="542925"/>
                  </a:lnTo>
                  <a:lnTo>
                    <a:pt x="20638" y="512763"/>
                  </a:lnTo>
                  <a:lnTo>
                    <a:pt x="31750" y="482600"/>
                  </a:lnTo>
                  <a:lnTo>
                    <a:pt x="46038" y="454025"/>
                  </a:lnTo>
                  <a:lnTo>
                    <a:pt x="61913" y="425450"/>
                  </a:lnTo>
                  <a:lnTo>
                    <a:pt x="80963" y="396875"/>
                  </a:lnTo>
                  <a:lnTo>
                    <a:pt x="101600" y="368300"/>
                  </a:lnTo>
                  <a:lnTo>
                    <a:pt x="123825" y="342900"/>
                  </a:lnTo>
                  <a:lnTo>
                    <a:pt x="149225" y="315913"/>
                  </a:lnTo>
                  <a:lnTo>
                    <a:pt x="176213" y="292100"/>
                  </a:lnTo>
                  <a:lnTo>
                    <a:pt x="204788" y="266700"/>
                  </a:lnTo>
                  <a:lnTo>
                    <a:pt x="234950" y="242888"/>
                  </a:lnTo>
                  <a:lnTo>
                    <a:pt x="268288" y="220663"/>
                  </a:lnTo>
                  <a:lnTo>
                    <a:pt x="301625" y="198438"/>
                  </a:lnTo>
                  <a:lnTo>
                    <a:pt x="338138" y="176213"/>
                  </a:lnTo>
                  <a:lnTo>
                    <a:pt x="376238" y="157163"/>
                  </a:lnTo>
                  <a:lnTo>
                    <a:pt x="455613" y="120650"/>
                  </a:lnTo>
                  <a:lnTo>
                    <a:pt x="498475" y="104775"/>
                  </a:lnTo>
                  <a:lnTo>
                    <a:pt x="541338" y="88900"/>
                  </a:lnTo>
                  <a:lnTo>
                    <a:pt x="585788" y="73025"/>
                  </a:lnTo>
                  <a:lnTo>
                    <a:pt x="633413" y="60325"/>
                  </a:lnTo>
                  <a:lnTo>
                    <a:pt x="679450" y="47625"/>
                  </a:lnTo>
                  <a:lnTo>
                    <a:pt x="728663" y="38100"/>
                  </a:lnTo>
                  <a:lnTo>
                    <a:pt x="777875" y="28575"/>
                  </a:lnTo>
                  <a:lnTo>
                    <a:pt x="828675" y="20638"/>
                  </a:lnTo>
                  <a:lnTo>
                    <a:pt x="879475" y="14288"/>
                  </a:lnTo>
                  <a:lnTo>
                    <a:pt x="931863" y="7938"/>
                  </a:lnTo>
                  <a:lnTo>
                    <a:pt x="985838" y="4763"/>
                  </a:lnTo>
                  <a:lnTo>
                    <a:pt x="1039813" y="1588"/>
                  </a:lnTo>
                  <a:close/>
                </a:path>
              </a:pathLst>
            </a:custGeom>
            <a:grpFill/>
            <a:ln w="14288" cap="rnd">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0" name="Group 59"/>
          <p:cNvGrpSpPr/>
          <p:nvPr/>
        </p:nvGrpSpPr>
        <p:grpSpPr>
          <a:xfrm>
            <a:off x="6439919" y="1315710"/>
            <a:ext cx="5231380" cy="1307081"/>
            <a:chOff x="6439919" y="1315710"/>
            <a:chExt cx="5231380" cy="1307081"/>
          </a:xfrm>
        </p:grpSpPr>
        <p:sp>
          <p:nvSpPr>
            <p:cNvPr id="8" name="Rectangle 7"/>
            <p:cNvSpPr/>
            <p:nvPr/>
          </p:nvSpPr>
          <p:spPr>
            <a:xfrm>
              <a:off x="7246318" y="1520798"/>
              <a:ext cx="4424981" cy="940665"/>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7200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accent2">
                      <a:lumMod val="75000"/>
                    </a:schemeClr>
                  </a:solidFill>
                  <a:latin typeface="Calibri"/>
                </a:rPr>
                <a:t>Définir</a:t>
              </a:r>
              <a:r>
                <a:rPr lang="en-US" sz="2000" b="1" dirty="0" smtClean="0">
                  <a:solidFill>
                    <a:schemeClr val="accent2">
                      <a:lumMod val="75000"/>
                    </a:schemeClr>
                  </a:solidFill>
                  <a:latin typeface="Calibri"/>
                </a:rPr>
                <a:t> </a:t>
              </a:r>
              <a:r>
                <a:rPr lang="en-US" sz="2000" b="1" dirty="0" err="1" smtClean="0">
                  <a:solidFill>
                    <a:schemeClr val="accent2">
                      <a:lumMod val="75000"/>
                    </a:schemeClr>
                  </a:solidFill>
                  <a:latin typeface="Calibri"/>
                </a:rPr>
                <a:t>une</a:t>
              </a:r>
              <a:r>
                <a:rPr lang="en-US" sz="2000" b="1" dirty="0" smtClean="0">
                  <a:solidFill>
                    <a:schemeClr val="accent2">
                      <a:lumMod val="75000"/>
                    </a:schemeClr>
                  </a:solidFill>
                  <a:latin typeface="Calibri"/>
                </a:rPr>
                <a:t> structure</a:t>
              </a:r>
              <a:endParaRPr kumimoji="0" lang="en-US" sz="2000" b="1" i="0" u="none" strike="noStrike" kern="1200" cap="none" spc="0" normalizeH="0" baseline="0" noProof="0" dirty="0">
                <a:ln>
                  <a:noFill/>
                </a:ln>
                <a:solidFill>
                  <a:schemeClr val="accent2">
                    <a:lumMod val="75000"/>
                  </a:schemeClr>
                </a:solidFill>
                <a:effectLst/>
                <a:uLnTx/>
                <a:uFillTx/>
                <a:latin typeface="Calibri"/>
              </a:endParaRPr>
            </a:p>
          </p:txBody>
        </p:sp>
        <p:sp>
          <p:nvSpPr>
            <p:cNvPr id="54" name="Oval 53"/>
            <p:cNvSpPr>
              <a:spLocks noChangeAspect="1"/>
            </p:cNvSpPr>
            <p:nvPr/>
          </p:nvSpPr>
          <p:spPr>
            <a:xfrm>
              <a:off x="6439919" y="1315710"/>
              <a:ext cx="1307081" cy="1307081"/>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prstClr val="white"/>
                  </a:solidFill>
                  <a:latin typeface="Calibri"/>
                </a:rPr>
                <a:t>Structurer</a:t>
              </a:r>
              <a:endParaRPr kumimoji="0" lang="en-US" sz="1300" b="1" i="0" u="none" strike="noStrike" kern="1200" cap="none" spc="0" normalizeH="0" baseline="0" noProof="0" dirty="0">
                <a:ln>
                  <a:noFill/>
                </a:ln>
                <a:solidFill>
                  <a:prstClr val="white"/>
                </a:solidFill>
                <a:effectLst/>
                <a:uLnTx/>
                <a:uFillTx/>
                <a:latin typeface="Calibri"/>
              </a:endParaRPr>
            </a:p>
          </p:txBody>
        </p:sp>
      </p:grpSp>
      <p:grpSp>
        <p:nvGrpSpPr>
          <p:cNvPr id="61" name="Group 60"/>
          <p:cNvGrpSpPr/>
          <p:nvPr/>
        </p:nvGrpSpPr>
        <p:grpSpPr>
          <a:xfrm>
            <a:off x="709830" y="2716790"/>
            <a:ext cx="5513039" cy="1315530"/>
            <a:chOff x="709830" y="2716790"/>
            <a:chExt cx="5513039" cy="1315530"/>
          </a:xfrm>
        </p:grpSpPr>
        <p:sp>
          <p:nvSpPr>
            <p:cNvPr id="10" name="Rectangle 9"/>
            <p:cNvSpPr/>
            <p:nvPr/>
          </p:nvSpPr>
          <p:spPr>
            <a:xfrm>
              <a:off x="1452643" y="2933933"/>
              <a:ext cx="4770226" cy="940665"/>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7200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prstClr val="white">
                    <a:lumMod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chemeClr val="accent3">
                      <a:lumMod val="50000"/>
                    </a:schemeClr>
                  </a:solidFill>
                  <a:effectLst/>
                  <a:uLnTx/>
                  <a:uFillTx/>
                  <a:latin typeface="Calibri"/>
                  <a:ea typeface="+mn-ea"/>
                  <a:cs typeface="+mn-cs"/>
                </a:rPr>
                <a:t>Concevoir</a:t>
              </a:r>
              <a:r>
                <a:rPr kumimoji="0" lang="en-US" sz="2000" b="1" i="0" u="none" strike="noStrike" kern="1200" cap="none" spc="0" normalizeH="0" baseline="0" noProof="0" dirty="0" smtClean="0">
                  <a:ln>
                    <a:noFill/>
                  </a:ln>
                  <a:solidFill>
                    <a:schemeClr val="accent3">
                      <a:lumMod val="50000"/>
                    </a:schemeClr>
                  </a:solidFill>
                  <a:effectLst/>
                  <a:uLnTx/>
                  <a:uFillTx/>
                  <a:latin typeface="Calibri"/>
                  <a:ea typeface="+mn-ea"/>
                  <a:cs typeface="+mn-cs"/>
                </a:rPr>
                <a:t> et assurer </a:t>
              </a:r>
              <a:r>
                <a:rPr kumimoji="0" lang="en-US" sz="2000" b="1" i="0" u="none" strike="noStrike" kern="1200" cap="none" spc="0" normalizeH="0" baseline="0" noProof="0" dirty="0" err="1" smtClean="0">
                  <a:ln>
                    <a:noFill/>
                  </a:ln>
                  <a:solidFill>
                    <a:schemeClr val="accent3">
                      <a:lumMod val="50000"/>
                    </a:schemeClr>
                  </a:solidFill>
                  <a:effectLst/>
                  <a:uLnTx/>
                  <a:uFillTx/>
                  <a:latin typeface="Calibri"/>
                  <a:ea typeface="+mn-ea"/>
                  <a:cs typeface="+mn-cs"/>
                </a:rPr>
                <a:t>une</a:t>
              </a:r>
              <a:r>
                <a:rPr kumimoji="0" lang="en-US" sz="2000" b="1" i="0" u="none" strike="noStrike" kern="1200" cap="none" spc="0" normalizeH="0" baseline="0" noProof="0" dirty="0" smtClean="0">
                  <a:ln>
                    <a:noFill/>
                  </a:ln>
                  <a:solidFill>
                    <a:schemeClr val="accent3">
                      <a:lumMod val="50000"/>
                    </a:schemeClr>
                  </a:solidFill>
                  <a:effectLst/>
                  <a:uLnTx/>
                  <a:uFillTx/>
                  <a:latin typeface="Calibri"/>
                  <a:ea typeface="+mn-ea"/>
                  <a:cs typeface="+mn-cs"/>
                </a:rPr>
                <a:t> formation</a:t>
              </a:r>
              <a:r>
                <a:rPr kumimoji="0" lang="en-US" sz="2000" b="1" i="0" u="none" strike="noStrike" kern="1200" cap="none" spc="0" normalizeH="0" noProof="0" dirty="0" smtClean="0">
                  <a:ln>
                    <a:noFill/>
                  </a:ln>
                  <a:solidFill>
                    <a:schemeClr val="accent3">
                      <a:lumMod val="50000"/>
                    </a:schemeClr>
                  </a:solidFill>
                  <a:effectLst/>
                  <a:uLnTx/>
                  <a:uFillTx/>
                  <a:latin typeface="Calibri"/>
                  <a:ea typeface="+mn-ea"/>
                  <a:cs typeface="+mn-cs"/>
                </a:rPr>
                <a:t> </a:t>
              </a:r>
              <a:r>
                <a:rPr kumimoji="0" lang="en-US" sz="2000" b="1" i="0" u="none" strike="noStrike" kern="1200" cap="none" spc="0" normalizeH="0" noProof="0" dirty="0" err="1" smtClean="0">
                  <a:ln>
                    <a:noFill/>
                  </a:ln>
                  <a:solidFill>
                    <a:schemeClr val="accent3">
                      <a:lumMod val="50000"/>
                    </a:schemeClr>
                  </a:solidFill>
                  <a:effectLst/>
                  <a:uLnTx/>
                  <a:uFillTx/>
                  <a:latin typeface="Calibri"/>
                  <a:ea typeface="+mn-ea"/>
                  <a:cs typeface="+mn-cs"/>
                </a:rPr>
                <a:t>d’intégration</a:t>
              </a:r>
              <a:endParaRPr kumimoji="0" lang="en-US" sz="2000" b="1" i="0" u="none" strike="noStrike" kern="1200" cap="none" spc="0" normalizeH="0" baseline="0" noProof="0" dirty="0" smtClean="0">
                <a:ln>
                  <a:noFill/>
                </a:ln>
                <a:solidFill>
                  <a:schemeClr val="accent3">
                    <a:lumMod val="50000"/>
                  </a:scheme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55" name="Oval 54"/>
            <p:cNvSpPr>
              <a:spLocks noChangeAspect="1"/>
            </p:cNvSpPr>
            <p:nvPr/>
          </p:nvSpPr>
          <p:spPr>
            <a:xfrm>
              <a:off x="709830" y="2716790"/>
              <a:ext cx="1315530" cy="1315530"/>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prstClr val="white"/>
                  </a:solidFill>
                  <a:latin typeface="Calibri"/>
                </a:rPr>
                <a:t>Outiller</a:t>
              </a:r>
              <a:endParaRPr kumimoji="0" lang="en-US" sz="1400" b="1" i="0" u="none" strike="noStrike" kern="1200" cap="none" spc="0" normalizeH="0" baseline="0" noProof="0" dirty="0">
                <a:ln>
                  <a:noFill/>
                </a:ln>
                <a:solidFill>
                  <a:prstClr val="white"/>
                </a:solidFill>
                <a:effectLst/>
                <a:uLnTx/>
                <a:uFillTx/>
                <a:latin typeface="Calibri"/>
              </a:endParaRPr>
            </a:p>
          </p:txBody>
        </p:sp>
      </p:grpSp>
      <p:grpSp>
        <p:nvGrpSpPr>
          <p:cNvPr id="62" name="Group 61"/>
          <p:cNvGrpSpPr/>
          <p:nvPr/>
        </p:nvGrpSpPr>
        <p:grpSpPr>
          <a:xfrm>
            <a:off x="6435694" y="2741722"/>
            <a:ext cx="5235606" cy="1315530"/>
            <a:chOff x="6435694" y="2741722"/>
            <a:chExt cx="5235606" cy="1315530"/>
          </a:xfrm>
        </p:grpSpPr>
        <p:sp>
          <p:nvSpPr>
            <p:cNvPr id="12" name="Rectangle 11"/>
            <p:cNvSpPr/>
            <p:nvPr/>
          </p:nvSpPr>
          <p:spPr>
            <a:xfrm>
              <a:off x="7198822" y="2929154"/>
              <a:ext cx="4472478" cy="940665"/>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7200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chemeClr val="accent3">
                      <a:lumMod val="50000"/>
                    </a:schemeClr>
                  </a:solidFill>
                  <a:effectLst/>
                  <a:uLnTx/>
                  <a:uFillTx/>
                  <a:latin typeface="Calibri"/>
                  <a:ea typeface="+mn-ea"/>
                  <a:cs typeface="+mn-cs"/>
                </a:rPr>
                <a:t>Mettre</a:t>
              </a:r>
              <a:r>
                <a:rPr kumimoji="0" lang="en-US" sz="2000" b="1" i="0" u="none" strike="noStrike" kern="1200" cap="none" spc="0" normalizeH="0" noProof="0" dirty="0" smtClean="0">
                  <a:ln>
                    <a:noFill/>
                  </a:ln>
                  <a:solidFill>
                    <a:schemeClr val="accent3">
                      <a:lumMod val="50000"/>
                    </a:schemeClr>
                  </a:solidFill>
                  <a:effectLst/>
                  <a:uLnTx/>
                  <a:uFillTx/>
                  <a:latin typeface="Calibri"/>
                  <a:ea typeface="+mn-ea"/>
                  <a:cs typeface="+mn-cs"/>
                </a:rPr>
                <a:t> à disposition </a:t>
              </a:r>
              <a:r>
                <a:rPr kumimoji="0" lang="en-US" sz="2000" b="1" i="0" u="none" strike="noStrike" kern="1200" cap="none" spc="0" normalizeH="0" noProof="0" dirty="0" err="1" smtClean="0">
                  <a:ln>
                    <a:noFill/>
                  </a:ln>
                  <a:solidFill>
                    <a:schemeClr val="accent3">
                      <a:lumMod val="50000"/>
                    </a:schemeClr>
                  </a:solidFill>
                  <a:effectLst/>
                  <a:uLnTx/>
                  <a:uFillTx/>
                  <a:latin typeface="Calibri"/>
                  <a:ea typeface="+mn-ea"/>
                  <a:cs typeface="+mn-cs"/>
                </a:rPr>
                <a:t>une</a:t>
              </a:r>
              <a:r>
                <a:rPr kumimoji="0" lang="en-US" sz="2000" b="1" i="0" u="none" strike="noStrike" kern="1200" cap="none" spc="0" normalizeH="0" noProof="0" dirty="0" smtClean="0">
                  <a:ln>
                    <a:noFill/>
                  </a:ln>
                  <a:solidFill>
                    <a:schemeClr val="accent3">
                      <a:lumMod val="50000"/>
                    </a:schemeClr>
                  </a:solidFill>
                  <a:effectLst/>
                  <a:uLnTx/>
                  <a:uFillTx/>
                  <a:latin typeface="Calibri"/>
                  <a:ea typeface="+mn-ea"/>
                  <a:cs typeface="+mn-cs"/>
                </a:rPr>
                <a:t> </a:t>
              </a:r>
              <a:r>
                <a:rPr kumimoji="0" lang="en-US" sz="2000" b="1" i="0" u="none" strike="noStrike" kern="1200" cap="none" spc="0" normalizeH="0" noProof="0" dirty="0" err="1" smtClean="0">
                  <a:ln>
                    <a:noFill/>
                  </a:ln>
                  <a:solidFill>
                    <a:schemeClr val="accent3">
                      <a:lumMod val="50000"/>
                    </a:schemeClr>
                  </a:solidFill>
                  <a:effectLst/>
                  <a:uLnTx/>
                  <a:uFillTx/>
                  <a:latin typeface="Calibri"/>
                  <a:ea typeface="+mn-ea"/>
                  <a:cs typeface="+mn-cs"/>
                </a:rPr>
                <a:t>plateforme</a:t>
              </a:r>
              <a:r>
                <a:rPr kumimoji="0" lang="en-US" sz="2000" b="1" i="0" u="none" strike="noStrike" kern="1200" cap="none" spc="0" normalizeH="0" noProof="0" dirty="0" smtClean="0">
                  <a:ln>
                    <a:noFill/>
                  </a:ln>
                  <a:solidFill>
                    <a:schemeClr val="accent3">
                      <a:lumMod val="50000"/>
                    </a:schemeClr>
                  </a:solidFill>
                  <a:effectLst/>
                  <a:uLnTx/>
                  <a:uFillTx/>
                  <a:latin typeface="Calibri"/>
                  <a:ea typeface="+mn-ea"/>
                  <a:cs typeface="+mn-cs"/>
                </a:rPr>
                <a:t> </a:t>
              </a:r>
              <a:r>
                <a:rPr kumimoji="0" lang="en-US" sz="2000" b="1" i="0" u="none" strike="noStrike" kern="1200" cap="none" spc="0" normalizeH="0" noProof="0" dirty="0" err="1" smtClean="0">
                  <a:ln>
                    <a:noFill/>
                  </a:ln>
                  <a:solidFill>
                    <a:schemeClr val="accent3">
                      <a:lumMod val="50000"/>
                    </a:schemeClr>
                  </a:solidFill>
                  <a:effectLst/>
                  <a:uLnTx/>
                  <a:uFillTx/>
                  <a:latin typeface="Calibri"/>
                  <a:ea typeface="+mn-ea"/>
                  <a:cs typeface="+mn-cs"/>
                </a:rPr>
                <a:t>d’échanges</a:t>
              </a:r>
              <a:endParaRPr kumimoji="0" lang="en-US" sz="2000" b="1" i="0" u="none" strike="noStrike" kern="1200" cap="none" spc="0" normalizeH="0" baseline="0" noProof="0" dirty="0">
                <a:ln>
                  <a:noFill/>
                </a:ln>
                <a:solidFill>
                  <a:schemeClr val="accent3">
                    <a:lumMod val="50000"/>
                  </a:schemeClr>
                </a:solidFill>
                <a:effectLst/>
                <a:uLnTx/>
                <a:uFillTx/>
                <a:latin typeface="Calibri"/>
                <a:ea typeface="+mn-ea"/>
                <a:cs typeface="+mn-cs"/>
              </a:endParaRPr>
            </a:p>
          </p:txBody>
        </p:sp>
        <p:sp>
          <p:nvSpPr>
            <p:cNvPr id="56" name="Oval 55"/>
            <p:cNvSpPr>
              <a:spLocks noChangeAspect="1"/>
            </p:cNvSpPr>
            <p:nvPr/>
          </p:nvSpPr>
          <p:spPr>
            <a:xfrm>
              <a:off x="6435694" y="2741722"/>
              <a:ext cx="1315530" cy="1315530"/>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prstClr val="white"/>
                  </a:solidFill>
                  <a:latin typeface="Calibri"/>
                </a:rPr>
                <a:t>Outiller</a:t>
              </a:r>
              <a:endParaRPr kumimoji="0" lang="en-US" sz="1400" b="1" i="0" u="none" strike="noStrike" kern="1200" cap="none" spc="0" normalizeH="0" baseline="0" noProof="0" dirty="0">
                <a:ln>
                  <a:noFill/>
                </a:ln>
                <a:solidFill>
                  <a:prstClr val="white"/>
                </a:solidFill>
                <a:effectLst/>
                <a:uLnTx/>
                <a:uFillTx/>
                <a:latin typeface="Calibri"/>
              </a:endParaRPr>
            </a:p>
          </p:txBody>
        </p:sp>
      </p:grpSp>
      <p:grpSp>
        <p:nvGrpSpPr>
          <p:cNvPr id="63" name="Group 62"/>
          <p:cNvGrpSpPr/>
          <p:nvPr/>
        </p:nvGrpSpPr>
        <p:grpSpPr>
          <a:xfrm>
            <a:off x="719846" y="4111956"/>
            <a:ext cx="5511789" cy="1307522"/>
            <a:chOff x="719846" y="4111956"/>
            <a:chExt cx="5511789" cy="1307522"/>
          </a:xfrm>
        </p:grpSpPr>
        <p:sp>
          <p:nvSpPr>
            <p:cNvPr id="14" name="Rectangle 13"/>
            <p:cNvSpPr/>
            <p:nvPr/>
          </p:nvSpPr>
          <p:spPr>
            <a:xfrm>
              <a:off x="1461409" y="4333812"/>
              <a:ext cx="4770226" cy="940665"/>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7200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prstClr val="white">
                    <a:lumMod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chemeClr val="accent5">
                      <a:lumMod val="75000"/>
                    </a:schemeClr>
                  </a:solidFill>
                  <a:effectLst/>
                  <a:uLnTx/>
                  <a:uFillTx/>
                  <a:latin typeface="Calibri"/>
                  <a:ea typeface="+mn-ea"/>
                  <a:cs typeface="+mn-cs"/>
                </a:rPr>
                <a:t>Mettre</a:t>
              </a:r>
              <a:r>
                <a:rPr kumimoji="0" lang="en-US" sz="2000" b="1" i="0" u="none" strike="noStrike" kern="1200" cap="none" spc="0" normalizeH="0" baseline="0" noProof="0" dirty="0" smtClean="0">
                  <a:ln>
                    <a:noFill/>
                  </a:ln>
                  <a:solidFill>
                    <a:schemeClr val="accent5">
                      <a:lumMod val="75000"/>
                    </a:schemeClr>
                  </a:solidFill>
                  <a:effectLst/>
                  <a:uLnTx/>
                  <a:uFillTx/>
                  <a:latin typeface="Calibri"/>
                  <a:ea typeface="+mn-ea"/>
                  <a:cs typeface="+mn-cs"/>
                </a:rPr>
                <a:t> </a:t>
              </a:r>
              <a:r>
                <a:rPr kumimoji="0" lang="en-US" sz="2000" b="1" i="0" u="none" strike="noStrike" kern="1200" cap="none" spc="0" normalizeH="0" baseline="0" noProof="0" dirty="0" err="1" smtClean="0">
                  <a:ln>
                    <a:noFill/>
                  </a:ln>
                  <a:solidFill>
                    <a:schemeClr val="accent5">
                      <a:lumMod val="75000"/>
                    </a:schemeClr>
                  </a:solidFill>
                  <a:effectLst/>
                  <a:uLnTx/>
                  <a:uFillTx/>
                  <a:latin typeface="Calibri"/>
                  <a:ea typeface="+mn-ea"/>
                  <a:cs typeface="+mn-cs"/>
                </a:rPr>
                <a:t>en</a:t>
              </a:r>
              <a:r>
                <a:rPr kumimoji="0" lang="en-US" sz="2000" b="1" i="0" u="none" strike="noStrike" kern="1200" cap="none" spc="0" normalizeH="0" baseline="0" noProof="0" dirty="0" smtClean="0">
                  <a:ln>
                    <a:noFill/>
                  </a:ln>
                  <a:solidFill>
                    <a:schemeClr val="accent5">
                      <a:lumMod val="75000"/>
                    </a:schemeClr>
                  </a:solidFill>
                  <a:effectLst/>
                  <a:uLnTx/>
                  <a:uFillTx/>
                  <a:latin typeface="Calibri"/>
                  <a:ea typeface="+mn-ea"/>
                  <a:cs typeface="+mn-cs"/>
                </a:rPr>
                <a:t> place un </a:t>
              </a:r>
              <a:r>
                <a:rPr kumimoji="0" lang="en-US" sz="2000" b="1" i="0" u="none" strike="noStrike" kern="1200" cap="none" spc="0" normalizeH="0" baseline="0" noProof="0" dirty="0" err="1" smtClean="0">
                  <a:ln>
                    <a:noFill/>
                  </a:ln>
                  <a:solidFill>
                    <a:schemeClr val="accent5">
                      <a:lumMod val="75000"/>
                    </a:schemeClr>
                  </a:solidFill>
                  <a:effectLst/>
                  <a:uLnTx/>
                  <a:uFillTx/>
                  <a:latin typeface="Calibri"/>
                  <a:ea typeface="+mn-ea"/>
                  <a:cs typeface="+mn-cs"/>
                </a:rPr>
                <a:t>réseau</a:t>
              </a:r>
              <a:r>
                <a:rPr kumimoji="0" lang="en-US" sz="2000" b="1" i="0" u="none" strike="noStrike" kern="1200" cap="none" spc="0" normalizeH="0" baseline="0" noProof="0" dirty="0" smtClean="0">
                  <a:ln>
                    <a:noFill/>
                  </a:ln>
                  <a:solidFill>
                    <a:schemeClr val="accent5">
                      <a:lumMod val="75000"/>
                    </a:schemeClr>
                  </a:solidFill>
                  <a:effectLst/>
                  <a:uLnTx/>
                  <a:uFillTx/>
                  <a:latin typeface="Calibri"/>
                  <a:ea typeface="+mn-ea"/>
                  <a:cs typeface="+mn-cs"/>
                </a:rPr>
                <a:t> de leaders </a:t>
              </a:r>
              <a:r>
                <a:rPr kumimoji="0" lang="en-US" sz="2000" b="1" i="0" u="none" strike="noStrike" kern="1200" cap="none" spc="0" normalizeH="0" baseline="0" noProof="0" dirty="0" err="1" smtClean="0">
                  <a:ln>
                    <a:noFill/>
                  </a:ln>
                  <a:solidFill>
                    <a:schemeClr val="accent5">
                      <a:lumMod val="75000"/>
                    </a:schemeClr>
                  </a:solidFill>
                  <a:effectLst/>
                  <a:uLnTx/>
                  <a:uFillTx/>
                  <a:latin typeface="Calibri"/>
                  <a:ea typeface="+mn-ea"/>
                  <a:cs typeface="+mn-cs"/>
                </a:rPr>
                <a:t>informels</a:t>
              </a:r>
              <a:endParaRPr kumimoji="0" lang="en-US" sz="2000" b="1" i="0" u="none" strike="noStrike" kern="1200" cap="none" spc="0" normalizeH="0" baseline="0" noProof="0" dirty="0">
                <a:ln>
                  <a:noFill/>
                </a:ln>
                <a:solidFill>
                  <a:schemeClr val="accent5">
                    <a:lumMod val="75000"/>
                  </a:scheme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43" name="Community"/>
            <p:cNvSpPr>
              <a:spLocks noChangeArrowheads="1"/>
            </p:cNvSpPr>
            <p:nvPr>
              <p:custDataLst>
                <p:tags r:id="rId4"/>
              </p:custDataLst>
            </p:nvPr>
          </p:nvSpPr>
          <p:spPr bwMode="auto">
            <a:xfrm>
              <a:off x="927112" y="4580223"/>
              <a:ext cx="121817" cy="123917"/>
            </a:xfrm>
            <a:prstGeom prst="ellipse">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Oval 56"/>
            <p:cNvSpPr>
              <a:spLocks noChangeAspect="1"/>
            </p:cNvSpPr>
            <p:nvPr/>
          </p:nvSpPr>
          <p:spPr>
            <a:xfrm>
              <a:off x="719846" y="4111956"/>
              <a:ext cx="1307522" cy="130752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prstClr val="white"/>
                  </a:solidFill>
                  <a:latin typeface="Calibri"/>
                </a:rPr>
                <a:t>Renforcer</a:t>
              </a:r>
              <a:endParaRPr kumimoji="0" lang="en-US" sz="1400" b="1" i="0" u="none" strike="noStrike" kern="1200" cap="none" spc="0" normalizeH="0" baseline="0" noProof="0" dirty="0">
                <a:ln>
                  <a:noFill/>
                </a:ln>
                <a:solidFill>
                  <a:prstClr val="white"/>
                </a:solidFill>
                <a:effectLst/>
                <a:uLnTx/>
                <a:uFillTx/>
                <a:latin typeface="Calibri"/>
              </a:endParaRPr>
            </a:p>
          </p:txBody>
        </p:sp>
      </p:grpSp>
      <p:grpSp>
        <p:nvGrpSpPr>
          <p:cNvPr id="64" name="Group 63"/>
          <p:cNvGrpSpPr/>
          <p:nvPr/>
        </p:nvGrpSpPr>
        <p:grpSpPr>
          <a:xfrm>
            <a:off x="6347941" y="4106576"/>
            <a:ext cx="5323357" cy="1312902"/>
            <a:chOff x="6347941" y="4106576"/>
            <a:chExt cx="5323357" cy="1312902"/>
          </a:xfrm>
        </p:grpSpPr>
        <p:sp>
          <p:nvSpPr>
            <p:cNvPr id="16" name="Rectangle 15"/>
            <p:cNvSpPr/>
            <p:nvPr/>
          </p:nvSpPr>
          <p:spPr>
            <a:xfrm>
              <a:off x="7246317" y="4333812"/>
              <a:ext cx="4424981" cy="940665"/>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7200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chemeClr val="accent5">
                      <a:lumMod val="75000"/>
                    </a:schemeClr>
                  </a:solidFill>
                  <a:effectLst/>
                  <a:uLnTx/>
                  <a:uFillTx/>
                  <a:latin typeface="Calibri"/>
                  <a:ea typeface="+mn-ea"/>
                  <a:cs typeface="+mn-cs"/>
                </a:rPr>
                <a:t>Partager</a:t>
              </a:r>
              <a:r>
                <a:rPr kumimoji="0" lang="en-US" sz="2000" b="1" i="0" u="none" strike="noStrike" kern="1200" cap="none" spc="0" normalizeH="0" noProof="0" dirty="0" smtClean="0">
                  <a:ln>
                    <a:noFill/>
                  </a:ln>
                  <a:solidFill>
                    <a:schemeClr val="accent5">
                      <a:lumMod val="75000"/>
                    </a:schemeClr>
                  </a:solidFill>
                  <a:effectLst/>
                  <a:uLnTx/>
                  <a:uFillTx/>
                  <a:latin typeface="Calibri"/>
                  <a:ea typeface="+mn-ea"/>
                  <a:cs typeface="+mn-cs"/>
                </a:rPr>
                <a:t> les </a:t>
              </a:r>
              <a:r>
                <a:rPr kumimoji="0" lang="en-US" sz="2000" b="1" i="0" u="none" strike="noStrike" kern="1200" cap="none" spc="0" normalizeH="0" noProof="0" dirty="0" err="1" smtClean="0">
                  <a:ln>
                    <a:noFill/>
                  </a:ln>
                  <a:solidFill>
                    <a:schemeClr val="accent5">
                      <a:lumMod val="75000"/>
                    </a:schemeClr>
                  </a:solidFill>
                  <a:effectLst/>
                  <a:uLnTx/>
                  <a:uFillTx/>
                  <a:latin typeface="Calibri"/>
                  <a:ea typeface="+mn-ea"/>
                  <a:cs typeface="+mn-cs"/>
                </a:rPr>
                <a:t>succès</a:t>
              </a:r>
              <a:r>
                <a:rPr kumimoji="0" lang="en-US" sz="2000" b="1" i="0" u="none" strike="noStrike" kern="1200" cap="none" spc="0" normalizeH="0" noProof="0" dirty="0" smtClean="0">
                  <a:ln>
                    <a:noFill/>
                  </a:ln>
                  <a:solidFill>
                    <a:schemeClr val="accent5">
                      <a:lumMod val="75000"/>
                    </a:schemeClr>
                  </a:solidFill>
                  <a:effectLst/>
                  <a:uLnTx/>
                  <a:uFillTx/>
                  <a:latin typeface="Calibri"/>
                  <a:ea typeface="+mn-ea"/>
                  <a:cs typeface="+mn-cs"/>
                </a:rPr>
                <a:t> à </a:t>
              </a:r>
              <a:r>
                <a:rPr kumimoji="0" lang="en-US" sz="2000" b="1" i="0" u="none" strike="noStrike" kern="1200" cap="none" spc="0" normalizeH="0" noProof="0" dirty="0" err="1" smtClean="0">
                  <a:ln>
                    <a:noFill/>
                  </a:ln>
                  <a:solidFill>
                    <a:schemeClr val="accent5">
                      <a:lumMod val="75000"/>
                    </a:schemeClr>
                  </a:solidFill>
                  <a:effectLst/>
                  <a:uLnTx/>
                  <a:uFillTx/>
                  <a:latin typeface="Calibri"/>
                  <a:ea typeface="+mn-ea"/>
                  <a:cs typeface="+mn-cs"/>
                </a:rPr>
                <a:t>l’interne</a:t>
              </a:r>
              <a:r>
                <a:rPr kumimoji="0" lang="en-US" sz="2000" b="1" i="0" u="none" strike="noStrike" kern="1200" cap="none" spc="0" normalizeH="0" noProof="0" dirty="0" smtClean="0">
                  <a:ln>
                    <a:noFill/>
                  </a:ln>
                  <a:solidFill>
                    <a:schemeClr val="accent5">
                      <a:lumMod val="75000"/>
                    </a:schemeClr>
                  </a:solidFill>
                  <a:effectLst/>
                  <a:uLnTx/>
                  <a:uFillTx/>
                  <a:latin typeface="Calibri"/>
                  <a:ea typeface="+mn-ea"/>
                  <a:cs typeface="+mn-cs"/>
                </a:rPr>
                <a:t> et à </a:t>
              </a:r>
              <a:r>
                <a:rPr kumimoji="0" lang="en-US" sz="2000" b="1" i="0" u="none" strike="noStrike" kern="1200" cap="none" spc="0" normalizeH="0" noProof="0" dirty="0" err="1" smtClean="0">
                  <a:ln>
                    <a:noFill/>
                  </a:ln>
                  <a:solidFill>
                    <a:schemeClr val="accent5">
                      <a:lumMod val="75000"/>
                    </a:schemeClr>
                  </a:solidFill>
                  <a:effectLst/>
                  <a:uLnTx/>
                  <a:uFillTx/>
                  <a:latin typeface="Calibri"/>
                  <a:ea typeface="+mn-ea"/>
                  <a:cs typeface="+mn-cs"/>
                </a:rPr>
                <a:t>l’externe</a:t>
              </a:r>
              <a:endParaRPr kumimoji="0" lang="en-US" sz="2000" b="1" i="0" u="none" strike="noStrike" kern="1200" cap="none" spc="0" normalizeH="0" baseline="0" noProof="0" dirty="0">
                <a:ln>
                  <a:noFill/>
                </a:ln>
                <a:solidFill>
                  <a:schemeClr val="accent5">
                    <a:lumMod val="75000"/>
                  </a:schemeClr>
                </a:solidFill>
                <a:effectLst/>
                <a:uLnTx/>
                <a:uFillTx/>
                <a:latin typeface="Calibri"/>
                <a:ea typeface="+mn-ea"/>
                <a:cs typeface="+mn-cs"/>
              </a:endParaRPr>
            </a:p>
          </p:txBody>
        </p:sp>
        <p:grpSp>
          <p:nvGrpSpPr>
            <p:cNvPr id="23" name="Credit_card3" descr="{&quot;Key&quot;:&quot;POWER_USER_SHAPE_ICON&quot;,&quot;Value&quot;:&quot;POWER_USER_SHAPE_ICON_STYLE_1&quot;}">
              <a:extLst>
                <a:ext uri="{FF2B5EF4-FFF2-40B4-BE49-F238E27FC236}">
                  <a16:creationId xmlns:a16="http://schemas.microsoft.com/office/drawing/2014/main" xmlns="" id="{F7FB0D69-67F5-4D69-A187-A28180CDD23D}"/>
                </a:ext>
              </a:extLst>
            </p:cNvPr>
            <p:cNvGrpSpPr>
              <a:grpSpLocks noChangeAspect="1"/>
            </p:cNvGrpSpPr>
            <p:nvPr>
              <p:custDataLst>
                <p:tags r:id="rId2"/>
              </p:custDataLst>
            </p:nvPr>
          </p:nvGrpSpPr>
          <p:grpSpPr>
            <a:xfrm>
              <a:off x="6347941" y="4495995"/>
              <a:ext cx="501769" cy="477278"/>
              <a:chOff x="5895442" y="2133165"/>
              <a:chExt cx="2845525" cy="2706624"/>
            </a:xfrm>
            <a:solidFill>
              <a:schemeClr val="bg1"/>
            </a:solidFill>
          </p:grpSpPr>
          <p:grpSp>
            <p:nvGrpSpPr>
              <p:cNvPr id="25" name="Group 24">
                <a:extLst>
                  <a:ext uri="{FF2B5EF4-FFF2-40B4-BE49-F238E27FC236}">
                    <a16:creationId xmlns:a16="http://schemas.microsoft.com/office/drawing/2014/main" xmlns="" id="{5BCEDFBF-F183-4BF9-AC47-E7009AD06CB7}"/>
                  </a:ext>
                </a:extLst>
              </p:cNvPr>
              <p:cNvGrpSpPr>
                <a:grpSpLocks noChangeAspect="1"/>
              </p:cNvGrpSpPr>
              <p:nvPr/>
            </p:nvGrpSpPr>
            <p:grpSpPr>
              <a:xfrm>
                <a:off x="7404718" y="3586979"/>
                <a:ext cx="1072910" cy="624559"/>
                <a:chOff x="7133197" y="3935091"/>
                <a:chExt cx="886702" cy="516164"/>
              </a:xfrm>
              <a:grpFill/>
            </p:grpSpPr>
            <p:sp>
              <p:nvSpPr>
                <p:cNvPr id="34" name="Oval 33">
                  <a:extLst>
                    <a:ext uri="{FF2B5EF4-FFF2-40B4-BE49-F238E27FC236}">
                      <a16:creationId xmlns:a16="http://schemas.microsoft.com/office/drawing/2014/main" xmlns="" id="{E4A80B74-C0D7-4FDF-8895-5B4D93380744}"/>
                    </a:ext>
                  </a:extLst>
                </p:cNvPr>
                <p:cNvSpPr>
                  <a:spLocks noChangeAspect="1"/>
                </p:cNvSpPr>
                <p:nvPr/>
              </p:nvSpPr>
              <p:spPr>
                <a:xfrm>
                  <a:off x="7133197" y="3935091"/>
                  <a:ext cx="516155" cy="516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Oval 34">
                  <a:extLst>
                    <a:ext uri="{FF2B5EF4-FFF2-40B4-BE49-F238E27FC236}">
                      <a16:creationId xmlns:a16="http://schemas.microsoft.com/office/drawing/2014/main" xmlns="" id="{6CCB07E5-98D8-41E8-BB74-DAEF78199473}"/>
                    </a:ext>
                  </a:extLst>
                </p:cNvPr>
                <p:cNvSpPr>
                  <a:spLocks noChangeAspect="1"/>
                </p:cNvSpPr>
                <p:nvPr/>
              </p:nvSpPr>
              <p:spPr>
                <a:xfrm>
                  <a:off x="7503744" y="3935100"/>
                  <a:ext cx="516155" cy="516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6" name="Rectangle 25">
                <a:extLst>
                  <a:ext uri="{FF2B5EF4-FFF2-40B4-BE49-F238E27FC236}">
                    <a16:creationId xmlns:a16="http://schemas.microsoft.com/office/drawing/2014/main" xmlns="" id="{55D2AB2E-42BF-4F96-B288-4D7CC8A47CD2}"/>
                  </a:ext>
                </a:extLst>
              </p:cNvPr>
              <p:cNvSpPr/>
              <p:nvPr/>
            </p:nvSpPr>
            <p:spPr>
              <a:xfrm>
                <a:off x="5895442"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xmlns="" id="{393E5B87-091E-41EF-9FE3-C78565A930A0}"/>
                  </a:ext>
                </a:extLst>
              </p:cNvPr>
              <p:cNvSpPr/>
              <p:nvPr/>
            </p:nvSpPr>
            <p:spPr>
              <a:xfrm>
                <a:off x="6624415"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xmlns="" id="{D749C5EE-18E4-4A5E-B84F-2FE656C94598}"/>
                  </a:ext>
                </a:extLst>
              </p:cNvPr>
              <p:cNvSpPr/>
              <p:nvPr/>
            </p:nvSpPr>
            <p:spPr>
              <a:xfrm>
                <a:off x="7353388"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0" name="Group 29">
                <a:extLst>
                  <a:ext uri="{FF2B5EF4-FFF2-40B4-BE49-F238E27FC236}">
                    <a16:creationId xmlns:a16="http://schemas.microsoft.com/office/drawing/2014/main" xmlns="" id="{85BFEE5A-7981-4CC5-BF93-4A3ABFAFBE5B}"/>
                  </a:ext>
                </a:extLst>
              </p:cNvPr>
              <p:cNvGrpSpPr/>
              <p:nvPr/>
            </p:nvGrpSpPr>
            <p:grpSpPr>
              <a:xfrm>
                <a:off x="6693019" y="2133165"/>
                <a:ext cx="2047948" cy="1089213"/>
                <a:chOff x="6693019" y="2133165"/>
                <a:chExt cx="2047948" cy="1089213"/>
              </a:xfrm>
              <a:grpFill/>
            </p:grpSpPr>
            <p:sp>
              <p:nvSpPr>
                <p:cNvPr id="32" name="Freeform: Shape 1309">
                  <a:extLst>
                    <a:ext uri="{FF2B5EF4-FFF2-40B4-BE49-F238E27FC236}">
                      <a16:creationId xmlns:a16="http://schemas.microsoft.com/office/drawing/2014/main" xmlns="" id="{626D1D40-CDEB-4902-A7E3-54234DDB2BFC}"/>
                    </a:ext>
                  </a:extLst>
                </p:cNvPr>
                <p:cNvSpPr/>
                <p:nvPr/>
              </p:nvSpPr>
              <p:spPr>
                <a:xfrm rot="5400000">
                  <a:off x="7176226" y="1649958"/>
                  <a:ext cx="1081533" cy="2047948"/>
                </a:xfrm>
                <a:custGeom>
                  <a:avLst/>
                  <a:gdLst>
                    <a:gd name="connsiteX0" fmla="*/ 0 w 1081533"/>
                    <a:gd name="connsiteY0" fmla="*/ 1771024 h 2047948"/>
                    <a:gd name="connsiteX1" fmla="*/ 0 w 1081533"/>
                    <a:gd name="connsiteY1" fmla="*/ 276924 h 2047948"/>
                    <a:gd name="connsiteX2" fmla="*/ 276924 w 1081533"/>
                    <a:gd name="connsiteY2" fmla="*/ 0 h 2047948"/>
                    <a:gd name="connsiteX3" fmla="*/ 1081533 w 1081533"/>
                    <a:gd name="connsiteY3" fmla="*/ 0 h 2047948"/>
                    <a:gd name="connsiteX4" fmla="*/ 1081533 w 1081533"/>
                    <a:gd name="connsiteY4" fmla="*/ 93089 h 2047948"/>
                    <a:gd name="connsiteX5" fmla="*/ 346325 w 1081533"/>
                    <a:gd name="connsiteY5" fmla="*/ 93089 h 2047948"/>
                    <a:gd name="connsiteX6" fmla="*/ 94576 w 1081533"/>
                    <a:gd name="connsiteY6" fmla="*/ 344838 h 2047948"/>
                    <a:gd name="connsiteX7" fmla="*/ 94576 w 1081533"/>
                    <a:gd name="connsiteY7" fmla="*/ 1703111 h 2047948"/>
                    <a:gd name="connsiteX8" fmla="*/ 346325 w 1081533"/>
                    <a:gd name="connsiteY8" fmla="*/ 1954860 h 2047948"/>
                    <a:gd name="connsiteX9" fmla="*/ 1081533 w 1081533"/>
                    <a:gd name="connsiteY9" fmla="*/ 1954860 h 2047948"/>
                    <a:gd name="connsiteX10" fmla="*/ 1081533 w 1081533"/>
                    <a:gd name="connsiteY10" fmla="*/ 2047948 h 2047948"/>
                    <a:gd name="connsiteX11" fmla="*/ 276924 w 1081533"/>
                    <a:gd name="connsiteY11" fmla="*/ 2047948 h 2047948"/>
                    <a:gd name="connsiteX12" fmla="*/ 0 w 1081533"/>
                    <a:gd name="connsiteY12" fmla="*/ 1771024 h 204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533" h="2047948">
                      <a:moveTo>
                        <a:pt x="0" y="1771024"/>
                      </a:moveTo>
                      <a:lnTo>
                        <a:pt x="0" y="276924"/>
                      </a:lnTo>
                      <a:cubicBezTo>
                        <a:pt x="0" y="123983"/>
                        <a:pt x="123983" y="0"/>
                        <a:pt x="276924" y="0"/>
                      </a:cubicBezTo>
                      <a:lnTo>
                        <a:pt x="1081533" y="0"/>
                      </a:lnTo>
                      <a:lnTo>
                        <a:pt x="1081533" y="93089"/>
                      </a:lnTo>
                      <a:lnTo>
                        <a:pt x="346325" y="93089"/>
                      </a:lnTo>
                      <a:cubicBezTo>
                        <a:pt x="207288" y="93089"/>
                        <a:pt x="94576" y="205801"/>
                        <a:pt x="94576" y="344838"/>
                      </a:cubicBezTo>
                      <a:lnTo>
                        <a:pt x="94576" y="1703111"/>
                      </a:lnTo>
                      <a:cubicBezTo>
                        <a:pt x="94576" y="1842148"/>
                        <a:pt x="207288" y="1954860"/>
                        <a:pt x="346325" y="1954860"/>
                      </a:cubicBezTo>
                      <a:lnTo>
                        <a:pt x="1081533" y="1954860"/>
                      </a:lnTo>
                      <a:lnTo>
                        <a:pt x="1081533" y="2047948"/>
                      </a:lnTo>
                      <a:lnTo>
                        <a:pt x="276924" y="2047948"/>
                      </a:lnTo>
                      <a:cubicBezTo>
                        <a:pt x="123983" y="2047948"/>
                        <a:pt x="0" y="1923965"/>
                        <a:pt x="0" y="17710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xmlns="" id="{619F59FE-8616-4285-807C-A9E78182F82A}"/>
                    </a:ext>
                  </a:extLst>
                </p:cNvPr>
                <p:cNvSpPr/>
                <p:nvPr/>
              </p:nvSpPr>
              <p:spPr>
                <a:xfrm>
                  <a:off x="7115784" y="2214384"/>
                  <a:ext cx="264730" cy="10079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1" name="Euro2">
                <a:extLst>
                  <a:ext uri="{FF2B5EF4-FFF2-40B4-BE49-F238E27FC236}">
                    <a16:creationId xmlns:a16="http://schemas.microsoft.com/office/drawing/2014/main" xmlns="" id="{BA406455-C971-474F-B86B-38150858059A}"/>
                  </a:ext>
                </a:extLst>
              </p:cNvPr>
              <p:cNvSpPr>
                <a:spLocks noChangeAspect="1"/>
              </p:cNvSpPr>
              <p:nvPr>
                <p:custDataLst>
                  <p:tags r:id="rId3"/>
                </p:custDataLst>
              </p:nvPr>
            </p:nvSpPr>
            <p:spPr bwMode="auto">
              <a:xfrm>
                <a:off x="6037032" y="3570792"/>
                <a:ext cx="615398" cy="656940"/>
              </a:xfrm>
              <a:custGeom>
                <a:avLst/>
                <a:gdLst>
                  <a:gd name="T0" fmla="*/ 1040 w 1064"/>
                  <a:gd name="T1" fmla="*/ 901 h 1134"/>
                  <a:gd name="T2" fmla="*/ 756 w 1064"/>
                  <a:gd name="T3" fmla="*/ 1006 h 1134"/>
                  <a:gd name="T4" fmla="*/ 366 w 1064"/>
                  <a:gd name="T5" fmla="*/ 767 h 1134"/>
                  <a:gd name="T6" fmla="*/ 919 w 1064"/>
                  <a:gd name="T7" fmla="*/ 767 h 1134"/>
                  <a:gd name="T8" fmla="*/ 946 w 1064"/>
                  <a:gd name="T9" fmla="*/ 642 h 1134"/>
                  <a:gd name="T10" fmla="*/ 324 w 1064"/>
                  <a:gd name="T11" fmla="*/ 642 h 1134"/>
                  <a:gd name="T12" fmla="*/ 317 w 1064"/>
                  <a:gd name="T13" fmla="*/ 567 h 1134"/>
                  <a:gd name="T14" fmla="*/ 322 w 1064"/>
                  <a:gd name="T15" fmla="*/ 505 h 1134"/>
                  <a:gd name="T16" fmla="*/ 975 w 1064"/>
                  <a:gd name="T17" fmla="*/ 505 h 1134"/>
                  <a:gd name="T18" fmla="*/ 1002 w 1064"/>
                  <a:gd name="T19" fmla="*/ 380 h 1134"/>
                  <a:gd name="T20" fmla="*/ 1002 w 1064"/>
                  <a:gd name="T21" fmla="*/ 380 h 1134"/>
                  <a:gd name="T22" fmla="*/ 360 w 1064"/>
                  <a:gd name="T23" fmla="*/ 380 h 1134"/>
                  <a:gd name="T24" fmla="*/ 756 w 1064"/>
                  <a:gd name="T25" fmla="*/ 128 h 1134"/>
                  <a:gd name="T26" fmla="*/ 1034 w 1064"/>
                  <a:gd name="T27" fmla="*/ 228 h 1134"/>
                  <a:gd name="T28" fmla="*/ 1064 w 1064"/>
                  <a:gd name="T29" fmla="*/ 91 h 1134"/>
                  <a:gd name="T30" fmla="*/ 756 w 1064"/>
                  <a:gd name="T31" fmla="*/ 0 h 1134"/>
                  <a:gd name="T32" fmla="*/ 222 w 1064"/>
                  <a:gd name="T33" fmla="*/ 380 h 1134"/>
                  <a:gd name="T34" fmla="*/ 27 w 1064"/>
                  <a:gd name="T35" fmla="*/ 380 h 1134"/>
                  <a:gd name="T36" fmla="*/ 0 w 1064"/>
                  <a:gd name="T37" fmla="*/ 505 h 1134"/>
                  <a:gd name="T38" fmla="*/ 193 w 1064"/>
                  <a:gd name="T39" fmla="*/ 505 h 1134"/>
                  <a:gd name="T40" fmla="*/ 190 w 1064"/>
                  <a:gd name="T41" fmla="*/ 567 h 1134"/>
                  <a:gd name="T42" fmla="*/ 195 w 1064"/>
                  <a:gd name="T43" fmla="*/ 642 h 1134"/>
                  <a:gd name="T44" fmla="*/ 30 w 1064"/>
                  <a:gd name="T45" fmla="*/ 642 h 1134"/>
                  <a:gd name="T46" fmla="*/ 3 w 1064"/>
                  <a:gd name="T47" fmla="*/ 767 h 1134"/>
                  <a:gd name="T48" fmla="*/ 226 w 1064"/>
                  <a:gd name="T49" fmla="*/ 767 h 1134"/>
                  <a:gd name="T50" fmla="*/ 756 w 1064"/>
                  <a:gd name="T51" fmla="*/ 1134 h 1134"/>
                  <a:gd name="T52" fmla="*/ 1040 w 1064"/>
                  <a:gd name="T53" fmla="*/ 1057 h 1134"/>
                  <a:gd name="T54" fmla="*/ 1040 w 1064"/>
                  <a:gd name="T55" fmla="*/ 901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4" h="1134">
                    <a:moveTo>
                      <a:pt x="1040" y="901"/>
                    </a:moveTo>
                    <a:cubicBezTo>
                      <a:pt x="963" y="966"/>
                      <a:pt x="864" y="1006"/>
                      <a:pt x="756" y="1006"/>
                    </a:cubicBezTo>
                    <a:cubicBezTo>
                      <a:pt x="586" y="1006"/>
                      <a:pt x="439" y="909"/>
                      <a:pt x="366" y="767"/>
                    </a:cubicBezTo>
                    <a:lnTo>
                      <a:pt x="919" y="767"/>
                    </a:lnTo>
                    <a:lnTo>
                      <a:pt x="946" y="642"/>
                    </a:lnTo>
                    <a:lnTo>
                      <a:pt x="324" y="642"/>
                    </a:lnTo>
                    <a:cubicBezTo>
                      <a:pt x="320" y="618"/>
                      <a:pt x="317" y="593"/>
                      <a:pt x="317" y="567"/>
                    </a:cubicBezTo>
                    <a:cubicBezTo>
                      <a:pt x="317" y="546"/>
                      <a:pt x="319" y="525"/>
                      <a:pt x="322" y="505"/>
                    </a:cubicBezTo>
                    <a:lnTo>
                      <a:pt x="975" y="505"/>
                    </a:lnTo>
                    <a:lnTo>
                      <a:pt x="1002" y="380"/>
                    </a:lnTo>
                    <a:lnTo>
                      <a:pt x="1002" y="380"/>
                    </a:lnTo>
                    <a:lnTo>
                      <a:pt x="360" y="380"/>
                    </a:lnTo>
                    <a:cubicBezTo>
                      <a:pt x="430" y="231"/>
                      <a:pt x="581" y="128"/>
                      <a:pt x="756" y="128"/>
                    </a:cubicBezTo>
                    <a:cubicBezTo>
                      <a:pt x="862" y="128"/>
                      <a:pt x="959" y="166"/>
                      <a:pt x="1034" y="228"/>
                    </a:cubicBezTo>
                    <a:lnTo>
                      <a:pt x="1064" y="91"/>
                    </a:lnTo>
                    <a:cubicBezTo>
                      <a:pt x="975" y="34"/>
                      <a:pt x="870" y="0"/>
                      <a:pt x="756" y="0"/>
                    </a:cubicBezTo>
                    <a:cubicBezTo>
                      <a:pt x="509" y="0"/>
                      <a:pt x="299" y="159"/>
                      <a:pt x="222" y="380"/>
                    </a:cubicBezTo>
                    <a:lnTo>
                      <a:pt x="27" y="380"/>
                    </a:lnTo>
                    <a:lnTo>
                      <a:pt x="0" y="505"/>
                    </a:lnTo>
                    <a:lnTo>
                      <a:pt x="193" y="505"/>
                    </a:lnTo>
                    <a:cubicBezTo>
                      <a:pt x="191" y="525"/>
                      <a:pt x="190" y="546"/>
                      <a:pt x="190" y="567"/>
                    </a:cubicBezTo>
                    <a:cubicBezTo>
                      <a:pt x="190" y="592"/>
                      <a:pt x="191" y="617"/>
                      <a:pt x="195" y="642"/>
                    </a:cubicBezTo>
                    <a:lnTo>
                      <a:pt x="30" y="642"/>
                    </a:lnTo>
                    <a:lnTo>
                      <a:pt x="3" y="767"/>
                    </a:lnTo>
                    <a:lnTo>
                      <a:pt x="226" y="767"/>
                    </a:lnTo>
                    <a:cubicBezTo>
                      <a:pt x="307" y="981"/>
                      <a:pt x="514" y="1134"/>
                      <a:pt x="756" y="1134"/>
                    </a:cubicBezTo>
                    <a:cubicBezTo>
                      <a:pt x="859" y="1134"/>
                      <a:pt x="956" y="1106"/>
                      <a:pt x="1040" y="1057"/>
                    </a:cubicBezTo>
                    <a:lnTo>
                      <a:pt x="1040" y="9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8" name="Oval 57"/>
            <p:cNvSpPr>
              <a:spLocks noChangeAspect="1"/>
            </p:cNvSpPr>
            <p:nvPr/>
          </p:nvSpPr>
          <p:spPr>
            <a:xfrm>
              <a:off x="6435694" y="4106576"/>
              <a:ext cx="1312902" cy="131290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prstClr val="white"/>
                  </a:solidFill>
                  <a:latin typeface="Calibri"/>
                </a:rPr>
                <a:t>Renforcer</a:t>
              </a:r>
              <a:endParaRPr kumimoji="0" lang="en-US" sz="1400" b="1" i="0" u="none" strike="noStrike" kern="1200" cap="none" spc="0" normalizeH="0" baseline="0" noProof="0" dirty="0">
                <a:ln>
                  <a:noFill/>
                </a:ln>
                <a:solidFill>
                  <a:prstClr val="white"/>
                </a:solidFill>
                <a:effectLst/>
                <a:uLnTx/>
                <a:uFillTx/>
                <a:latin typeface="Calibri"/>
              </a:endParaRPr>
            </a:p>
          </p:txBody>
        </p:sp>
      </p:grpSp>
    </p:spTree>
    <p:extLst>
      <p:ext uri="{BB962C8B-B14F-4D97-AF65-F5344CB8AC3E}">
        <p14:creationId xmlns:p14="http://schemas.microsoft.com/office/powerpoint/2010/main" val="664275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0" y="4960138"/>
            <a:ext cx="6252520" cy="1463040"/>
          </a:xfrm>
        </p:spPr>
        <p:txBody>
          <a:bodyPr>
            <a:normAutofit/>
          </a:bodyPr>
          <a:lstStyle/>
          <a:p>
            <a:r>
              <a:rPr lang="fr-CA" b="1" dirty="0" smtClean="0"/>
              <a:t>Merci</a:t>
            </a:r>
            <a:r>
              <a:rPr lang="fr-CA" dirty="0" smtClean="0"/>
              <a:t> pour votre INTÉRÊT</a:t>
            </a:r>
            <a:endParaRPr lang="fr-FR"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977080" y="575469"/>
            <a:ext cx="8081319" cy="4211674"/>
          </a:xfrm>
          <a:prstGeom prst="rect">
            <a:avLst/>
          </a:prstGeom>
        </p:spPr>
      </p:pic>
    </p:spTree>
    <p:extLst>
      <p:ext uri="{BB962C8B-B14F-4D97-AF65-F5344CB8AC3E}">
        <p14:creationId xmlns:p14="http://schemas.microsoft.com/office/powerpoint/2010/main" val="267297962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 </a:t>
            </a:r>
            <a:r>
              <a:rPr lang="fr-CA" dirty="0" smtClean="0">
                <a:cs typeface="Calibri" panose="020F0502020204030204" pitchFamily="34" charset="0"/>
              </a:rPr>
              <a:t>À </a:t>
            </a:r>
            <a:r>
              <a:rPr lang="fr-CA" dirty="0" smtClean="0"/>
              <a:t>votre écoute</a:t>
            </a:r>
            <a:endParaRPr lang="fr-FR" dirty="0"/>
          </a:p>
        </p:txBody>
      </p:sp>
      <p:pic>
        <p:nvPicPr>
          <p:cNvPr id="5" name="Picture 4"/>
          <p:cNvPicPr>
            <a:picLocks noChangeAspect="1"/>
          </p:cNvPicPr>
          <p:nvPr/>
        </p:nvPicPr>
        <p:blipFill>
          <a:blip r:embed="rId3"/>
          <a:stretch>
            <a:fillRect/>
          </a:stretch>
        </p:blipFill>
        <p:spPr>
          <a:xfrm>
            <a:off x="1729945" y="458222"/>
            <a:ext cx="8600303" cy="4501916"/>
          </a:xfrm>
          <a:prstGeom prst="rect">
            <a:avLst/>
          </a:prstGeom>
        </p:spPr>
      </p:pic>
    </p:spTree>
    <p:extLst>
      <p:ext uri="{BB962C8B-B14F-4D97-AF65-F5344CB8AC3E}">
        <p14:creationId xmlns:p14="http://schemas.microsoft.com/office/powerpoint/2010/main" val="19962517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259689" y="-114417"/>
            <a:ext cx="9720263" cy="1498600"/>
          </a:xfrm>
        </p:spPr>
        <p:txBody>
          <a:bodyPr>
            <a:normAutofit/>
          </a:bodyPr>
          <a:lstStyle/>
          <a:p>
            <a:r>
              <a:rPr lang="en-US" sz="4000" dirty="0" smtClean="0"/>
              <a:t>VOS CONTACTS</a:t>
            </a:r>
            <a:endParaRPr lang="en-US" sz="4000" dirty="0"/>
          </a:p>
        </p:txBody>
      </p:sp>
      <p:sp>
        <p:nvSpPr>
          <p:cNvPr id="29" name="TextBox 28"/>
          <p:cNvSpPr txBox="1"/>
          <p:nvPr/>
        </p:nvSpPr>
        <p:spPr>
          <a:xfrm>
            <a:off x="1848571" y="1557178"/>
            <a:ext cx="4416305" cy="4801314"/>
          </a:xfrm>
          <a:prstGeom prst="rect">
            <a:avLst/>
          </a:prstGeom>
          <a:noFill/>
        </p:spPr>
        <p:txBody>
          <a:bodyPr wrap="square" rtlCol="0">
            <a:spAutoFit/>
          </a:bodyPr>
          <a:lstStyle/>
          <a:p>
            <a:endParaRPr lang="fr-CA" dirty="0"/>
          </a:p>
          <a:p>
            <a:r>
              <a:rPr lang="en-CA" b="1" dirty="0"/>
              <a:t>Kerstin </a:t>
            </a:r>
            <a:r>
              <a:rPr lang="en-CA" b="1" dirty="0" err="1"/>
              <a:t>Kuyken</a:t>
            </a:r>
            <a:r>
              <a:rPr lang="en-CA" b="1" dirty="0"/>
              <a:t>, Ph.D.</a:t>
            </a:r>
          </a:p>
          <a:p>
            <a:r>
              <a:rPr lang="en-CA" dirty="0" err="1"/>
              <a:t>Professeure</a:t>
            </a:r>
            <a:r>
              <a:rPr lang="en-CA" dirty="0"/>
              <a:t> au </a:t>
            </a:r>
            <a:r>
              <a:rPr lang="en-CA" dirty="0" err="1"/>
              <a:t>Département</a:t>
            </a:r>
            <a:r>
              <a:rPr lang="en-CA" dirty="0"/>
              <a:t> de Management et </a:t>
            </a:r>
            <a:r>
              <a:rPr lang="en-CA" dirty="0" err="1"/>
              <a:t>Technologie</a:t>
            </a:r>
            <a:r>
              <a:rPr lang="en-CA" dirty="0"/>
              <a:t>, ESG UQAM</a:t>
            </a:r>
          </a:p>
          <a:p>
            <a:r>
              <a:rPr lang="en-CA" dirty="0" smtClean="0">
                <a:hlinkClick r:id="rId7"/>
              </a:rPr>
              <a:t>Kuyken.kerstin@uqam.ca</a:t>
            </a:r>
            <a:endParaRPr lang="en-CA" dirty="0" smtClean="0"/>
          </a:p>
          <a:p>
            <a:pPr algn="ctr"/>
            <a:endParaRPr lang="en-CA" dirty="0"/>
          </a:p>
          <a:p>
            <a:r>
              <a:rPr lang="en-CA" b="1" dirty="0" smtClean="0"/>
              <a:t>Alejandro </a:t>
            </a:r>
            <a:r>
              <a:rPr lang="en-CA" b="1" dirty="0"/>
              <a:t>Romero, </a:t>
            </a:r>
            <a:r>
              <a:rPr lang="en-CA" b="1" dirty="0" err="1"/>
              <a:t>Ph.D</a:t>
            </a:r>
            <a:endParaRPr lang="en-CA" b="1" dirty="0"/>
          </a:p>
          <a:p>
            <a:r>
              <a:rPr lang="en-CA" dirty="0" err="1"/>
              <a:t>Professeur</a:t>
            </a:r>
            <a:r>
              <a:rPr lang="en-CA" dirty="0"/>
              <a:t> au </a:t>
            </a:r>
            <a:r>
              <a:rPr lang="en-CA" dirty="0" err="1"/>
              <a:t>Département</a:t>
            </a:r>
            <a:r>
              <a:rPr lang="en-CA" dirty="0"/>
              <a:t> de Management et </a:t>
            </a:r>
            <a:r>
              <a:rPr lang="en-CA" dirty="0" err="1"/>
              <a:t>Technologie</a:t>
            </a:r>
            <a:r>
              <a:rPr lang="en-CA" dirty="0"/>
              <a:t>, ESG UQAM</a:t>
            </a:r>
          </a:p>
          <a:p>
            <a:r>
              <a:rPr lang="en-CA" dirty="0" smtClean="0">
                <a:hlinkClick r:id="rId8"/>
              </a:rPr>
              <a:t>Romero-torres.alejandro@uqam.ca</a:t>
            </a:r>
            <a:endParaRPr lang="en-CA" dirty="0" smtClean="0"/>
          </a:p>
          <a:p>
            <a:pPr algn="ctr"/>
            <a:endParaRPr lang="en-CA" dirty="0"/>
          </a:p>
          <a:p>
            <a:r>
              <a:rPr lang="en-CA" b="1" dirty="0"/>
              <a:t>Sonia </a:t>
            </a:r>
            <a:r>
              <a:rPr lang="en-CA" b="1" dirty="0" smtClean="0"/>
              <a:t>Benhallou, M.Sc.</a:t>
            </a:r>
          </a:p>
          <a:p>
            <a:r>
              <a:rPr lang="en-CA" dirty="0" smtClean="0"/>
              <a:t>Knowledge </a:t>
            </a:r>
            <a:r>
              <a:rPr lang="en-CA" dirty="0"/>
              <a:t>Manager &amp; </a:t>
            </a:r>
            <a:r>
              <a:rPr lang="en-CA" dirty="0" err="1"/>
              <a:t>Chargée</a:t>
            </a:r>
            <a:r>
              <a:rPr lang="en-CA" dirty="0"/>
              <a:t> de </a:t>
            </a:r>
            <a:r>
              <a:rPr lang="en-CA" dirty="0" err="1"/>
              <a:t>projets</a:t>
            </a:r>
            <a:r>
              <a:rPr lang="en-CA" dirty="0"/>
              <a:t> </a:t>
            </a:r>
            <a:r>
              <a:rPr lang="en-CA" dirty="0" err="1" smtClean="0"/>
              <a:t>en</a:t>
            </a:r>
            <a:r>
              <a:rPr lang="en-CA" dirty="0" smtClean="0"/>
              <a:t> Knowledge Management, </a:t>
            </a:r>
            <a:r>
              <a:rPr lang="en-CA" dirty="0" err="1" smtClean="0"/>
              <a:t>Société</a:t>
            </a:r>
            <a:r>
              <a:rPr lang="en-CA" dirty="0" smtClean="0"/>
              <a:t> </a:t>
            </a:r>
            <a:r>
              <a:rPr lang="en-CA" dirty="0" err="1" smtClean="0"/>
              <a:t>Générale</a:t>
            </a:r>
            <a:endParaRPr lang="en-CA" dirty="0"/>
          </a:p>
          <a:p>
            <a:r>
              <a:rPr lang="en-CA" dirty="0" smtClean="0">
                <a:hlinkClick r:id="rId9"/>
              </a:rPr>
              <a:t>Benhallou.sonia@uqam.ca</a:t>
            </a:r>
            <a:r>
              <a:rPr lang="en-CA" dirty="0" smtClean="0"/>
              <a:t> </a:t>
            </a:r>
            <a:endParaRPr lang="en-CA" dirty="0"/>
          </a:p>
          <a:p>
            <a:endParaRPr lang="fr-CA" dirty="0" smtClean="0"/>
          </a:p>
        </p:txBody>
      </p:sp>
      <p:sp>
        <p:nvSpPr>
          <p:cNvPr id="32" name="Contact5" descr="{&quot;Key&quot;:&quot;POWER_USER_SHAPE_ICON&quot;,&quot;Value&quot;:&quot;POWER_USER_SHAPE_ICON_STYLE_1&quot;}"/>
          <p:cNvSpPr>
            <a:spLocks noChangeAspect="1" noChangeArrowheads="1"/>
          </p:cNvSpPr>
          <p:nvPr>
            <p:custDataLst>
              <p:tags r:id="rId2"/>
            </p:custDataLst>
          </p:nvPr>
        </p:nvSpPr>
        <p:spPr bwMode="auto">
          <a:xfrm>
            <a:off x="1056358" y="1919712"/>
            <a:ext cx="629229" cy="733408"/>
          </a:xfrm>
          <a:custGeom>
            <a:avLst/>
            <a:gdLst>
              <a:gd name="T0" fmla="*/ 592 w 664"/>
              <a:gd name="T1" fmla="*/ 0 h 777"/>
              <a:gd name="T2" fmla="*/ 78 w 664"/>
              <a:gd name="T3" fmla="*/ 0 h 777"/>
              <a:gd name="T4" fmla="*/ 0 w 664"/>
              <a:gd name="T5" fmla="*/ 71 h 777"/>
              <a:gd name="T6" fmla="*/ 0 w 664"/>
              <a:gd name="T7" fmla="*/ 592 h 777"/>
              <a:gd name="T8" fmla="*/ 78 w 664"/>
              <a:gd name="T9" fmla="*/ 663 h 777"/>
              <a:gd name="T10" fmla="*/ 219 w 664"/>
              <a:gd name="T11" fmla="*/ 663 h 777"/>
              <a:gd name="T12" fmla="*/ 332 w 664"/>
              <a:gd name="T13" fmla="*/ 776 h 777"/>
              <a:gd name="T14" fmla="*/ 444 w 664"/>
              <a:gd name="T15" fmla="*/ 663 h 777"/>
              <a:gd name="T16" fmla="*/ 592 w 664"/>
              <a:gd name="T17" fmla="*/ 663 h 777"/>
              <a:gd name="T18" fmla="*/ 663 w 664"/>
              <a:gd name="T19" fmla="*/ 592 h 777"/>
              <a:gd name="T20" fmla="*/ 663 w 664"/>
              <a:gd name="T21" fmla="*/ 71 h 777"/>
              <a:gd name="T22" fmla="*/ 592 w 664"/>
              <a:gd name="T23" fmla="*/ 0 h 777"/>
              <a:gd name="T24" fmla="*/ 332 w 664"/>
              <a:gd name="T25" fmla="*/ 120 h 777"/>
              <a:gd name="T26" fmla="*/ 430 w 664"/>
              <a:gd name="T27" fmla="*/ 219 h 777"/>
              <a:gd name="T28" fmla="*/ 332 w 664"/>
              <a:gd name="T29" fmla="*/ 317 h 777"/>
              <a:gd name="T30" fmla="*/ 233 w 664"/>
              <a:gd name="T31" fmla="*/ 219 h 777"/>
              <a:gd name="T32" fmla="*/ 332 w 664"/>
              <a:gd name="T33" fmla="*/ 120 h 777"/>
              <a:gd name="T34" fmla="*/ 557 w 664"/>
              <a:gd name="T35" fmla="*/ 515 h 777"/>
              <a:gd name="T36" fmla="*/ 113 w 664"/>
              <a:gd name="T37" fmla="*/ 515 h 777"/>
              <a:gd name="T38" fmla="*/ 113 w 664"/>
              <a:gd name="T39" fmla="*/ 480 h 777"/>
              <a:gd name="T40" fmla="*/ 332 w 664"/>
              <a:gd name="T41" fmla="*/ 367 h 777"/>
              <a:gd name="T42" fmla="*/ 557 w 664"/>
              <a:gd name="T43" fmla="*/ 480 h 777"/>
              <a:gd name="T44" fmla="*/ 557 w 664"/>
              <a:gd name="T45" fmla="*/ 515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4" h="777">
                <a:moveTo>
                  <a:pt x="592" y="0"/>
                </a:moveTo>
                <a:lnTo>
                  <a:pt x="78" y="0"/>
                </a:lnTo>
                <a:cubicBezTo>
                  <a:pt x="36" y="0"/>
                  <a:pt x="0" y="36"/>
                  <a:pt x="0" y="71"/>
                </a:cubicBezTo>
                <a:lnTo>
                  <a:pt x="0" y="592"/>
                </a:lnTo>
                <a:cubicBezTo>
                  <a:pt x="0" y="628"/>
                  <a:pt x="36" y="663"/>
                  <a:pt x="78" y="663"/>
                </a:cubicBezTo>
                <a:lnTo>
                  <a:pt x="219" y="663"/>
                </a:lnTo>
                <a:lnTo>
                  <a:pt x="332" y="776"/>
                </a:lnTo>
                <a:lnTo>
                  <a:pt x="444" y="663"/>
                </a:lnTo>
                <a:lnTo>
                  <a:pt x="592" y="663"/>
                </a:lnTo>
                <a:cubicBezTo>
                  <a:pt x="635" y="663"/>
                  <a:pt x="663" y="628"/>
                  <a:pt x="663" y="592"/>
                </a:cubicBezTo>
                <a:lnTo>
                  <a:pt x="663" y="71"/>
                </a:lnTo>
                <a:cubicBezTo>
                  <a:pt x="663" y="36"/>
                  <a:pt x="635" y="0"/>
                  <a:pt x="592" y="0"/>
                </a:cubicBezTo>
                <a:close/>
                <a:moveTo>
                  <a:pt x="332" y="120"/>
                </a:moveTo>
                <a:cubicBezTo>
                  <a:pt x="388" y="120"/>
                  <a:pt x="430" y="162"/>
                  <a:pt x="430" y="219"/>
                </a:cubicBezTo>
                <a:cubicBezTo>
                  <a:pt x="430" y="275"/>
                  <a:pt x="388" y="317"/>
                  <a:pt x="332" y="317"/>
                </a:cubicBezTo>
                <a:cubicBezTo>
                  <a:pt x="275" y="317"/>
                  <a:pt x="233" y="275"/>
                  <a:pt x="233" y="219"/>
                </a:cubicBezTo>
                <a:cubicBezTo>
                  <a:pt x="233" y="162"/>
                  <a:pt x="275" y="120"/>
                  <a:pt x="332" y="120"/>
                </a:cubicBezTo>
                <a:close/>
                <a:moveTo>
                  <a:pt x="557" y="515"/>
                </a:moveTo>
                <a:lnTo>
                  <a:pt x="113" y="515"/>
                </a:lnTo>
                <a:lnTo>
                  <a:pt x="113" y="480"/>
                </a:lnTo>
                <a:cubicBezTo>
                  <a:pt x="113" y="409"/>
                  <a:pt x="258" y="367"/>
                  <a:pt x="332" y="367"/>
                </a:cubicBezTo>
                <a:cubicBezTo>
                  <a:pt x="406" y="367"/>
                  <a:pt x="557" y="409"/>
                  <a:pt x="557" y="480"/>
                </a:cubicBezTo>
                <a:lnTo>
                  <a:pt x="557" y="515"/>
                </a:lnTo>
                <a:close/>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Contact5" descr="{&quot;Key&quot;:&quot;POWER_USER_SHAPE_ICON&quot;,&quot;Value&quot;:&quot;POWER_USER_SHAPE_ICON_STYLE_1&quot;}"/>
          <p:cNvSpPr>
            <a:spLocks noChangeAspect="1" noChangeArrowheads="1"/>
          </p:cNvSpPr>
          <p:nvPr>
            <p:custDataLst>
              <p:tags r:id="rId3"/>
            </p:custDataLst>
          </p:nvPr>
        </p:nvSpPr>
        <p:spPr bwMode="auto">
          <a:xfrm>
            <a:off x="1056358" y="3305399"/>
            <a:ext cx="629229" cy="733408"/>
          </a:xfrm>
          <a:custGeom>
            <a:avLst/>
            <a:gdLst>
              <a:gd name="T0" fmla="*/ 592 w 664"/>
              <a:gd name="T1" fmla="*/ 0 h 777"/>
              <a:gd name="T2" fmla="*/ 78 w 664"/>
              <a:gd name="T3" fmla="*/ 0 h 777"/>
              <a:gd name="T4" fmla="*/ 0 w 664"/>
              <a:gd name="T5" fmla="*/ 71 h 777"/>
              <a:gd name="T6" fmla="*/ 0 w 664"/>
              <a:gd name="T7" fmla="*/ 592 h 777"/>
              <a:gd name="T8" fmla="*/ 78 w 664"/>
              <a:gd name="T9" fmla="*/ 663 h 777"/>
              <a:gd name="T10" fmla="*/ 219 w 664"/>
              <a:gd name="T11" fmla="*/ 663 h 777"/>
              <a:gd name="T12" fmla="*/ 332 w 664"/>
              <a:gd name="T13" fmla="*/ 776 h 777"/>
              <a:gd name="T14" fmla="*/ 444 w 664"/>
              <a:gd name="T15" fmla="*/ 663 h 777"/>
              <a:gd name="T16" fmla="*/ 592 w 664"/>
              <a:gd name="T17" fmla="*/ 663 h 777"/>
              <a:gd name="T18" fmla="*/ 663 w 664"/>
              <a:gd name="T19" fmla="*/ 592 h 777"/>
              <a:gd name="T20" fmla="*/ 663 w 664"/>
              <a:gd name="T21" fmla="*/ 71 h 777"/>
              <a:gd name="T22" fmla="*/ 592 w 664"/>
              <a:gd name="T23" fmla="*/ 0 h 777"/>
              <a:gd name="T24" fmla="*/ 332 w 664"/>
              <a:gd name="T25" fmla="*/ 120 h 777"/>
              <a:gd name="T26" fmla="*/ 430 w 664"/>
              <a:gd name="T27" fmla="*/ 219 h 777"/>
              <a:gd name="T28" fmla="*/ 332 w 664"/>
              <a:gd name="T29" fmla="*/ 317 h 777"/>
              <a:gd name="T30" fmla="*/ 233 w 664"/>
              <a:gd name="T31" fmla="*/ 219 h 777"/>
              <a:gd name="T32" fmla="*/ 332 w 664"/>
              <a:gd name="T33" fmla="*/ 120 h 777"/>
              <a:gd name="T34" fmla="*/ 557 w 664"/>
              <a:gd name="T35" fmla="*/ 515 h 777"/>
              <a:gd name="T36" fmla="*/ 113 w 664"/>
              <a:gd name="T37" fmla="*/ 515 h 777"/>
              <a:gd name="T38" fmla="*/ 113 w 664"/>
              <a:gd name="T39" fmla="*/ 480 h 777"/>
              <a:gd name="T40" fmla="*/ 332 w 664"/>
              <a:gd name="T41" fmla="*/ 367 h 777"/>
              <a:gd name="T42" fmla="*/ 557 w 664"/>
              <a:gd name="T43" fmla="*/ 480 h 777"/>
              <a:gd name="T44" fmla="*/ 557 w 664"/>
              <a:gd name="T45" fmla="*/ 515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4" h="777">
                <a:moveTo>
                  <a:pt x="592" y="0"/>
                </a:moveTo>
                <a:lnTo>
                  <a:pt x="78" y="0"/>
                </a:lnTo>
                <a:cubicBezTo>
                  <a:pt x="36" y="0"/>
                  <a:pt x="0" y="36"/>
                  <a:pt x="0" y="71"/>
                </a:cubicBezTo>
                <a:lnTo>
                  <a:pt x="0" y="592"/>
                </a:lnTo>
                <a:cubicBezTo>
                  <a:pt x="0" y="628"/>
                  <a:pt x="36" y="663"/>
                  <a:pt x="78" y="663"/>
                </a:cubicBezTo>
                <a:lnTo>
                  <a:pt x="219" y="663"/>
                </a:lnTo>
                <a:lnTo>
                  <a:pt x="332" y="776"/>
                </a:lnTo>
                <a:lnTo>
                  <a:pt x="444" y="663"/>
                </a:lnTo>
                <a:lnTo>
                  <a:pt x="592" y="663"/>
                </a:lnTo>
                <a:cubicBezTo>
                  <a:pt x="635" y="663"/>
                  <a:pt x="663" y="628"/>
                  <a:pt x="663" y="592"/>
                </a:cubicBezTo>
                <a:lnTo>
                  <a:pt x="663" y="71"/>
                </a:lnTo>
                <a:cubicBezTo>
                  <a:pt x="663" y="36"/>
                  <a:pt x="635" y="0"/>
                  <a:pt x="592" y="0"/>
                </a:cubicBezTo>
                <a:close/>
                <a:moveTo>
                  <a:pt x="332" y="120"/>
                </a:moveTo>
                <a:cubicBezTo>
                  <a:pt x="388" y="120"/>
                  <a:pt x="430" y="162"/>
                  <a:pt x="430" y="219"/>
                </a:cubicBezTo>
                <a:cubicBezTo>
                  <a:pt x="430" y="275"/>
                  <a:pt x="388" y="317"/>
                  <a:pt x="332" y="317"/>
                </a:cubicBezTo>
                <a:cubicBezTo>
                  <a:pt x="275" y="317"/>
                  <a:pt x="233" y="275"/>
                  <a:pt x="233" y="219"/>
                </a:cubicBezTo>
                <a:cubicBezTo>
                  <a:pt x="233" y="162"/>
                  <a:pt x="275" y="120"/>
                  <a:pt x="332" y="120"/>
                </a:cubicBezTo>
                <a:close/>
                <a:moveTo>
                  <a:pt x="557" y="515"/>
                </a:moveTo>
                <a:lnTo>
                  <a:pt x="113" y="515"/>
                </a:lnTo>
                <a:lnTo>
                  <a:pt x="113" y="480"/>
                </a:lnTo>
                <a:cubicBezTo>
                  <a:pt x="113" y="409"/>
                  <a:pt x="258" y="367"/>
                  <a:pt x="332" y="367"/>
                </a:cubicBezTo>
                <a:cubicBezTo>
                  <a:pt x="406" y="367"/>
                  <a:pt x="557" y="409"/>
                  <a:pt x="557" y="480"/>
                </a:cubicBezTo>
                <a:lnTo>
                  <a:pt x="557" y="515"/>
                </a:lnTo>
                <a:close/>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Contact5" descr="{&quot;Key&quot;:&quot;POWER_USER_SHAPE_ICON&quot;,&quot;Value&quot;:&quot;POWER_USER_SHAPE_ICON_STYLE_1&quot;}"/>
          <p:cNvSpPr>
            <a:spLocks noChangeAspect="1" noChangeArrowheads="1"/>
          </p:cNvSpPr>
          <p:nvPr>
            <p:custDataLst>
              <p:tags r:id="rId4"/>
            </p:custDataLst>
          </p:nvPr>
        </p:nvSpPr>
        <p:spPr bwMode="auto">
          <a:xfrm>
            <a:off x="1056358" y="4691086"/>
            <a:ext cx="629229" cy="733408"/>
          </a:xfrm>
          <a:custGeom>
            <a:avLst/>
            <a:gdLst>
              <a:gd name="T0" fmla="*/ 592 w 664"/>
              <a:gd name="T1" fmla="*/ 0 h 777"/>
              <a:gd name="T2" fmla="*/ 78 w 664"/>
              <a:gd name="T3" fmla="*/ 0 h 777"/>
              <a:gd name="T4" fmla="*/ 0 w 664"/>
              <a:gd name="T5" fmla="*/ 71 h 777"/>
              <a:gd name="T6" fmla="*/ 0 w 664"/>
              <a:gd name="T7" fmla="*/ 592 h 777"/>
              <a:gd name="T8" fmla="*/ 78 w 664"/>
              <a:gd name="T9" fmla="*/ 663 h 777"/>
              <a:gd name="T10" fmla="*/ 219 w 664"/>
              <a:gd name="T11" fmla="*/ 663 h 777"/>
              <a:gd name="T12" fmla="*/ 332 w 664"/>
              <a:gd name="T13" fmla="*/ 776 h 777"/>
              <a:gd name="T14" fmla="*/ 444 w 664"/>
              <a:gd name="T15" fmla="*/ 663 h 777"/>
              <a:gd name="T16" fmla="*/ 592 w 664"/>
              <a:gd name="T17" fmla="*/ 663 h 777"/>
              <a:gd name="T18" fmla="*/ 663 w 664"/>
              <a:gd name="T19" fmla="*/ 592 h 777"/>
              <a:gd name="T20" fmla="*/ 663 w 664"/>
              <a:gd name="T21" fmla="*/ 71 h 777"/>
              <a:gd name="T22" fmla="*/ 592 w 664"/>
              <a:gd name="T23" fmla="*/ 0 h 777"/>
              <a:gd name="T24" fmla="*/ 332 w 664"/>
              <a:gd name="T25" fmla="*/ 120 h 777"/>
              <a:gd name="T26" fmla="*/ 430 w 664"/>
              <a:gd name="T27" fmla="*/ 219 h 777"/>
              <a:gd name="T28" fmla="*/ 332 w 664"/>
              <a:gd name="T29" fmla="*/ 317 h 777"/>
              <a:gd name="T30" fmla="*/ 233 w 664"/>
              <a:gd name="T31" fmla="*/ 219 h 777"/>
              <a:gd name="T32" fmla="*/ 332 w 664"/>
              <a:gd name="T33" fmla="*/ 120 h 777"/>
              <a:gd name="T34" fmla="*/ 557 w 664"/>
              <a:gd name="T35" fmla="*/ 515 h 777"/>
              <a:gd name="T36" fmla="*/ 113 w 664"/>
              <a:gd name="T37" fmla="*/ 515 h 777"/>
              <a:gd name="T38" fmla="*/ 113 w 664"/>
              <a:gd name="T39" fmla="*/ 480 h 777"/>
              <a:gd name="T40" fmla="*/ 332 w 664"/>
              <a:gd name="T41" fmla="*/ 367 h 777"/>
              <a:gd name="T42" fmla="*/ 557 w 664"/>
              <a:gd name="T43" fmla="*/ 480 h 777"/>
              <a:gd name="T44" fmla="*/ 557 w 664"/>
              <a:gd name="T45" fmla="*/ 515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4" h="777">
                <a:moveTo>
                  <a:pt x="592" y="0"/>
                </a:moveTo>
                <a:lnTo>
                  <a:pt x="78" y="0"/>
                </a:lnTo>
                <a:cubicBezTo>
                  <a:pt x="36" y="0"/>
                  <a:pt x="0" y="36"/>
                  <a:pt x="0" y="71"/>
                </a:cubicBezTo>
                <a:lnTo>
                  <a:pt x="0" y="592"/>
                </a:lnTo>
                <a:cubicBezTo>
                  <a:pt x="0" y="628"/>
                  <a:pt x="36" y="663"/>
                  <a:pt x="78" y="663"/>
                </a:cubicBezTo>
                <a:lnTo>
                  <a:pt x="219" y="663"/>
                </a:lnTo>
                <a:lnTo>
                  <a:pt x="332" y="776"/>
                </a:lnTo>
                <a:lnTo>
                  <a:pt x="444" y="663"/>
                </a:lnTo>
                <a:lnTo>
                  <a:pt x="592" y="663"/>
                </a:lnTo>
                <a:cubicBezTo>
                  <a:pt x="635" y="663"/>
                  <a:pt x="663" y="628"/>
                  <a:pt x="663" y="592"/>
                </a:cubicBezTo>
                <a:lnTo>
                  <a:pt x="663" y="71"/>
                </a:lnTo>
                <a:cubicBezTo>
                  <a:pt x="663" y="36"/>
                  <a:pt x="635" y="0"/>
                  <a:pt x="592" y="0"/>
                </a:cubicBezTo>
                <a:close/>
                <a:moveTo>
                  <a:pt x="332" y="120"/>
                </a:moveTo>
                <a:cubicBezTo>
                  <a:pt x="388" y="120"/>
                  <a:pt x="430" y="162"/>
                  <a:pt x="430" y="219"/>
                </a:cubicBezTo>
                <a:cubicBezTo>
                  <a:pt x="430" y="275"/>
                  <a:pt x="388" y="317"/>
                  <a:pt x="332" y="317"/>
                </a:cubicBezTo>
                <a:cubicBezTo>
                  <a:pt x="275" y="317"/>
                  <a:pt x="233" y="275"/>
                  <a:pt x="233" y="219"/>
                </a:cubicBezTo>
                <a:cubicBezTo>
                  <a:pt x="233" y="162"/>
                  <a:pt x="275" y="120"/>
                  <a:pt x="332" y="120"/>
                </a:cubicBezTo>
                <a:close/>
                <a:moveTo>
                  <a:pt x="557" y="515"/>
                </a:moveTo>
                <a:lnTo>
                  <a:pt x="113" y="515"/>
                </a:lnTo>
                <a:lnTo>
                  <a:pt x="113" y="480"/>
                </a:lnTo>
                <a:cubicBezTo>
                  <a:pt x="113" y="409"/>
                  <a:pt x="258" y="367"/>
                  <a:pt x="332" y="367"/>
                </a:cubicBezTo>
                <a:cubicBezTo>
                  <a:pt x="406" y="367"/>
                  <a:pt x="557" y="409"/>
                  <a:pt x="557" y="480"/>
                </a:cubicBezTo>
                <a:lnTo>
                  <a:pt x="557" y="515"/>
                </a:lnTo>
                <a:close/>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936779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30A918-8A10-49BF-96E2-41F45EFF44FC}"/>
              </a:ext>
            </a:extLst>
          </p:cNvPr>
          <p:cNvSpPr>
            <a:spLocks noGrp="1"/>
          </p:cNvSpPr>
          <p:nvPr>
            <p:ph type="title" idx="4294967295"/>
          </p:nvPr>
        </p:nvSpPr>
        <p:spPr>
          <a:xfrm>
            <a:off x="135924" y="-215810"/>
            <a:ext cx="9720263" cy="1498600"/>
          </a:xfrm>
        </p:spPr>
        <p:txBody>
          <a:bodyPr>
            <a:normAutofit/>
          </a:bodyPr>
          <a:lstStyle/>
          <a:p>
            <a:r>
              <a:rPr lang="en-US" sz="4000" dirty="0" smtClean="0"/>
              <a:t>PROJETS EN COURS</a:t>
            </a:r>
            <a:endParaRPr lang="en-US" sz="4000" dirty="0"/>
          </a:p>
        </p:txBody>
      </p:sp>
      <p:sp>
        <p:nvSpPr>
          <p:cNvPr id="4" name="TextBox 3">
            <a:extLst>
              <a:ext uri="{FF2B5EF4-FFF2-40B4-BE49-F238E27FC236}">
                <a16:creationId xmlns:a16="http://schemas.microsoft.com/office/drawing/2014/main" xmlns="" id="{1AE78509-7481-435A-99B4-D520D885EAA1}"/>
              </a:ext>
            </a:extLst>
          </p:cNvPr>
          <p:cNvSpPr txBox="1"/>
          <p:nvPr/>
        </p:nvSpPr>
        <p:spPr>
          <a:xfrm>
            <a:off x="8124644" y="1953562"/>
            <a:ext cx="3058222" cy="3816429"/>
          </a:xfrm>
          <a:prstGeom prst="rect">
            <a:avLst/>
          </a:prstGeom>
          <a:noFill/>
        </p:spPr>
        <p:txBody>
          <a:bodyPr wrap="square" rtlCol="0" anchor="t">
            <a:spAutoFit/>
          </a:bodyPr>
          <a:lstStyle/>
          <a:p>
            <a:pPr marL="285750" indent="-285750">
              <a:buFont typeface="Wingdings" panose="05000000000000000000" pitchFamily="2" charset="2"/>
              <a:buChar char="§"/>
            </a:pPr>
            <a:r>
              <a:rPr lang="fr-CA" sz="1400" dirty="0" smtClean="0"/>
              <a:t>Accompagnement dans la sélection d’outils collaboratifs pour faciliter les activités opérationnelles contexte </a:t>
            </a:r>
            <a:r>
              <a:rPr lang="fr-CA" sz="1400" dirty="0"/>
              <a:t>de </a:t>
            </a:r>
            <a:r>
              <a:rPr lang="fr-CA" sz="1400" dirty="0" smtClean="0"/>
              <a:t>télétravail.</a:t>
            </a:r>
          </a:p>
          <a:p>
            <a:pPr marL="285750" indent="-285750">
              <a:buFont typeface="Wingdings" panose="05000000000000000000" pitchFamily="2" charset="2"/>
              <a:buChar char="§"/>
            </a:pPr>
            <a:endParaRPr lang="fr-CA" sz="1400" dirty="0"/>
          </a:p>
          <a:p>
            <a:pPr marL="285750" indent="-285750">
              <a:buFont typeface="Wingdings" panose="05000000000000000000" pitchFamily="2" charset="2"/>
              <a:buChar char="§"/>
            </a:pPr>
            <a:r>
              <a:rPr lang="fr-CA" sz="1400" dirty="0"/>
              <a:t>Conception d’un tableau de bord de KM </a:t>
            </a:r>
            <a:r>
              <a:rPr lang="fr-CA" sz="1400" dirty="0" smtClean="0"/>
              <a:t>pour renforcer </a:t>
            </a:r>
            <a:r>
              <a:rPr lang="fr-CA" sz="1400" dirty="0"/>
              <a:t>l’efficacité et l’efficience des équipes de travail </a:t>
            </a:r>
            <a:r>
              <a:rPr lang="fr-CA" sz="1400" dirty="0" smtClean="0"/>
              <a:t>(télétravail).</a:t>
            </a:r>
            <a:endParaRPr lang="fr-CA" sz="1400" dirty="0"/>
          </a:p>
          <a:p>
            <a:pPr marL="285750" indent="-285750">
              <a:buFont typeface="Wingdings" panose="05000000000000000000" pitchFamily="2" charset="2"/>
              <a:buChar char="§"/>
              <a:defRPr/>
            </a:pPr>
            <a:endParaRPr lang="fr-CA" sz="1400" dirty="0" smtClean="0"/>
          </a:p>
          <a:p>
            <a:pPr marL="285750" indent="-285750">
              <a:buFont typeface="Wingdings" panose="05000000000000000000" pitchFamily="2" charset="2"/>
              <a:buChar char="§"/>
            </a:pPr>
            <a:r>
              <a:rPr lang="fr-CA" sz="1400" dirty="0"/>
              <a:t>Déploiement d’une stratégie de continuité des activités axée sur le KM dans le cadre d’un plan de gestion de crise global (parcours de </a:t>
            </a:r>
            <a:r>
              <a:rPr lang="fr-CA" sz="1400" dirty="0" smtClean="0"/>
              <a:t>passation, outils).</a:t>
            </a:r>
            <a:endParaRPr lang="fr-CA" sz="1400" dirty="0"/>
          </a:p>
          <a:p>
            <a:pPr lvl="0">
              <a:defRPr/>
            </a:pPr>
            <a:endParaRPr lang="en-US" sz="1600" kern="0" dirty="0">
              <a:solidFill>
                <a:sysClr val="windowText" lastClr="000000"/>
              </a:solidFill>
              <a:latin typeface="Calibri"/>
            </a:endParaRPr>
          </a:p>
          <a:p>
            <a:pPr>
              <a:defRPr/>
            </a:pPr>
            <a:endParaRPr lang="fr-CA" sz="1600" dirty="0"/>
          </a:p>
        </p:txBody>
      </p:sp>
      <p:sp>
        <p:nvSpPr>
          <p:cNvPr id="3" name="Rectangle 2"/>
          <p:cNvSpPr/>
          <p:nvPr/>
        </p:nvSpPr>
        <p:spPr>
          <a:xfrm>
            <a:off x="4400073" y="1953562"/>
            <a:ext cx="3093308" cy="2277547"/>
          </a:xfrm>
          <a:prstGeom prst="rect">
            <a:avLst/>
          </a:prstGeom>
        </p:spPr>
        <p:txBody>
          <a:bodyPr wrap="square">
            <a:spAutoFit/>
          </a:bodyPr>
          <a:lstStyle/>
          <a:p>
            <a:pPr marL="285750" indent="-285750" fontAlgn="base">
              <a:buFont typeface="Arial" panose="020B0604020202020204" pitchFamily="34" charset="0"/>
              <a:buChar char="•"/>
            </a:pPr>
            <a:r>
              <a:rPr lang="fr-FR" sz="1400" dirty="0">
                <a:solidFill>
                  <a:srgbClr val="000000"/>
                </a:solidFill>
              </a:rPr>
              <a:t>Finalisation (publication) du projet sur les </a:t>
            </a:r>
            <a:r>
              <a:rPr lang="fr-FR" sz="1400" dirty="0" err="1">
                <a:solidFill>
                  <a:srgbClr val="000000"/>
                </a:solidFill>
              </a:rPr>
              <a:t>CdeP</a:t>
            </a:r>
            <a:r>
              <a:rPr lang="fr-FR" sz="1400" dirty="0">
                <a:solidFill>
                  <a:srgbClr val="000000"/>
                </a:solidFill>
              </a:rPr>
              <a:t> en contexte </a:t>
            </a:r>
            <a:r>
              <a:rPr lang="fr-FR" sz="1400" dirty="0" smtClean="0">
                <a:solidFill>
                  <a:srgbClr val="000000"/>
                </a:solidFill>
              </a:rPr>
              <a:t>de gestion </a:t>
            </a:r>
            <a:r>
              <a:rPr lang="fr-FR" sz="1400" dirty="0">
                <a:solidFill>
                  <a:srgbClr val="000000"/>
                </a:solidFill>
              </a:rPr>
              <a:t>de </a:t>
            </a:r>
            <a:r>
              <a:rPr lang="fr-FR" sz="1400" dirty="0" smtClean="0">
                <a:solidFill>
                  <a:srgbClr val="000000"/>
                </a:solidFill>
              </a:rPr>
              <a:t>projet.</a:t>
            </a:r>
          </a:p>
          <a:p>
            <a:pPr fontAlgn="base"/>
            <a:endParaRPr lang="fr-FR" sz="1400" dirty="0">
              <a:solidFill>
                <a:srgbClr val="000000"/>
              </a:solidFill>
            </a:endParaRPr>
          </a:p>
          <a:p>
            <a:pPr marL="285750" indent="-285750" fontAlgn="base">
              <a:buFont typeface="Arial" panose="020B0604020202020204" pitchFamily="34" charset="0"/>
              <a:buChar char="•"/>
            </a:pPr>
            <a:r>
              <a:rPr lang="fr-FR" sz="1400" dirty="0" smtClean="0">
                <a:solidFill>
                  <a:srgbClr val="000000"/>
                </a:solidFill>
              </a:rPr>
              <a:t>Changements </a:t>
            </a:r>
            <a:r>
              <a:rPr lang="fr-FR" sz="1400" dirty="0">
                <a:solidFill>
                  <a:srgbClr val="000000"/>
                </a:solidFill>
              </a:rPr>
              <a:t>de pratiques de gestion de projets en contexte </a:t>
            </a:r>
            <a:r>
              <a:rPr lang="fr-FR" sz="1400" dirty="0" smtClean="0">
                <a:solidFill>
                  <a:srgbClr val="000000"/>
                </a:solidFill>
              </a:rPr>
              <a:t>COVID-19.</a:t>
            </a:r>
          </a:p>
          <a:p>
            <a:pPr fontAlgn="base"/>
            <a:endParaRPr lang="fr-FR" sz="1400" dirty="0">
              <a:solidFill>
                <a:srgbClr val="000000"/>
              </a:solidFill>
            </a:endParaRPr>
          </a:p>
          <a:p>
            <a:pPr marL="285750" indent="-285750" fontAlgn="base">
              <a:buFont typeface="Arial" panose="020B0604020202020204" pitchFamily="34" charset="0"/>
              <a:buChar char="•"/>
            </a:pPr>
            <a:r>
              <a:rPr lang="fr-FR" sz="1400" dirty="0" smtClean="0">
                <a:solidFill>
                  <a:srgbClr val="000000"/>
                </a:solidFill>
              </a:rPr>
              <a:t>Sciences </a:t>
            </a:r>
            <a:r>
              <a:rPr lang="fr-FR" sz="1400" dirty="0">
                <a:solidFill>
                  <a:srgbClr val="000000"/>
                </a:solidFill>
              </a:rPr>
              <a:t>de données sur la performance de </a:t>
            </a:r>
            <a:r>
              <a:rPr lang="fr-FR" sz="1400" dirty="0" smtClean="0">
                <a:solidFill>
                  <a:srgbClr val="000000"/>
                </a:solidFill>
              </a:rPr>
              <a:t>projets</a:t>
            </a:r>
            <a:r>
              <a:rPr lang="fr-FR" sz="1600" dirty="0" smtClean="0">
                <a:solidFill>
                  <a:srgbClr val="000000"/>
                </a:solidFill>
              </a:rPr>
              <a:t>.</a:t>
            </a:r>
            <a:endParaRPr lang="fr-FR" sz="1600" dirty="0">
              <a:solidFill>
                <a:srgbClr val="000000"/>
              </a:solidFill>
            </a:endParaRPr>
          </a:p>
        </p:txBody>
      </p:sp>
      <p:sp>
        <p:nvSpPr>
          <p:cNvPr id="5" name="Rectangle 4"/>
          <p:cNvSpPr/>
          <p:nvPr/>
        </p:nvSpPr>
        <p:spPr>
          <a:xfrm>
            <a:off x="774357" y="1953562"/>
            <a:ext cx="2994454" cy="2708434"/>
          </a:xfrm>
          <a:prstGeom prst="rect">
            <a:avLst/>
          </a:prstGeom>
        </p:spPr>
        <p:txBody>
          <a:bodyPr wrap="square">
            <a:spAutoFit/>
          </a:bodyPr>
          <a:lstStyle/>
          <a:p>
            <a:pPr marL="285750" indent="-285750" fontAlgn="base">
              <a:buFont typeface="Arial" panose="020B0604020202020204" pitchFamily="34" charset="0"/>
              <a:buChar char="•"/>
            </a:pPr>
            <a:r>
              <a:rPr lang="fr-FR" sz="1400" dirty="0" smtClean="0">
                <a:solidFill>
                  <a:srgbClr val="000000"/>
                </a:solidFill>
              </a:rPr>
              <a:t>Finalisation </a:t>
            </a:r>
            <a:r>
              <a:rPr lang="fr-FR" sz="1400" dirty="0">
                <a:solidFill>
                  <a:srgbClr val="000000"/>
                </a:solidFill>
              </a:rPr>
              <a:t>(publication) du projet sur les </a:t>
            </a:r>
            <a:r>
              <a:rPr lang="fr-FR" sz="1400" dirty="0" err="1">
                <a:solidFill>
                  <a:srgbClr val="000000"/>
                </a:solidFill>
              </a:rPr>
              <a:t>CdeP</a:t>
            </a:r>
            <a:r>
              <a:rPr lang="fr-FR" sz="1400" dirty="0">
                <a:solidFill>
                  <a:srgbClr val="000000"/>
                </a:solidFill>
              </a:rPr>
              <a:t> en contexte de </a:t>
            </a:r>
            <a:r>
              <a:rPr lang="fr-FR" sz="1400" dirty="0" smtClean="0">
                <a:solidFill>
                  <a:srgbClr val="000000"/>
                </a:solidFill>
              </a:rPr>
              <a:t>gestion </a:t>
            </a:r>
            <a:r>
              <a:rPr lang="fr-FR" sz="1400" dirty="0">
                <a:solidFill>
                  <a:srgbClr val="000000"/>
                </a:solidFill>
              </a:rPr>
              <a:t>de </a:t>
            </a:r>
            <a:r>
              <a:rPr lang="fr-FR" sz="1400" dirty="0" smtClean="0">
                <a:solidFill>
                  <a:srgbClr val="000000"/>
                </a:solidFill>
              </a:rPr>
              <a:t>projet.</a:t>
            </a:r>
          </a:p>
          <a:p>
            <a:pPr fontAlgn="base"/>
            <a:endParaRPr lang="fr-FR" sz="1400" dirty="0">
              <a:solidFill>
                <a:srgbClr val="000000"/>
              </a:solidFill>
            </a:endParaRPr>
          </a:p>
          <a:p>
            <a:pPr marL="285750" indent="-285750" fontAlgn="base">
              <a:buFont typeface="Arial" panose="020B0604020202020204" pitchFamily="34" charset="0"/>
              <a:buChar char="•"/>
            </a:pPr>
            <a:r>
              <a:rPr lang="fr-FR" sz="1400" dirty="0" smtClean="0">
                <a:solidFill>
                  <a:srgbClr val="000000"/>
                </a:solidFill>
              </a:rPr>
              <a:t>L’impact </a:t>
            </a:r>
            <a:r>
              <a:rPr lang="fr-FR" sz="1400" dirty="0">
                <a:solidFill>
                  <a:srgbClr val="000000"/>
                </a:solidFill>
              </a:rPr>
              <a:t>de la </a:t>
            </a:r>
            <a:r>
              <a:rPr lang="fr-FR" sz="1400" dirty="0" smtClean="0">
                <a:solidFill>
                  <a:srgbClr val="000000"/>
                </a:solidFill>
              </a:rPr>
              <a:t>COVID-19 </a:t>
            </a:r>
            <a:r>
              <a:rPr lang="fr-FR" sz="1400" dirty="0">
                <a:solidFill>
                  <a:srgbClr val="000000"/>
                </a:solidFill>
              </a:rPr>
              <a:t>sur l’innovation managériale dans les entreprises québécoises, allemandes et </a:t>
            </a:r>
            <a:r>
              <a:rPr lang="fr-FR" sz="1400" dirty="0" smtClean="0">
                <a:solidFill>
                  <a:srgbClr val="000000"/>
                </a:solidFill>
              </a:rPr>
              <a:t>suédoises.</a:t>
            </a:r>
          </a:p>
          <a:p>
            <a:pPr fontAlgn="base"/>
            <a:endParaRPr lang="fr-FR" sz="1400" dirty="0">
              <a:solidFill>
                <a:srgbClr val="000000"/>
              </a:solidFill>
            </a:endParaRPr>
          </a:p>
          <a:p>
            <a:pPr marL="285750" indent="-285750" fontAlgn="base">
              <a:buFont typeface="Arial" panose="020B0604020202020204" pitchFamily="34" charset="0"/>
              <a:buChar char="•"/>
            </a:pPr>
            <a:r>
              <a:rPr lang="fr-FR" sz="1400" dirty="0" smtClean="0">
                <a:solidFill>
                  <a:srgbClr val="000000"/>
                </a:solidFill>
              </a:rPr>
              <a:t>L’influence </a:t>
            </a:r>
            <a:r>
              <a:rPr lang="fr-FR" sz="1400" dirty="0">
                <a:solidFill>
                  <a:srgbClr val="000000"/>
                </a:solidFill>
              </a:rPr>
              <a:t>de la pandémie sur le transfert intergénérationnel de </a:t>
            </a:r>
            <a:r>
              <a:rPr lang="fr-FR" sz="1400" dirty="0" smtClean="0">
                <a:solidFill>
                  <a:srgbClr val="000000"/>
                </a:solidFill>
              </a:rPr>
              <a:t>connaissances</a:t>
            </a:r>
            <a:r>
              <a:rPr lang="fr-FR" sz="1600" dirty="0" smtClean="0">
                <a:solidFill>
                  <a:srgbClr val="000000"/>
                </a:solidFill>
              </a:rPr>
              <a:t>.</a:t>
            </a:r>
            <a:endParaRPr lang="fr-FR" sz="1600" dirty="0">
              <a:solidFill>
                <a:srgbClr val="000000"/>
              </a:solidFill>
            </a:endParaRPr>
          </a:p>
        </p:txBody>
      </p:sp>
      <p:sp>
        <p:nvSpPr>
          <p:cNvPr id="6" name="TextBox 5"/>
          <p:cNvSpPr txBox="1"/>
          <p:nvPr/>
        </p:nvSpPr>
        <p:spPr>
          <a:xfrm>
            <a:off x="939114" y="1498600"/>
            <a:ext cx="2347783" cy="400110"/>
          </a:xfrm>
          <a:prstGeom prst="rect">
            <a:avLst/>
          </a:prstGeom>
          <a:noFill/>
        </p:spPr>
        <p:txBody>
          <a:bodyPr wrap="square" rtlCol="0">
            <a:spAutoFit/>
          </a:bodyPr>
          <a:lstStyle/>
          <a:p>
            <a:r>
              <a:rPr lang="fr-CA" sz="2000" b="1" dirty="0" smtClean="0">
                <a:solidFill>
                  <a:schemeClr val="accent1">
                    <a:lumMod val="50000"/>
                  </a:schemeClr>
                </a:solidFill>
              </a:rPr>
              <a:t>Kerstin</a:t>
            </a:r>
            <a:endParaRPr lang="fr-FR" sz="2000" b="1" dirty="0">
              <a:solidFill>
                <a:schemeClr val="accent1">
                  <a:lumMod val="50000"/>
                </a:schemeClr>
              </a:solidFill>
            </a:endParaRPr>
          </a:p>
        </p:txBody>
      </p:sp>
      <p:sp>
        <p:nvSpPr>
          <p:cNvPr id="7" name="TextBox 6"/>
          <p:cNvSpPr txBox="1"/>
          <p:nvPr/>
        </p:nvSpPr>
        <p:spPr>
          <a:xfrm>
            <a:off x="4619709" y="1498600"/>
            <a:ext cx="2347783" cy="400110"/>
          </a:xfrm>
          <a:prstGeom prst="rect">
            <a:avLst/>
          </a:prstGeom>
          <a:noFill/>
        </p:spPr>
        <p:txBody>
          <a:bodyPr wrap="square" rtlCol="0">
            <a:spAutoFit/>
          </a:bodyPr>
          <a:lstStyle/>
          <a:p>
            <a:r>
              <a:rPr lang="fr-CA" sz="2000" b="1" dirty="0" smtClean="0">
                <a:solidFill>
                  <a:schemeClr val="accent1">
                    <a:lumMod val="50000"/>
                  </a:schemeClr>
                </a:solidFill>
              </a:rPr>
              <a:t>Alejandro</a:t>
            </a:r>
            <a:endParaRPr lang="fr-FR" sz="2000" b="1" dirty="0">
              <a:solidFill>
                <a:schemeClr val="accent1">
                  <a:lumMod val="50000"/>
                </a:schemeClr>
              </a:solidFill>
            </a:endParaRPr>
          </a:p>
        </p:txBody>
      </p:sp>
      <p:sp>
        <p:nvSpPr>
          <p:cNvPr id="8" name="TextBox 7"/>
          <p:cNvSpPr txBox="1"/>
          <p:nvPr/>
        </p:nvSpPr>
        <p:spPr>
          <a:xfrm>
            <a:off x="8300304" y="1499794"/>
            <a:ext cx="2347783" cy="400110"/>
          </a:xfrm>
          <a:prstGeom prst="rect">
            <a:avLst/>
          </a:prstGeom>
          <a:noFill/>
        </p:spPr>
        <p:txBody>
          <a:bodyPr wrap="square" rtlCol="0">
            <a:spAutoFit/>
          </a:bodyPr>
          <a:lstStyle/>
          <a:p>
            <a:r>
              <a:rPr lang="fr-CA" sz="2000" b="1" dirty="0" smtClean="0">
                <a:solidFill>
                  <a:schemeClr val="accent1">
                    <a:lumMod val="50000"/>
                  </a:schemeClr>
                </a:solidFill>
              </a:rPr>
              <a:t>Sonia</a:t>
            </a:r>
            <a:endParaRPr lang="fr-FR" sz="2000" b="1" dirty="0">
              <a:solidFill>
                <a:schemeClr val="accent1">
                  <a:lumMod val="50000"/>
                </a:schemeClr>
              </a:solidFill>
            </a:endParaRPr>
          </a:p>
        </p:txBody>
      </p:sp>
      <p:pic>
        <p:nvPicPr>
          <p:cNvPr id="9" name="Picture 8"/>
          <p:cNvPicPr>
            <a:picLocks noChangeAspect="1"/>
          </p:cNvPicPr>
          <p:nvPr/>
        </p:nvPicPr>
        <p:blipFill>
          <a:blip r:embed="rId4"/>
          <a:stretch>
            <a:fillRect/>
          </a:stretch>
        </p:blipFill>
        <p:spPr>
          <a:xfrm>
            <a:off x="9941644" y="0"/>
            <a:ext cx="2250356" cy="788918"/>
          </a:xfrm>
          <a:prstGeom prst="rect">
            <a:avLst/>
          </a:prstGeom>
        </p:spPr>
      </p:pic>
    </p:spTree>
    <p:custDataLst>
      <p:tags r:id="rId1"/>
    </p:custDataLst>
    <p:extLst>
      <p:ext uri="{BB962C8B-B14F-4D97-AF65-F5344CB8AC3E}">
        <p14:creationId xmlns:p14="http://schemas.microsoft.com/office/powerpoint/2010/main" val="914904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 </a:t>
            </a:r>
            <a:r>
              <a:rPr lang="fr-CA" dirty="0" smtClean="0">
                <a:cs typeface="Calibri" panose="020F0502020204030204" pitchFamily="34" charset="0"/>
              </a:rPr>
              <a:t>ANNEXES</a:t>
            </a:r>
            <a:endParaRPr lang="fr-FR"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964724" y="644026"/>
            <a:ext cx="8254313" cy="4316112"/>
          </a:xfrm>
          <a:prstGeom prst="rect">
            <a:avLst/>
          </a:prstGeom>
        </p:spPr>
      </p:pic>
    </p:spTree>
    <p:extLst>
      <p:ext uri="{BB962C8B-B14F-4D97-AF65-F5344CB8AC3E}">
        <p14:creationId xmlns:p14="http://schemas.microsoft.com/office/powerpoint/2010/main" val="32077673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1067390367"/>
              </p:ext>
            </p:extLst>
          </p:nvPr>
        </p:nvGraphicFramePr>
        <p:xfrm>
          <a:off x="1172873" y="1359470"/>
          <a:ext cx="10071776" cy="2817341"/>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1754660">
                  <a:extLst>
                    <a:ext uri="{9D8B030D-6E8A-4147-A177-3AD203B41FA5}">
                      <a16:colId xmlns:a16="http://schemas.microsoft.com/office/drawing/2014/main" xmlns="" val="20001"/>
                    </a:ext>
                  </a:extLst>
                </a:gridCol>
                <a:gridCol w="3917092">
                  <a:extLst>
                    <a:ext uri="{9D8B030D-6E8A-4147-A177-3AD203B41FA5}">
                      <a16:colId xmlns:a16="http://schemas.microsoft.com/office/drawing/2014/main" xmlns="" val="20002"/>
                    </a:ext>
                  </a:extLst>
                </a:gridCol>
                <a:gridCol w="3435178">
                  <a:extLst>
                    <a:ext uri="{9D8B030D-6E8A-4147-A177-3AD203B41FA5}">
                      <a16:colId xmlns:a16="http://schemas.microsoft.com/office/drawing/2014/main" xmlns="" val="20003"/>
                    </a:ext>
                  </a:extLst>
                </a:gridCol>
              </a:tblGrid>
              <a:tr h="420130">
                <a:tc>
                  <a:txBody>
                    <a:bodyPr/>
                    <a:lstStyle/>
                    <a:p>
                      <a:pPr algn="ctr"/>
                      <a:r>
                        <a:rPr lang="en-CA" sz="1600" noProof="0" dirty="0">
                          <a:latin typeface="+mn-lt"/>
                        </a:rPr>
                        <a:t>#</a:t>
                      </a:r>
                      <a:endParaRPr lang="en-CA" sz="1600" b="0" noProof="0" dirty="0">
                        <a:solidFill>
                          <a:srgbClr val="404040"/>
                        </a:solidFill>
                        <a:latin typeface="+mn-lt"/>
                        <a:ea typeface="+mn-ea"/>
                        <a:cs typeface="Arial" charset="0"/>
                      </a:endParaRPr>
                    </a:p>
                  </a:txBody>
                  <a:tcPr anchor="ctr"/>
                </a:tc>
                <a:tc>
                  <a:txBody>
                    <a:bodyPr/>
                    <a:lstStyle/>
                    <a:p>
                      <a:pPr algn="ctr"/>
                      <a:r>
                        <a:rPr lang="fr-CA" sz="1600" noProof="0" dirty="0">
                          <a:latin typeface="+mn-lt"/>
                        </a:rPr>
                        <a:t>Recommandation</a:t>
                      </a:r>
                      <a:endParaRPr lang="fr-CA" sz="1600" b="0" noProof="0" dirty="0">
                        <a:solidFill>
                          <a:srgbClr val="404040"/>
                        </a:solidFill>
                        <a:latin typeface="+mn-lt"/>
                        <a:ea typeface="+mn-ea"/>
                        <a:cs typeface="Arial" charset="0"/>
                      </a:endParaRPr>
                    </a:p>
                  </a:txBody>
                  <a:tcPr anchor="ctr"/>
                </a:tc>
                <a:tc>
                  <a:txBody>
                    <a:bodyPr/>
                    <a:lstStyle/>
                    <a:p>
                      <a:pPr algn="ctr"/>
                      <a:r>
                        <a:rPr lang="fr-CA" sz="1600" b="1" noProof="0" dirty="0" smtClean="0">
                          <a:solidFill>
                            <a:schemeClr val="lt1"/>
                          </a:solidFill>
                          <a:latin typeface="+mn-lt"/>
                          <a:ea typeface="+mn-ea"/>
                          <a:cs typeface="+mn-cs"/>
                        </a:rPr>
                        <a:t>Objectifs</a:t>
                      </a:r>
                      <a:r>
                        <a:rPr lang="fr-CA" sz="1600" b="1" baseline="0" noProof="0" dirty="0" smtClean="0">
                          <a:solidFill>
                            <a:schemeClr val="lt1"/>
                          </a:solidFill>
                          <a:latin typeface="+mn-lt"/>
                          <a:ea typeface="+mn-ea"/>
                          <a:cs typeface="+mn-cs"/>
                        </a:rPr>
                        <a:t> visés</a:t>
                      </a:r>
                      <a:endParaRPr lang="fr-CA" sz="1600" b="1" noProof="0" dirty="0">
                        <a:solidFill>
                          <a:srgbClr val="404040"/>
                        </a:solidFill>
                        <a:latin typeface="+mn-lt"/>
                        <a:ea typeface="+mn-ea"/>
                        <a:cs typeface="Arial" charset="0"/>
                      </a:endParaRPr>
                    </a:p>
                  </a:txBody>
                  <a:tcPr anchor="ctr"/>
                </a:tc>
                <a:tc>
                  <a:txBody>
                    <a:bodyPr/>
                    <a:lstStyle/>
                    <a:p>
                      <a:pPr algn="ctr"/>
                      <a:r>
                        <a:rPr lang="fr-CA" sz="1600" noProof="0" dirty="0">
                          <a:latin typeface="+mn-lt"/>
                        </a:rPr>
                        <a:t>Impacts</a:t>
                      </a:r>
                      <a:r>
                        <a:rPr lang="fr-CA" sz="1600" baseline="0" noProof="0" dirty="0">
                          <a:latin typeface="+mn-lt"/>
                        </a:rPr>
                        <a:t> si non implémentée</a:t>
                      </a:r>
                      <a:endParaRPr lang="fr-CA" sz="1600" b="0" noProof="0" dirty="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23972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0" dirty="0" smtClean="0">
                          <a:latin typeface="+mn-lt"/>
                        </a:rPr>
                        <a:t>C1</a:t>
                      </a:r>
                      <a:endParaRPr lang="en-US" sz="16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1" kern="1200" noProof="0" dirty="0" smtClean="0">
                          <a:latin typeface="+mn-lt"/>
                        </a:rPr>
                        <a:t>Mettre</a:t>
                      </a:r>
                      <a:r>
                        <a:rPr lang="fr-CA" sz="1600" b="1" kern="1200" baseline="0" noProof="0" dirty="0" smtClean="0">
                          <a:latin typeface="+mn-lt"/>
                        </a:rPr>
                        <a:t> en place des ateliers de réflexion et de </a:t>
                      </a:r>
                      <a:r>
                        <a:rPr lang="fr-CA" sz="1600" b="1" kern="1200" baseline="0" noProof="0" dirty="0" err="1" smtClean="0">
                          <a:latin typeface="+mn-lt"/>
                        </a:rPr>
                        <a:t>co</a:t>
                      </a:r>
                      <a:r>
                        <a:rPr lang="fr-CA" sz="1600" b="1" kern="1200" baseline="0" noProof="0" dirty="0" smtClean="0">
                          <a:latin typeface="+mn-lt"/>
                        </a:rPr>
                        <a:t>-création</a:t>
                      </a:r>
                      <a:endParaRPr lang="fr-CA" sz="1600" b="1" kern="0" noProof="0" dirty="0">
                        <a:latin typeface="+mn-lt"/>
                        <a:ea typeface="Arial" charset="0"/>
                        <a:cs typeface="Arial" charset="0"/>
                      </a:endParaRPr>
                    </a:p>
                  </a:txBody>
                  <a:tcPr/>
                </a:tc>
                <a:tc>
                  <a:txBody>
                    <a:bodyPr/>
                    <a:lstStyle/>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Susciter l’intérêt et renforcer l’adhésion.</a:t>
                      </a:r>
                    </a:p>
                    <a:p>
                      <a:pPr marL="457200" marR="0" lvl="1"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Renforcer la volonté de collaboration et de transparence (se mettre d’accord sur les attendus, les rôles et responsabilités).</a:t>
                      </a:r>
                    </a:p>
                    <a:p>
                      <a:pPr marL="457200" marR="0" lvl="1"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Créer un </a:t>
                      </a:r>
                      <a:r>
                        <a:rPr lang="fr-CA" sz="1600" u="sng" baseline="0" noProof="0" dirty="0" smtClean="0">
                          <a:latin typeface="+mn-lt"/>
                        </a:rPr>
                        <a:t>contrat moral implicite</a:t>
                      </a:r>
                      <a:r>
                        <a:rPr lang="fr-CA" sz="1600" u="none" baseline="0" noProof="0" dirty="0" smtClean="0">
                          <a:latin typeface="+mn-lt"/>
                        </a:rPr>
                        <a:t>*.</a:t>
                      </a:r>
                    </a:p>
                  </a:txBody>
                  <a:tcPr/>
                </a:tc>
                <a:tc>
                  <a:txBody>
                    <a:bodyPr/>
                    <a:lstStyle/>
                    <a:p>
                      <a:pPr marL="742950" lvl="1" indent="-285750">
                        <a:buFont typeface="Wingdings" panose="05000000000000000000" pitchFamily="2" charset="2"/>
                        <a:buChar char="Ø"/>
                      </a:pPr>
                      <a:r>
                        <a:rPr lang="fr-CA" sz="1600" b="0" baseline="0" noProof="0" dirty="0" smtClean="0">
                          <a:solidFill>
                            <a:schemeClr val="tx1"/>
                          </a:solidFill>
                          <a:latin typeface="+mn-lt"/>
                        </a:rPr>
                        <a:t>Baisse du taux de présentéisme et déclin de la participation.</a:t>
                      </a:r>
                    </a:p>
                    <a:p>
                      <a:pPr marL="457200" lvl="1" indent="0">
                        <a:buFont typeface="Wingdings" panose="05000000000000000000" pitchFamily="2" charset="2"/>
                        <a:buNone/>
                      </a:pPr>
                      <a:endParaRPr lang="fr-CA" sz="1600" b="0" baseline="0" noProof="0" dirty="0" smtClean="0">
                        <a:solidFill>
                          <a:schemeClr val="tx1"/>
                        </a:solidFill>
                        <a:latin typeface="+mn-lt"/>
                      </a:endParaRPr>
                    </a:p>
                    <a:p>
                      <a:pPr marL="742950" lvl="1" indent="-285750">
                        <a:buFont typeface="Wingdings" panose="05000000000000000000" pitchFamily="2" charset="2"/>
                        <a:buChar char="Ø"/>
                      </a:pPr>
                      <a:r>
                        <a:rPr lang="fr-CA" sz="1600" b="0" baseline="0" noProof="0" dirty="0" smtClean="0">
                          <a:solidFill>
                            <a:schemeClr val="tx1"/>
                          </a:solidFill>
                          <a:latin typeface="+mn-lt"/>
                        </a:rPr>
                        <a:t>Confusion persistante autour des objectifs visés, bénéfices générés et des rôles et responsabilités.</a:t>
                      </a:r>
                      <a:endParaRPr lang="fr-CA" sz="1600" b="0" noProof="0" dirty="0">
                        <a:solidFill>
                          <a:schemeClr val="tx1"/>
                        </a:solidFill>
                        <a:latin typeface="+mn-lt"/>
                      </a:endParaRPr>
                    </a:p>
                    <a:p>
                      <a:endParaRPr lang="fr-CA" sz="1600" b="0" noProof="0" dirty="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395615" y="-139130"/>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COCRÉER</a:t>
            </a:r>
            <a:endParaRPr lang="en-US" sz="4000"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6976122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3800243164"/>
              </p:ext>
            </p:extLst>
          </p:nvPr>
        </p:nvGraphicFramePr>
        <p:xfrm>
          <a:off x="1135802" y="1461686"/>
          <a:ext cx="10071776" cy="3659883"/>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1896584">
                  <a:extLst>
                    <a:ext uri="{9D8B030D-6E8A-4147-A177-3AD203B41FA5}">
                      <a16:colId xmlns:a16="http://schemas.microsoft.com/office/drawing/2014/main" xmlns="" val="20001"/>
                    </a:ext>
                  </a:extLst>
                </a:gridCol>
                <a:gridCol w="3836951">
                  <a:extLst>
                    <a:ext uri="{9D8B030D-6E8A-4147-A177-3AD203B41FA5}">
                      <a16:colId xmlns:a16="http://schemas.microsoft.com/office/drawing/2014/main" xmlns="" val="20002"/>
                    </a:ext>
                  </a:extLst>
                </a:gridCol>
                <a:gridCol w="3373395">
                  <a:extLst>
                    <a:ext uri="{9D8B030D-6E8A-4147-A177-3AD203B41FA5}">
                      <a16:colId xmlns:a16="http://schemas.microsoft.com/office/drawing/2014/main" xmlns="" val="20003"/>
                    </a:ext>
                  </a:extLst>
                </a:gridCol>
              </a:tblGrid>
              <a:tr h="398524">
                <a:tc>
                  <a:txBody>
                    <a:bodyPr/>
                    <a:lstStyle/>
                    <a:p>
                      <a:pPr algn="ctr"/>
                      <a:r>
                        <a:rPr lang="en-CA" sz="1600" noProof="0" dirty="0"/>
                        <a:t>#</a:t>
                      </a:r>
                      <a:endParaRPr lang="en-CA" sz="1600" b="0" noProof="0" dirty="0">
                        <a:solidFill>
                          <a:srgbClr val="404040"/>
                        </a:solidFill>
                        <a:latin typeface="+mn-lt"/>
                        <a:ea typeface="+mn-ea"/>
                        <a:cs typeface="Arial" charset="0"/>
                      </a:endParaRPr>
                    </a:p>
                  </a:txBody>
                  <a:tcPr anchor="ctr"/>
                </a:tc>
                <a:tc>
                  <a:txBody>
                    <a:bodyPr/>
                    <a:lstStyle/>
                    <a:p>
                      <a:pPr algn="ctr"/>
                      <a:r>
                        <a:rPr lang="fr-CA" sz="1600" noProof="0" dirty="0"/>
                        <a:t>Recommandation</a:t>
                      </a:r>
                      <a:endParaRPr lang="fr-CA" sz="1600" b="0" noProof="0" dirty="0">
                        <a:solidFill>
                          <a:srgbClr val="404040"/>
                        </a:solidFill>
                        <a:latin typeface="+mn-lt"/>
                        <a:ea typeface="+mn-ea"/>
                        <a:cs typeface="Arial" charset="0"/>
                      </a:endParaRPr>
                    </a:p>
                  </a:txBody>
                  <a:tcPr anchor="ctr"/>
                </a:tc>
                <a:tc>
                  <a:txBody>
                    <a:bodyPr/>
                    <a:lstStyle/>
                    <a:p>
                      <a:pPr algn="ctr"/>
                      <a:r>
                        <a:rPr lang="fr-CA" sz="1600" b="1" noProof="0" dirty="0" smtClean="0">
                          <a:solidFill>
                            <a:schemeClr val="lt1"/>
                          </a:solidFill>
                          <a:latin typeface="+mn-lt"/>
                          <a:ea typeface="+mn-ea"/>
                          <a:cs typeface="+mn-cs"/>
                        </a:rPr>
                        <a:t>Objectifs</a:t>
                      </a:r>
                      <a:r>
                        <a:rPr lang="fr-CA" sz="1600" b="1" baseline="0" noProof="0" dirty="0" smtClean="0">
                          <a:solidFill>
                            <a:schemeClr val="lt1"/>
                          </a:solidFill>
                          <a:latin typeface="+mn-lt"/>
                          <a:ea typeface="+mn-ea"/>
                          <a:cs typeface="+mn-cs"/>
                        </a:rPr>
                        <a:t> visés</a:t>
                      </a:r>
                      <a:endParaRPr lang="fr-CA" sz="1600" b="1" noProof="0" dirty="0">
                        <a:solidFill>
                          <a:srgbClr val="404040"/>
                        </a:solidFill>
                        <a:latin typeface="+mn-lt"/>
                        <a:ea typeface="+mn-ea"/>
                        <a:cs typeface="Arial" charset="0"/>
                      </a:endParaRPr>
                    </a:p>
                  </a:txBody>
                  <a:tcPr anchor="ctr"/>
                </a:tc>
                <a:tc>
                  <a:txBody>
                    <a:bodyPr/>
                    <a:lstStyle/>
                    <a:p>
                      <a:pPr algn="ctr"/>
                      <a:r>
                        <a:rPr lang="fr-CA" sz="1600" noProof="0"/>
                        <a:t>Impacts</a:t>
                      </a:r>
                      <a:r>
                        <a:rPr lang="fr-CA" sz="1600" baseline="0" noProof="0"/>
                        <a:t> si non implémentée</a:t>
                      </a:r>
                      <a:endParaRPr lang="fr-CA" sz="16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0" dirty="0" smtClean="0"/>
                        <a:t>S1</a:t>
                      </a:r>
                      <a:endParaRPr lang="en-US" sz="16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1" kern="1200" noProof="0" dirty="0" smtClean="0"/>
                        <a:t>Mettre</a:t>
                      </a:r>
                      <a:r>
                        <a:rPr lang="fr-CA" sz="1600" b="1" kern="1200" baseline="0" noProof="0" dirty="0" smtClean="0"/>
                        <a:t> en place un comité de pilotage  des CdeP (leaders et parrains)</a:t>
                      </a:r>
                      <a:endParaRPr lang="fr-CA" sz="1600" b="1" kern="0" noProof="0" dirty="0">
                        <a:latin typeface="+mn-lt"/>
                        <a:ea typeface="Arial" charset="0"/>
                        <a:cs typeface="Arial" charset="0"/>
                      </a:endParaRPr>
                    </a:p>
                  </a:txBody>
                  <a:tcPr/>
                </a:tc>
                <a:tc>
                  <a:txBody>
                    <a:bodyPr/>
                    <a:lstStyle/>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Faire connaitre les contributions de chacune des CdeP.</a:t>
                      </a:r>
                    </a:p>
                    <a:p>
                      <a:pPr marL="457200" marR="0" lvl="1"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Évaluer les possibilités de synergies et capitaliser les travaux des CdeP.</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CA" sz="1600"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Cibler les caractéristiques distinctives des CdeP.</a:t>
                      </a:r>
                    </a:p>
                    <a:p>
                      <a:pPr marL="457200" marR="0" lvl="1"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Gérer de façon proactive les cycles de vie des </a:t>
                      </a:r>
                      <a:r>
                        <a:rPr lang="fr-CA" sz="1600" baseline="0" noProof="0" dirty="0" err="1" smtClean="0">
                          <a:latin typeface="+mn-lt"/>
                        </a:rPr>
                        <a:t>CdPs</a:t>
                      </a:r>
                      <a:r>
                        <a:rPr lang="fr-CA" sz="1600" baseline="0" noProof="0" dirty="0" smtClean="0">
                          <a:latin typeface="+mn-lt"/>
                        </a:rPr>
                        <a:t> (anticiper les besoins, prendre les décisions requises)*.</a:t>
                      </a:r>
                    </a:p>
                  </a:txBody>
                  <a:tcPr/>
                </a:tc>
                <a:tc>
                  <a:txBody>
                    <a:bodyPr/>
                    <a:lstStyle/>
                    <a:p>
                      <a:pPr marL="742950" lvl="1" indent="-285750">
                        <a:buFont typeface="Wingdings" panose="05000000000000000000" pitchFamily="2" charset="2"/>
                        <a:buChar char="Ø"/>
                      </a:pPr>
                      <a:r>
                        <a:rPr lang="fr-CA" sz="1600" b="0" noProof="0" dirty="0" smtClean="0">
                          <a:solidFill>
                            <a:schemeClr val="tx1"/>
                          </a:solidFill>
                          <a:latin typeface="+mn-lt"/>
                          <a:ea typeface="Arial" charset="0"/>
                          <a:cs typeface="Arial" charset="0"/>
                        </a:rPr>
                        <a:t>Une</a:t>
                      </a:r>
                      <a:r>
                        <a:rPr lang="fr-CA" sz="1600" b="0" baseline="0" noProof="0" dirty="0" smtClean="0">
                          <a:solidFill>
                            <a:schemeClr val="tx1"/>
                          </a:solidFill>
                          <a:latin typeface="+mn-lt"/>
                          <a:ea typeface="Arial" charset="0"/>
                          <a:cs typeface="Arial" charset="0"/>
                        </a:rPr>
                        <a:t> implication qui risque d’être perçue comme peu valorisante (faible visibilité à l’interne).</a:t>
                      </a:r>
                    </a:p>
                    <a:p>
                      <a:pPr marL="742950" lvl="1" indent="-285750">
                        <a:buFont typeface="Wingdings" panose="05000000000000000000" pitchFamily="2" charset="2"/>
                        <a:buChar char="Ø"/>
                      </a:pPr>
                      <a:endParaRPr lang="fr-CA" sz="1600" b="0" baseline="0" noProof="0" dirty="0" smtClean="0">
                        <a:solidFill>
                          <a:schemeClr val="tx1"/>
                        </a:solidFill>
                        <a:latin typeface="+mn-lt"/>
                        <a:ea typeface="Arial" charset="0"/>
                        <a:cs typeface="Arial" charset="0"/>
                      </a:endParaRPr>
                    </a:p>
                    <a:p>
                      <a:pPr marL="742950" lvl="1" indent="-285750">
                        <a:buFont typeface="Wingdings" panose="05000000000000000000" pitchFamily="2" charset="2"/>
                        <a:buChar char="Ø"/>
                      </a:pPr>
                      <a:r>
                        <a:rPr lang="fr-CA" sz="1600" b="0" baseline="0" noProof="0" dirty="0" smtClean="0">
                          <a:solidFill>
                            <a:schemeClr val="tx1"/>
                          </a:solidFill>
                          <a:latin typeface="+mn-lt"/>
                          <a:ea typeface="Arial" charset="0"/>
                          <a:cs typeface="Arial" charset="0"/>
                        </a:rPr>
                        <a:t>Des CdeP dont les finalités peuvent s’avérer être confuses (surtout en cas de double participation).</a:t>
                      </a:r>
                    </a:p>
                    <a:p>
                      <a:pPr marL="742950" lvl="1" indent="-285750">
                        <a:buFont typeface="Wingdings" panose="05000000000000000000" pitchFamily="2" charset="2"/>
                        <a:buChar char="Ø"/>
                      </a:pPr>
                      <a:endParaRPr lang="fr-CA" sz="1600" b="0" baseline="0" noProof="0" dirty="0" smtClean="0">
                        <a:solidFill>
                          <a:schemeClr val="tx1"/>
                        </a:solidFill>
                        <a:latin typeface="+mn-lt"/>
                        <a:ea typeface="Arial" charset="0"/>
                        <a:cs typeface="Arial" charset="0"/>
                      </a:endParaRPr>
                    </a:p>
                    <a:p>
                      <a:pPr marL="742950" lvl="1" indent="-285750">
                        <a:buFont typeface="Wingdings" panose="05000000000000000000" pitchFamily="2" charset="2"/>
                        <a:buChar char="Ø"/>
                      </a:pPr>
                      <a:r>
                        <a:rPr lang="fr-CA" sz="1600" b="0" baseline="0" noProof="0" dirty="0" smtClean="0">
                          <a:solidFill>
                            <a:schemeClr val="tx1"/>
                          </a:solidFill>
                          <a:latin typeface="+mn-lt"/>
                          <a:ea typeface="Arial" charset="0"/>
                          <a:cs typeface="Arial" charset="0"/>
                        </a:rPr>
                        <a:t>Des échanges qui s’essoufflent dans la durée (faible anticipation).</a:t>
                      </a: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358544" y="-126773"/>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Structurer</a:t>
            </a:r>
            <a:endParaRPr lang="en-US" sz="4000"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32739772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2965009862"/>
              </p:ext>
            </p:extLst>
          </p:nvPr>
        </p:nvGraphicFramePr>
        <p:xfrm>
          <a:off x="728029" y="1174344"/>
          <a:ext cx="10924391" cy="4879084"/>
        </p:xfrm>
        <a:graphic>
          <a:graphicData uri="http://schemas.openxmlformats.org/drawingml/2006/table">
            <a:tbl>
              <a:tblPr firstRow="1" lastCol="1" bandRow="1">
                <a:tableStyleId>{5C22544A-7EE6-4342-B048-85BDC9FD1C3A}</a:tableStyleId>
              </a:tblPr>
              <a:tblGrid>
                <a:gridCol w="1046524">
                  <a:extLst>
                    <a:ext uri="{9D8B030D-6E8A-4147-A177-3AD203B41FA5}">
                      <a16:colId xmlns:a16="http://schemas.microsoft.com/office/drawing/2014/main" xmlns="" val="20000"/>
                    </a:ext>
                  </a:extLst>
                </a:gridCol>
                <a:gridCol w="2057137">
                  <a:extLst>
                    <a:ext uri="{9D8B030D-6E8A-4147-A177-3AD203B41FA5}">
                      <a16:colId xmlns:a16="http://schemas.microsoft.com/office/drawing/2014/main" xmlns="" val="20001"/>
                    </a:ext>
                  </a:extLst>
                </a:gridCol>
                <a:gridCol w="4161764">
                  <a:extLst>
                    <a:ext uri="{9D8B030D-6E8A-4147-A177-3AD203B41FA5}">
                      <a16:colId xmlns:a16="http://schemas.microsoft.com/office/drawing/2014/main" xmlns="" val="20002"/>
                    </a:ext>
                  </a:extLst>
                </a:gridCol>
                <a:gridCol w="3658966">
                  <a:extLst>
                    <a:ext uri="{9D8B030D-6E8A-4147-A177-3AD203B41FA5}">
                      <a16:colId xmlns:a16="http://schemas.microsoft.com/office/drawing/2014/main" xmlns="" val="20003"/>
                    </a:ext>
                  </a:extLst>
                </a:gridCol>
              </a:tblGrid>
              <a:tr h="398524">
                <a:tc>
                  <a:txBody>
                    <a:bodyPr/>
                    <a:lstStyle/>
                    <a:p>
                      <a:pPr algn="ctr"/>
                      <a:r>
                        <a:rPr lang="en-CA" sz="1600" noProof="0" dirty="0">
                          <a:latin typeface="+mn-lt"/>
                        </a:rPr>
                        <a:t>#</a:t>
                      </a:r>
                      <a:endParaRPr lang="en-CA" sz="1600" b="0" noProof="0" dirty="0">
                        <a:solidFill>
                          <a:srgbClr val="404040"/>
                        </a:solidFill>
                        <a:latin typeface="+mn-lt"/>
                        <a:ea typeface="+mn-ea"/>
                        <a:cs typeface="Arial" charset="0"/>
                      </a:endParaRPr>
                    </a:p>
                  </a:txBody>
                  <a:tcPr anchor="ctr"/>
                </a:tc>
                <a:tc>
                  <a:txBody>
                    <a:bodyPr/>
                    <a:lstStyle/>
                    <a:p>
                      <a:pPr algn="ctr"/>
                      <a:r>
                        <a:rPr lang="fr-CA" sz="1600" noProof="0" dirty="0">
                          <a:latin typeface="+mn-lt"/>
                        </a:rPr>
                        <a:t>Recommandation</a:t>
                      </a:r>
                      <a:endParaRPr lang="fr-CA" sz="1600" b="0" noProof="0" dirty="0">
                        <a:solidFill>
                          <a:srgbClr val="404040"/>
                        </a:solidFill>
                        <a:latin typeface="+mn-lt"/>
                        <a:ea typeface="+mn-ea"/>
                        <a:cs typeface="Arial" charset="0"/>
                      </a:endParaRPr>
                    </a:p>
                  </a:txBody>
                  <a:tcPr anchor="ctr"/>
                </a:tc>
                <a:tc>
                  <a:txBody>
                    <a:bodyPr/>
                    <a:lstStyle/>
                    <a:p>
                      <a:pPr algn="ctr"/>
                      <a:r>
                        <a:rPr lang="fr-CA" sz="1600" b="1" noProof="0" dirty="0" smtClean="0">
                          <a:solidFill>
                            <a:schemeClr val="lt1"/>
                          </a:solidFill>
                          <a:latin typeface="+mn-lt"/>
                          <a:ea typeface="+mn-ea"/>
                          <a:cs typeface="+mn-cs"/>
                        </a:rPr>
                        <a:t>Objectifs</a:t>
                      </a:r>
                      <a:r>
                        <a:rPr lang="fr-CA" sz="1600" b="1" baseline="0" noProof="0" dirty="0" smtClean="0">
                          <a:solidFill>
                            <a:schemeClr val="lt1"/>
                          </a:solidFill>
                          <a:latin typeface="+mn-lt"/>
                          <a:ea typeface="+mn-ea"/>
                          <a:cs typeface="+mn-cs"/>
                        </a:rPr>
                        <a:t> visés</a:t>
                      </a:r>
                      <a:endParaRPr lang="fr-CA" sz="1600" b="1" noProof="0" dirty="0">
                        <a:solidFill>
                          <a:srgbClr val="404040"/>
                        </a:solidFill>
                        <a:latin typeface="+mn-lt"/>
                        <a:ea typeface="+mn-ea"/>
                        <a:cs typeface="Arial" charset="0"/>
                      </a:endParaRPr>
                    </a:p>
                  </a:txBody>
                  <a:tcPr anchor="ctr"/>
                </a:tc>
                <a:tc>
                  <a:txBody>
                    <a:bodyPr/>
                    <a:lstStyle/>
                    <a:p>
                      <a:pPr algn="ctr"/>
                      <a:r>
                        <a:rPr lang="fr-CA" sz="1600" noProof="0">
                          <a:latin typeface="+mn-lt"/>
                        </a:rPr>
                        <a:t>Impacts</a:t>
                      </a:r>
                      <a:r>
                        <a:rPr lang="fr-CA" sz="1600" baseline="0" noProof="0">
                          <a:latin typeface="+mn-lt"/>
                        </a:rPr>
                        <a:t> si non implémentée</a:t>
                      </a:r>
                      <a:endParaRPr lang="fr-CA" sz="16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0" dirty="0" smtClean="0">
                          <a:latin typeface="+mn-lt"/>
                        </a:rPr>
                        <a:t>S2</a:t>
                      </a:r>
                      <a:endParaRPr lang="en-US" sz="16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1" kern="1200" noProof="0" dirty="0" smtClean="0">
                          <a:latin typeface="+mn-lt"/>
                          <a:ea typeface="+mn-ea"/>
                          <a:cs typeface="+mn-cs"/>
                        </a:rPr>
                        <a:t>Constituer des groupes</a:t>
                      </a:r>
                      <a:r>
                        <a:rPr lang="fr-CA" sz="1600" b="1" kern="1200" baseline="0" noProof="0" dirty="0" smtClean="0">
                          <a:latin typeface="+mn-lt"/>
                          <a:ea typeface="+mn-ea"/>
                          <a:cs typeface="+mn-cs"/>
                        </a:rPr>
                        <a:t> axés sur les expertises </a:t>
                      </a:r>
                      <a:endParaRPr lang="fr-CA" sz="1600" b="1" kern="0" noProof="0" dirty="0">
                        <a:latin typeface="+mn-lt"/>
                        <a:ea typeface="Arial" charset="0"/>
                        <a:cs typeface="Arial" charset="0"/>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600" baseline="0" noProof="0" dirty="0" smtClean="0">
                          <a:latin typeface="+mn-lt"/>
                        </a:rPr>
                        <a:t>Groupes axés sur des </a:t>
                      </a:r>
                      <a:r>
                        <a:rPr lang="fr-CA" sz="1600" u="sng" baseline="0" noProof="0" dirty="0" smtClean="0">
                          <a:latin typeface="+mn-lt"/>
                        </a:rPr>
                        <a:t>expertises spécifiques </a:t>
                      </a:r>
                      <a:r>
                        <a:rPr lang="fr-CA" sz="1600" baseline="0" noProof="0" dirty="0" smtClean="0">
                          <a:latin typeface="+mn-lt"/>
                        </a:rPr>
                        <a:t>(champs de connaissances critiques, thématiques) plutôt que des groupes – métiers. </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Renforcer l’orientation expertise.</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CA" sz="1600"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Faciliter les échanges et transpositions.</a:t>
                      </a:r>
                    </a:p>
                    <a:p>
                      <a:pPr marL="457200" marR="0" lvl="1"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Faciliter et renforcer la collaboration.</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600" baseline="0" noProof="0" dirty="0" smtClean="0">
                          <a:latin typeface="+mn-lt"/>
                        </a:rPr>
                        <a:t> </a:t>
                      </a:r>
                      <a:r>
                        <a:rPr lang="fr-CA" sz="1600" u="sng" baseline="0" noProof="0" dirty="0" smtClean="0">
                          <a:latin typeface="+mn-lt"/>
                        </a:rPr>
                        <a:t>Animation axée sur les expertises </a:t>
                      </a:r>
                      <a:r>
                        <a:rPr lang="fr-CA" sz="1600" u="none" baseline="0" noProof="0" dirty="0" smtClean="0">
                          <a:latin typeface="+mn-lt"/>
                        </a:rPr>
                        <a:t>(rotation des leaders/animateurs) :</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Apporter de la flexibilité (approche organique, centrée sur les besoins émergents)*.</a:t>
                      </a:r>
                    </a:p>
                    <a:p>
                      <a:pPr marL="457200" marR="0" lvl="1"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Révéler les expertises clés et </a:t>
                      </a:r>
                      <a:r>
                        <a:rPr lang="fr-CA" sz="1600" baseline="0" noProof="0" dirty="0" smtClean="0">
                          <a:latin typeface="+mn-lt"/>
                          <a:cs typeface="Calibri" panose="020F0502020204030204" pitchFamily="34" charset="0"/>
                        </a:rPr>
                        <a:t>«</a:t>
                      </a:r>
                      <a:r>
                        <a:rPr lang="fr-CA" sz="1600" baseline="0" noProof="0" dirty="0" err="1" smtClean="0">
                          <a:latin typeface="+mn-lt"/>
                        </a:rPr>
                        <a:t>core</a:t>
                      </a:r>
                      <a:r>
                        <a:rPr lang="fr-CA" sz="1600" baseline="0" noProof="0" dirty="0" smtClean="0">
                          <a:latin typeface="+mn-lt"/>
                        </a:rPr>
                        <a:t> </a:t>
                      </a:r>
                      <a:r>
                        <a:rPr lang="fr-CA" sz="1600" baseline="0" noProof="0" dirty="0" err="1" smtClean="0">
                          <a:latin typeface="+mn-lt"/>
                        </a:rPr>
                        <a:t>competences</a:t>
                      </a:r>
                      <a:r>
                        <a:rPr lang="fr-CA" sz="1600" baseline="0" noProof="0" dirty="0" smtClean="0">
                          <a:latin typeface="+mn-lt"/>
                          <a:cs typeface="Calibri" panose="020F0502020204030204" pitchFamily="34" charset="0"/>
                        </a:rPr>
                        <a:t>»</a:t>
                      </a:r>
                      <a:r>
                        <a:rPr lang="fr-CA" sz="1600" baseline="0" noProof="0" dirty="0" smtClean="0">
                          <a:latin typeface="+mn-lt"/>
                        </a:rPr>
                        <a:t> qui sont détenues par le groupe.</a:t>
                      </a:r>
                    </a:p>
                  </a:txBody>
                  <a:tcPr/>
                </a:tc>
                <a:tc>
                  <a:txBody>
                    <a:bodyPr/>
                    <a:lstStyle/>
                    <a:p>
                      <a:pPr marL="742950" lvl="1" indent="-285750">
                        <a:buFont typeface="Wingdings" panose="05000000000000000000" pitchFamily="2" charset="2"/>
                        <a:buChar char="Ø"/>
                      </a:pPr>
                      <a:r>
                        <a:rPr lang="fr-CA" sz="1600" b="0" noProof="0" dirty="0" smtClean="0">
                          <a:solidFill>
                            <a:schemeClr val="tx1"/>
                          </a:solidFill>
                          <a:latin typeface="+mn-lt"/>
                          <a:ea typeface="Arial" charset="0"/>
                          <a:cs typeface="Arial" charset="0"/>
                        </a:rPr>
                        <a:t>Un renforcement des clivages (titres,</a:t>
                      </a:r>
                      <a:r>
                        <a:rPr lang="fr-CA" sz="1600" b="0" baseline="0" noProof="0" dirty="0" smtClean="0">
                          <a:solidFill>
                            <a:schemeClr val="tx1"/>
                          </a:solidFill>
                          <a:latin typeface="+mn-lt"/>
                          <a:ea typeface="Arial" charset="0"/>
                          <a:cs typeface="Arial" charset="0"/>
                        </a:rPr>
                        <a:t> fonctions, gérances).</a:t>
                      </a:r>
                    </a:p>
                    <a:p>
                      <a:pPr marL="742950" lvl="1" indent="-285750">
                        <a:buFont typeface="Wingdings" panose="05000000000000000000" pitchFamily="2" charset="2"/>
                        <a:buChar char="Ø"/>
                      </a:pPr>
                      <a:endParaRPr lang="fr-CA" sz="1600" b="0" noProof="0" dirty="0" smtClean="0">
                        <a:solidFill>
                          <a:schemeClr val="tx1"/>
                        </a:solidFill>
                        <a:latin typeface="+mn-lt"/>
                        <a:ea typeface="Arial" charset="0"/>
                        <a:cs typeface="Arial" charset="0"/>
                      </a:endParaRPr>
                    </a:p>
                    <a:p>
                      <a:pPr marL="742950" lvl="1" indent="-285750">
                        <a:buFont typeface="Wingdings" panose="05000000000000000000" pitchFamily="2" charset="2"/>
                        <a:buChar char="Ø"/>
                      </a:pPr>
                      <a:r>
                        <a:rPr lang="fr-CA" sz="1600" b="0" noProof="0" dirty="0" smtClean="0">
                          <a:solidFill>
                            <a:schemeClr val="tx1"/>
                          </a:solidFill>
                          <a:latin typeface="+mn-lt"/>
                          <a:ea typeface="Arial" charset="0"/>
                          <a:cs typeface="Arial" charset="0"/>
                        </a:rPr>
                        <a:t>Des CdeP</a:t>
                      </a:r>
                      <a:r>
                        <a:rPr lang="fr-CA" sz="1600" b="0" baseline="0" noProof="0" dirty="0" smtClean="0">
                          <a:solidFill>
                            <a:schemeClr val="tx1"/>
                          </a:solidFill>
                          <a:latin typeface="+mn-lt"/>
                          <a:ea typeface="Arial" charset="0"/>
                          <a:cs typeface="Arial" charset="0"/>
                        </a:rPr>
                        <a:t> qui ne seront pas perçus comme des lieux d’échanges </a:t>
                      </a:r>
                      <a:r>
                        <a:rPr lang="fr-CA" sz="1600" b="1" baseline="0" noProof="0" dirty="0" smtClean="0">
                          <a:solidFill>
                            <a:schemeClr val="tx1"/>
                          </a:solidFill>
                          <a:latin typeface="+mn-lt"/>
                          <a:ea typeface="Arial" charset="0"/>
                          <a:cs typeface="Arial" charset="0"/>
                        </a:rPr>
                        <a:t>informels.</a:t>
                      </a:r>
                    </a:p>
                    <a:p>
                      <a:pPr marL="457200" lvl="1" indent="0">
                        <a:buFont typeface="Wingdings" panose="05000000000000000000" pitchFamily="2" charset="2"/>
                        <a:buNone/>
                      </a:pPr>
                      <a:endParaRPr lang="fr-CA" sz="1600" b="0" baseline="0" noProof="0" dirty="0" smtClean="0">
                        <a:solidFill>
                          <a:schemeClr val="tx1"/>
                        </a:solidFill>
                        <a:latin typeface="+mn-lt"/>
                        <a:ea typeface="Arial" charset="0"/>
                        <a:cs typeface="Arial" charset="0"/>
                      </a:endParaRPr>
                    </a:p>
                    <a:p>
                      <a:pPr marL="742950" lvl="1" indent="-285750">
                        <a:buFont typeface="Wingdings" panose="05000000000000000000" pitchFamily="2" charset="2"/>
                        <a:buChar char="Ø"/>
                      </a:pPr>
                      <a:r>
                        <a:rPr lang="fr-CA" sz="1600" b="0" baseline="0" noProof="0" dirty="0" smtClean="0">
                          <a:solidFill>
                            <a:schemeClr val="tx1"/>
                          </a:solidFill>
                          <a:latin typeface="+mn-lt"/>
                          <a:ea typeface="Arial" charset="0"/>
                          <a:cs typeface="Arial" charset="0"/>
                        </a:rPr>
                        <a:t>Des lieux d’échanges où les participants reçoivent de l’information plutôt que de </a:t>
                      </a:r>
                      <a:r>
                        <a:rPr lang="fr-CA" sz="1600" b="1" baseline="0" noProof="0" dirty="0" smtClean="0">
                          <a:solidFill>
                            <a:schemeClr val="tx1"/>
                          </a:solidFill>
                          <a:latin typeface="+mn-lt"/>
                          <a:ea typeface="Arial" charset="0"/>
                          <a:cs typeface="Arial" charset="0"/>
                        </a:rPr>
                        <a:t>créer de la connaissance.</a:t>
                      </a:r>
                      <a:endParaRPr lang="fr-CA" sz="1600" b="0" noProof="0" dirty="0" smtClean="0">
                        <a:solidFill>
                          <a:schemeClr val="tx1"/>
                        </a:solidFill>
                        <a:latin typeface="+mn-lt"/>
                        <a:ea typeface="Arial" charset="0"/>
                        <a:cs typeface="Arial" charset="0"/>
                      </a:endParaRPr>
                    </a:p>
                    <a:p>
                      <a:endParaRPr lang="fr-CA" sz="1600" b="0" noProof="0" dirty="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346187" y="-237985"/>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Structurer</a:t>
            </a:r>
            <a:endParaRPr lang="en-US" sz="4000"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256299280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3695253433"/>
              </p:ext>
            </p:extLst>
          </p:nvPr>
        </p:nvGraphicFramePr>
        <p:xfrm>
          <a:off x="1296440" y="1544821"/>
          <a:ext cx="10071776" cy="3172203"/>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2384855">
                  <a:extLst>
                    <a:ext uri="{9D8B030D-6E8A-4147-A177-3AD203B41FA5}">
                      <a16:colId xmlns:a16="http://schemas.microsoft.com/office/drawing/2014/main" xmlns="" val="20001"/>
                    </a:ext>
                  </a:extLst>
                </a:gridCol>
                <a:gridCol w="3348680">
                  <a:extLst>
                    <a:ext uri="{9D8B030D-6E8A-4147-A177-3AD203B41FA5}">
                      <a16:colId xmlns:a16="http://schemas.microsoft.com/office/drawing/2014/main" xmlns="" val="20002"/>
                    </a:ext>
                  </a:extLst>
                </a:gridCol>
                <a:gridCol w="3373395">
                  <a:extLst>
                    <a:ext uri="{9D8B030D-6E8A-4147-A177-3AD203B41FA5}">
                      <a16:colId xmlns:a16="http://schemas.microsoft.com/office/drawing/2014/main" xmlns="" val="20003"/>
                    </a:ext>
                  </a:extLst>
                </a:gridCol>
              </a:tblGrid>
              <a:tr h="398524">
                <a:tc>
                  <a:txBody>
                    <a:bodyPr/>
                    <a:lstStyle/>
                    <a:p>
                      <a:pPr algn="ctr"/>
                      <a:r>
                        <a:rPr lang="en-CA" sz="1600" noProof="0" dirty="0"/>
                        <a:t>#</a:t>
                      </a:r>
                      <a:endParaRPr lang="en-CA" sz="1600" b="0" noProof="0" dirty="0">
                        <a:solidFill>
                          <a:srgbClr val="404040"/>
                        </a:solidFill>
                        <a:latin typeface="+mn-lt"/>
                        <a:ea typeface="+mn-ea"/>
                        <a:cs typeface="Arial" charset="0"/>
                      </a:endParaRPr>
                    </a:p>
                  </a:txBody>
                  <a:tcPr anchor="ctr"/>
                </a:tc>
                <a:tc>
                  <a:txBody>
                    <a:bodyPr/>
                    <a:lstStyle/>
                    <a:p>
                      <a:pPr algn="ctr"/>
                      <a:r>
                        <a:rPr lang="fr-CA" sz="1600" noProof="0"/>
                        <a:t>Recommandation</a:t>
                      </a:r>
                      <a:endParaRPr lang="fr-CA" sz="1600" b="0" noProof="0">
                        <a:solidFill>
                          <a:srgbClr val="404040"/>
                        </a:solidFill>
                        <a:latin typeface="+mn-lt"/>
                        <a:ea typeface="+mn-ea"/>
                        <a:cs typeface="Arial" charset="0"/>
                      </a:endParaRPr>
                    </a:p>
                  </a:txBody>
                  <a:tcPr anchor="ctr"/>
                </a:tc>
                <a:tc>
                  <a:txBody>
                    <a:bodyPr/>
                    <a:lstStyle/>
                    <a:p>
                      <a:pPr algn="ctr"/>
                      <a:r>
                        <a:rPr lang="fr-CA" sz="1600" b="1" noProof="0" dirty="0" smtClean="0">
                          <a:solidFill>
                            <a:schemeClr val="lt1"/>
                          </a:solidFill>
                          <a:latin typeface="+mn-lt"/>
                          <a:ea typeface="+mn-ea"/>
                          <a:cs typeface="+mn-cs"/>
                        </a:rPr>
                        <a:t>Objectifs</a:t>
                      </a:r>
                      <a:r>
                        <a:rPr lang="fr-CA" sz="1600" b="1" baseline="0" noProof="0" dirty="0" smtClean="0">
                          <a:solidFill>
                            <a:schemeClr val="lt1"/>
                          </a:solidFill>
                          <a:latin typeface="+mn-lt"/>
                          <a:ea typeface="+mn-ea"/>
                          <a:cs typeface="+mn-cs"/>
                        </a:rPr>
                        <a:t> visés</a:t>
                      </a:r>
                      <a:endParaRPr lang="fr-CA" sz="1600" b="1" noProof="0" dirty="0">
                        <a:solidFill>
                          <a:srgbClr val="404040"/>
                        </a:solidFill>
                        <a:latin typeface="+mn-lt"/>
                        <a:ea typeface="+mn-ea"/>
                        <a:cs typeface="Arial" charset="0"/>
                      </a:endParaRPr>
                    </a:p>
                  </a:txBody>
                  <a:tcPr anchor="ctr"/>
                </a:tc>
                <a:tc>
                  <a:txBody>
                    <a:bodyPr/>
                    <a:lstStyle/>
                    <a:p>
                      <a:pPr algn="ctr"/>
                      <a:r>
                        <a:rPr lang="fr-CA" sz="1600" noProof="0"/>
                        <a:t>Impacts</a:t>
                      </a:r>
                      <a:r>
                        <a:rPr lang="fr-CA" sz="1600" baseline="0" noProof="0"/>
                        <a:t> si non implémentée</a:t>
                      </a:r>
                      <a:endParaRPr lang="fr-CA" sz="16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0" dirty="0" smtClean="0"/>
                        <a:t>O1</a:t>
                      </a:r>
                      <a:endParaRPr lang="en-US" sz="16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1" kern="1200" noProof="0" dirty="0" smtClean="0">
                          <a:latin typeface="+mn-lt"/>
                          <a:ea typeface="+mn-ea"/>
                          <a:cs typeface="+mn-cs"/>
                        </a:rPr>
                        <a:t>Concevoir</a:t>
                      </a:r>
                      <a:r>
                        <a:rPr lang="fr-CA" sz="1600" b="1" kern="1200" baseline="0" noProof="0" dirty="0" smtClean="0">
                          <a:latin typeface="+mn-lt"/>
                          <a:ea typeface="+mn-ea"/>
                          <a:cs typeface="+mn-cs"/>
                        </a:rPr>
                        <a:t> et assurer une formation d’intégration</a:t>
                      </a:r>
                      <a:endParaRPr lang="fr-CA" sz="1600" b="1" kern="0" noProof="0" dirty="0">
                        <a:latin typeface="+mn-lt"/>
                        <a:ea typeface="Arial" charset="0"/>
                        <a:cs typeface="Arial" charset="0"/>
                      </a:endParaRPr>
                    </a:p>
                  </a:txBody>
                  <a:tcPr/>
                </a:tc>
                <a:tc>
                  <a:txBody>
                    <a:bodyPr/>
                    <a:lstStyle/>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Susciter l’intérêt et faciliter l’adhésion.</a:t>
                      </a:r>
                    </a:p>
                    <a:p>
                      <a:pPr marL="457200" marR="0" lvl="1"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aseline="0" noProof="0" dirty="0" smtClean="0">
                          <a:latin typeface="+mn-lt"/>
                        </a:rPr>
                        <a:t>Faciliter l’intégration et la socialisation et </a:t>
                      </a:r>
                      <a:r>
                        <a:rPr lang="fr-CA" sz="1600" u="sng" baseline="0" noProof="0" dirty="0" smtClean="0">
                          <a:latin typeface="+mn-lt"/>
                        </a:rPr>
                        <a:t>fédérer</a:t>
                      </a:r>
                      <a:r>
                        <a:rPr lang="fr-CA" sz="1600" baseline="0" noProof="0" dirty="0" smtClean="0">
                          <a:latin typeface="+mn-lt"/>
                        </a:rPr>
                        <a:t> les groupes*.</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baseline="0" noProof="0" dirty="0" smtClean="0">
                        <a:latin typeface="+mn-lt"/>
                      </a:endParaRPr>
                    </a:p>
                  </a:txBody>
                  <a:tcPr/>
                </a:tc>
                <a:tc>
                  <a:txBody>
                    <a:bodyPr/>
                    <a:lstStyle/>
                    <a:p>
                      <a:pPr marL="742950" lvl="1" indent="-285750">
                        <a:buFont typeface="Wingdings" panose="05000000000000000000" pitchFamily="2" charset="2"/>
                        <a:buChar char="Ø"/>
                      </a:pPr>
                      <a:r>
                        <a:rPr lang="fr-CA" sz="1600" b="0" noProof="0" dirty="0" smtClean="0">
                          <a:solidFill>
                            <a:schemeClr val="tx1"/>
                          </a:solidFill>
                        </a:rPr>
                        <a:t>Confusion à l’égard</a:t>
                      </a:r>
                      <a:r>
                        <a:rPr lang="fr-CA" sz="1600" b="0" baseline="0" noProof="0" dirty="0" smtClean="0">
                          <a:solidFill>
                            <a:schemeClr val="tx1"/>
                          </a:solidFill>
                        </a:rPr>
                        <a:t> des rôles et responsabilités et des objectifs visés.</a:t>
                      </a:r>
                    </a:p>
                    <a:p>
                      <a:pPr marL="457200" lvl="1" indent="0">
                        <a:buFont typeface="Wingdings" panose="05000000000000000000" pitchFamily="2" charset="2"/>
                        <a:buNone/>
                      </a:pPr>
                      <a:endParaRPr lang="fr-CA" sz="1600" b="0" baseline="0" noProof="0" dirty="0" smtClean="0">
                        <a:solidFill>
                          <a:schemeClr val="tx1"/>
                        </a:solidFill>
                      </a:endParaRPr>
                    </a:p>
                    <a:p>
                      <a:pPr marL="742950" lvl="1" indent="-285750">
                        <a:buFont typeface="Wingdings" panose="05000000000000000000" pitchFamily="2" charset="2"/>
                        <a:buChar char="Ø"/>
                      </a:pPr>
                      <a:r>
                        <a:rPr lang="fr-CA" sz="1600" b="0" baseline="0" noProof="0" dirty="0" smtClean="0">
                          <a:solidFill>
                            <a:schemeClr val="tx1"/>
                          </a:solidFill>
                        </a:rPr>
                        <a:t>Bénéfices difficilement tangibles.</a:t>
                      </a:r>
                    </a:p>
                    <a:p>
                      <a:endParaRPr lang="fr-CA" sz="1600" b="0" baseline="0" noProof="0" dirty="0" smtClean="0">
                        <a:solidFill>
                          <a:schemeClr val="tx1"/>
                        </a:solidFill>
                      </a:endParaRPr>
                    </a:p>
                    <a:p>
                      <a:pPr marL="742950" lvl="1" indent="-285750">
                        <a:buFont typeface="Wingdings" panose="05000000000000000000" pitchFamily="2" charset="2"/>
                        <a:buChar char="Ø"/>
                      </a:pPr>
                      <a:r>
                        <a:rPr lang="fr-CA" sz="1600" b="0" baseline="0" noProof="0" dirty="0" smtClean="0">
                          <a:solidFill>
                            <a:schemeClr val="tx1"/>
                          </a:solidFill>
                        </a:rPr>
                        <a:t>Implication par simple obligation morale (cause : réception d’une invitation).</a:t>
                      </a:r>
                      <a:endParaRPr lang="fr-CA" sz="1600" b="0" noProof="0" dirty="0">
                        <a:solidFill>
                          <a:schemeClr val="tx1"/>
                        </a:solidFill>
                      </a:endParaRPr>
                    </a:p>
                    <a:p>
                      <a:pPr marL="742950" lvl="1" indent="-285750">
                        <a:buFont typeface="Wingdings" panose="05000000000000000000" pitchFamily="2" charset="2"/>
                        <a:buChar char="Ø"/>
                      </a:pPr>
                      <a:endParaRPr lang="fr-CA" sz="1600" b="0" noProof="0" dirty="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420327" y="-89703"/>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OUTILLER</a:t>
            </a:r>
            <a:endParaRPr lang="en-US" sz="4000"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12970786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3339659263"/>
              </p:ext>
            </p:extLst>
          </p:nvPr>
        </p:nvGraphicFramePr>
        <p:xfrm>
          <a:off x="1123444" y="1523470"/>
          <a:ext cx="10071776" cy="3659883"/>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2323072">
                  <a:extLst>
                    <a:ext uri="{9D8B030D-6E8A-4147-A177-3AD203B41FA5}">
                      <a16:colId xmlns:a16="http://schemas.microsoft.com/office/drawing/2014/main" xmlns="" val="20001"/>
                    </a:ext>
                  </a:extLst>
                </a:gridCol>
                <a:gridCol w="3410463">
                  <a:extLst>
                    <a:ext uri="{9D8B030D-6E8A-4147-A177-3AD203B41FA5}">
                      <a16:colId xmlns:a16="http://schemas.microsoft.com/office/drawing/2014/main" xmlns="" val="20002"/>
                    </a:ext>
                  </a:extLst>
                </a:gridCol>
                <a:gridCol w="3373395">
                  <a:extLst>
                    <a:ext uri="{9D8B030D-6E8A-4147-A177-3AD203B41FA5}">
                      <a16:colId xmlns:a16="http://schemas.microsoft.com/office/drawing/2014/main" xmlns="" val="20003"/>
                    </a:ext>
                  </a:extLst>
                </a:gridCol>
              </a:tblGrid>
              <a:tr h="398524">
                <a:tc>
                  <a:txBody>
                    <a:bodyPr/>
                    <a:lstStyle/>
                    <a:p>
                      <a:pPr algn="ctr"/>
                      <a:r>
                        <a:rPr lang="en-CA" sz="1600" noProof="0" dirty="0"/>
                        <a:t>#</a:t>
                      </a:r>
                      <a:endParaRPr lang="en-CA" sz="1600" b="0" noProof="0" dirty="0">
                        <a:solidFill>
                          <a:srgbClr val="404040"/>
                        </a:solidFill>
                        <a:latin typeface="+mn-lt"/>
                        <a:ea typeface="+mn-ea"/>
                        <a:cs typeface="Arial" charset="0"/>
                      </a:endParaRPr>
                    </a:p>
                  </a:txBody>
                  <a:tcPr anchor="ctr"/>
                </a:tc>
                <a:tc>
                  <a:txBody>
                    <a:bodyPr/>
                    <a:lstStyle/>
                    <a:p>
                      <a:pPr algn="ctr"/>
                      <a:r>
                        <a:rPr lang="fr-CA" sz="1600" noProof="0" dirty="0"/>
                        <a:t>Recommandation</a:t>
                      </a:r>
                      <a:endParaRPr lang="fr-CA" sz="1600" b="0" noProof="0" dirty="0">
                        <a:solidFill>
                          <a:srgbClr val="404040"/>
                        </a:solidFill>
                        <a:latin typeface="+mn-lt"/>
                        <a:ea typeface="+mn-ea"/>
                        <a:cs typeface="Arial" charset="0"/>
                      </a:endParaRPr>
                    </a:p>
                  </a:txBody>
                  <a:tcPr anchor="ctr"/>
                </a:tc>
                <a:tc>
                  <a:txBody>
                    <a:bodyPr/>
                    <a:lstStyle/>
                    <a:p>
                      <a:pPr algn="ctr"/>
                      <a:r>
                        <a:rPr lang="fr-CA" sz="1600" b="1" noProof="0" dirty="0" smtClean="0">
                          <a:solidFill>
                            <a:schemeClr val="lt1"/>
                          </a:solidFill>
                          <a:latin typeface="+mn-lt"/>
                          <a:ea typeface="+mn-ea"/>
                          <a:cs typeface="+mn-cs"/>
                        </a:rPr>
                        <a:t>Objectifs</a:t>
                      </a:r>
                      <a:r>
                        <a:rPr lang="fr-CA" sz="1600" b="1" baseline="0" noProof="0" dirty="0" smtClean="0">
                          <a:solidFill>
                            <a:schemeClr val="lt1"/>
                          </a:solidFill>
                          <a:latin typeface="+mn-lt"/>
                          <a:ea typeface="+mn-ea"/>
                          <a:cs typeface="+mn-cs"/>
                        </a:rPr>
                        <a:t> visés</a:t>
                      </a:r>
                      <a:endParaRPr lang="fr-CA" sz="1600" b="1" noProof="0" dirty="0">
                        <a:solidFill>
                          <a:srgbClr val="404040"/>
                        </a:solidFill>
                        <a:latin typeface="+mn-lt"/>
                        <a:ea typeface="+mn-ea"/>
                        <a:cs typeface="Arial" charset="0"/>
                      </a:endParaRPr>
                    </a:p>
                  </a:txBody>
                  <a:tcPr anchor="ctr"/>
                </a:tc>
                <a:tc>
                  <a:txBody>
                    <a:bodyPr/>
                    <a:lstStyle/>
                    <a:p>
                      <a:pPr algn="ctr"/>
                      <a:r>
                        <a:rPr lang="fr-CA" sz="1600" noProof="0"/>
                        <a:t>Impacts</a:t>
                      </a:r>
                      <a:r>
                        <a:rPr lang="fr-CA" sz="1600" baseline="0" noProof="0"/>
                        <a:t> si non implémentée</a:t>
                      </a:r>
                      <a:endParaRPr lang="fr-CA" sz="16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0" dirty="0" smtClean="0"/>
                        <a:t>O2</a:t>
                      </a:r>
                      <a:endParaRPr lang="en-US" sz="16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1" kern="1200" noProof="0" dirty="0" smtClean="0">
                          <a:latin typeface="+mn-lt"/>
                          <a:ea typeface="+mn-ea"/>
                          <a:cs typeface="+mn-cs"/>
                        </a:rPr>
                        <a:t>Mettre à disposition</a:t>
                      </a:r>
                      <a:r>
                        <a:rPr lang="fr-CA" sz="1600" b="1" kern="1200" baseline="0" noProof="0" dirty="0" smtClean="0">
                          <a:latin typeface="+mn-lt"/>
                          <a:ea typeface="+mn-ea"/>
                          <a:cs typeface="+mn-cs"/>
                        </a:rPr>
                        <a:t> une plateforme collaborative d’échanges</a:t>
                      </a:r>
                      <a:endParaRPr lang="fr-CA" sz="1600" b="1" kern="0" noProof="0" dirty="0">
                        <a:latin typeface="+mn-lt"/>
                        <a:ea typeface="Arial" charset="0"/>
                        <a:cs typeface="Arial" charset="0"/>
                      </a:endParaRPr>
                    </a:p>
                  </a:txBody>
                  <a:tcPr/>
                </a:tc>
                <a:tc>
                  <a:txBody>
                    <a:bodyPr/>
                    <a:lstStyle/>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u="none" baseline="0" noProof="0" dirty="0" smtClean="0">
                          <a:latin typeface="+mn-lt"/>
                        </a:rPr>
                        <a:t>Maintenir un contact continue et faciliter la collaboration et la socialisation.</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CA" sz="1600" u="none"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u="none" baseline="0" noProof="0" dirty="0" smtClean="0">
                          <a:latin typeface="+mn-lt"/>
                        </a:rPr>
                        <a:t>Approfondir les échanges qui ont lieu au cours des rencontres.</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CA" sz="1600" u="none"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u="none" baseline="0" noProof="0" dirty="0" smtClean="0">
                          <a:latin typeface="+mn-lt"/>
                        </a:rPr>
                        <a:t>Créer des artéfacts propres aux CdeP et renforcer le sentiment d’appartenance*.</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CA" sz="1600" u="sng"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baseline="0" noProof="0" dirty="0" smtClean="0">
                        <a:latin typeface="+mn-lt"/>
                      </a:endParaRPr>
                    </a:p>
                  </a:txBody>
                  <a:tcPr/>
                </a:tc>
                <a:tc>
                  <a:txBody>
                    <a:bodyPr/>
                    <a:lstStyle/>
                    <a:p>
                      <a:pPr marL="742950" lvl="1" indent="-285750">
                        <a:buFont typeface="Wingdings" panose="05000000000000000000" pitchFamily="2" charset="2"/>
                        <a:buChar char="Ø"/>
                      </a:pPr>
                      <a:r>
                        <a:rPr lang="fr-CA" sz="1600" b="0" noProof="0" dirty="0" smtClean="0">
                          <a:solidFill>
                            <a:schemeClr val="tx1"/>
                          </a:solidFill>
                          <a:latin typeface="+mn-lt"/>
                          <a:ea typeface="Arial" charset="0"/>
                          <a:cs typeface="Arial" charset="0"/>
                        </a:rPr>
                        <a:t>Les</a:t>
                      </a:r>
                      <a:r>
                        <a:rPr lang="fr-CA" sz="1600" b="0" baseline="0" noProof="0" dirty="0" smtClean="0">
                          <a:solidFill>
                            <a:schemeClr val="tx1"/>
                          </a:solidFill>
                          <a:latin typeface="+mn-lt"/>
                          <a:ea typeface="Arial" charset="0"/>
                          <a:cs typeface="Arial" charset="0"/>
                        </a:rPr>
                        <a:t> rencontres des CdeP perçues comme des réunions ponctuelles parmi tant d’autres.</a:t>
                      </a:r>
                    </a:p>
                    <a:p>
                      <a:pPr marL="742950" lvl="1" indent="-285750">
                        <a:buFont typeface="Wingdings" panose="05000000000000000000" pitchFamily="2" charset="2"/>
                        <a:buChar char="Ø"/>
                      </a:pPr>
                      <a:endParaRPr lang="fr-CA" sz="1600" b="0" baseline="0" noProof="0" dirty="0" smtClean="0">
                        <a:solidFill>
                          <a:schemeClr val="tx1"/>
                        </a:solidFill>
                        <a:latin typeface="+mn-lt"/>
                        <a:ea typeface="Arial" charset="0"/>
                        <a:cs typeface="Arial" charset="0"/>
                      </a:endParaRPr>
                    </a:p>
                    <a:p>
                      <a:pPr marL="742950" lvl="1" indent="-285750">
                        <a:buFont typeface="Wingdings" panose="05000000000000000000" pitchFamily="2" charset="2"/>
                        <a:buChar char="Ø"/>
                      </a:pPr>
                      <a:r>
                        <a:rPr lang="fr-CA" sz="1600" b="0" baseline="0" noProof="0" dirty="0" smtClean="0">
                          <a:solidFill>
                            <a:schemeClr val="tx1"/>
                          </a:solidFill>
                          <a:latin typeface="+mn-lt"/>
                          <a:ea typeface="Arial" charset="0"/>
                          <a:cs typeface="Arial" charset="0"/>
                        </a:rPr>
                        <a:t>Faible sentiment d’appartenance et collaboration difficile.</a:t>
                      </a:r>
                    </a:p>
                    <a:p>
                      <a:endParaRPr lang="fr-CA" sz="1600" b="0" noProof="0" dirty="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358544" y="-176200"/>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OUTILLER</a:t>
            </a:r>
            <a:endParaRPr lang="en-US" sz="4000"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65989515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1968315171"/>
              </p:ext>
            </p:extLst>
          </p:nvPr>
        </p:nvGraphicFramePr>
        <p:xfrm>
          <a:off x="1172872" y="1622324"/>
          <a:ext cx="10071776" cy="3172203"/>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2150076">
                  <a:extLst>
                    <a:ext uri="{9D8B030D-6E8A-4147-A177-3AD203B41FA5}">
                      <a16:colId xmlns:a16="http://schemas.microsoft.com/office/drawing/2014/main" xmlns="" val="20001"/>
                    </a:ext>
                  </a:extLst>
                </a:gridCol>
                <a:gridCol w="3583459">
                  <a:extLst>
                    <a:ext uri="{9D8B030D-6E8A-4147-A177-3AD203B41FA5}">
                      <a16:colId xmlns:a16="http://schemas.microsoft.com/office/drawing/2014/main" xmlns="" val="20002"/>
                    </a:ext>
                  </a:extLst>
                </a:gridCol>
                <a:gridCol w="3373395">
                  <a:extLst>
                    <a:ext uri="{9D8B030D-6E8A-4147-A177-3AD203B41FA5}">
                      <a16:colId xmlns:a16="http://schemas.microsoft.com/office/drawing/2014/main" xmlns="" val="20003"/>
                    </a:ext>
                  </a:extLst>
                </a:gridCol>
              </a:tblGrid>
              <a:tr h="398524">
                <a:tc>
                  <a:txBody>
                    <a:bodyPr/>
                    <a:lstStyle/>
                    <a:p>
                      <a:pPr algn="ctr"/>
                      <a:r>
                        <a:rPr lang="en-CA" sz="1600" noProof="0" dirty="0">
                          <a:latin typeface="+mn-lt"/>
                        </a:rPr>
                        <a:t>#</a:t>
                      </a:r>
                      <a:endParaRPr lang="en-CA" sz="1600" b="0" noProof="0" dirty="0">
                        <a:solidFill>
                          <a:srgbClr val="404040"/>
                        </a:solidFill>
                        <a:latin typeface="+mn-lt"/>
                        <a:ea typeface="+mn-ea"/>
                        <a:cs typeface="Arial" charset="0"/>
                      </a:endParaRPr>
                    </a:p>
                  </a:txBody>
                  <a:tcPr anchor="ctr"/>
                </a:tc>
                <a:tc>
                  <a:txBody>
                    <a:bodyPr/>
                    <a:lstStyle/>
                    <a:p>
                      <a:pPr algn="ctr"/>
                      <a:r>
                        <a:rPr lang="fr-CA" sz="1600" noProof="0">
                          <a:latin typeface="+mn-lt"/>
                        </a:rPr>
                        <a:t>Recommandation</a:t>
                      </a:r>
                      <a:endParaRPr lang="fr-CA" sz="1600" b="0" noProof="0">
                        <a:solidFill>
                          <a:srgbClr val="404040"/>
                        </a:solidFill>
                        <a:latin typeface="+mn-lt"/>
                        <a:ea typeface="+mn-ea"/>
                        <a:cs typeface="Arial" charset="0"/>
                      </a:endParaRPr>
                    </a:p>
                  </a:txBody>
                  <a:tcPr anchor="ctr"/>
                </a:tc>
                <a:tc>
                  <a:txBody>
                    <a:bodyPr/>
                    <a:lstStyle/>
                    <a:p>
                      <a:pPr algn="ctr"/>
                      <a:r>
                        <a:rPr lang="fr-CA" sz="1600" b="1" noProof="0" dirty="0" smtClean="0">
                          <a:solidFill>
                            <a:schemeClr val="lt1"/>
                          </a:solidFill>
                          <a:latin typeface="+mn-lt"/>
                          <a:ea typeface="+mn-ea"/>
                          <a:cs typeface="+mn-cs"/>
                        </a:rPr>
                        <a:t>Objectifs</a:t>
                      </a:r>
                      <a:r>
                        <a:rPr lang="fr-CA" sz="1600" b="1" baseline="0" noProof="0" dirty="0" smtClean="0">
                          <a:solidFill>
                            <a:schemeClr val="lt1"/>
                          </a:solidFill>
                          <a:latin typeface="+mn-lt"/>
                          <a:ea typeface="+mn-ea"/>
                          <a:cs typeface="+mn-cs"/>
                        </a:rPr>
                        <a:t> visés</a:t>
                      </a:r>
                      <a:endParaRPr lang="fr-CA" sz="1600" b="1" noProof="0" dirty="0">
                        <a:solidFill>
                          <a:srgbClr val="404040"/>
                        </a:solidFill>
                        <a:latin typeface="+mn-lt"/>
                        <a:ea typeface="+mn-ea"/>
                        <a:cs typeface="Arial" charset="0"/>
                      </a:endParaRPr>
                    </a:p>
                  </a:txBody>
                  <a:tcPr anchor="ctr"/>
                </a:tc>
                <a:tc>
                  <a:txBody>
                    <a:bodyPr/>
                    <a:lstStyle/>
                    <a:p>
                      <a:pPr algn="ctr"/>
                      <a:r>
                        <a:rPr lang="fr-CA" sz="1600" noProof="0">
                          <a:latin typeface="+mn-lt"/>
                        </a:rPr>
                        <a:t>Impacts</a:t>
                      </a:r>
                      <a:r>
                        <a:rPr lang="fr-CA" sz="1600" baseline="0" noProof="0">
                          <a:latin typeface="+mn-lt"/>
                        </a:rPr>
                        <a:t> si non implémentée</a:t>
                      </a:r>
                      <a:endParaRPr lang="fr-CA" sz="16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0" dirty="0" smtClean="0">
                          <a:latin typeface="+mn-lt"/>
                        </a:rPr>
                        <a:t>R1</a:t>
                      </a:r>
                      <a:endParaRPr lang="en-US" sz="16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1" kern="0" noProof="0" dirty="0" smtClean="0">
                          <a:latin typeface="+mn-lt"/>
                          <a:ea typeface="Arial" charset="0"/>
                          <a:cs typeface="Calibri" panose="020F0502020204030204" pitchFamily="34" charset="0"/>
                        </a:rPr>
                        <a:t>Mettre</a:t>
                      </a:r>
                      <a:r>
                        <a:rPr lang="fr-CA" sz="1600" b="1" kern="0" baseline="0" noProof="0" dirty="0" smtClean="0">
                          <a:latin typeface="+mn-lt"/>
                          <a:ea typeface="Arial" charset="0"/>
                          <a:cs typeface="Calibri" panose="020F0502020204030204" pitchFamily="34" charset="0"/>
                        </a:rPr>
                        <a:t> en place un réseau de leaders informels</a:t>
                      </a:r>
                      <a:endParaRPr lang="fr-CA" sz="1600" b="1" kern="0" noProof="0" dirty="0">
                        <a:latin typeface="+mn-lt"/>
                        <a:ea typeface="Arial" charset="0"/>
                        <a:cs typeface="Arial" charset="0"/>
                      </a:endParaRPr>
                    </a:p>
                  </a:txBody>
                  <a:tcPr/>
                </a:tc>
                <a:tc>
                  <a:txBody>
                    <a:bodyPr/>
                    <a:lstStyle/>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u="none" baseline="0" noProof="0" dirty="0" smtClean="0">
                          <a:latin typeface="+mn-lt"/>
                        </a:rPr>
                        <a:t>Sensibiliser le plus grand nombre.</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CA" sz="1600" u="none"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u="none" baseline="0" noProof="0" dirty="0" smtClean="0">
                          <a:latin typeface="+mn-lt"/>
                        </a:rPr>
                        <a:t>Faciliter la création d’une culture de l’innovation et de l’amélioration continue.</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CA" sz="1600" u="none"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u="none" baseline="0" noProof="0" dirty="0" smtClean="0">
                          <a:latin typeface="+mn-lt"/>
                        </a:rPr>
                        <a:t>Susciter l’intérêt et encourager la participation.</a:t>
                      </a:r>
                    </a:p>
                    <a:p>
                      <a:pPr marL="457200" marR="0" lvl="1"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u="none"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baseline="0" noProof="0" dirty="0" smtClean="0">
                        <a:latin typeface="+mn-lt"/>
                      </a:endParaRPr>
                    </a:p>
                  </a:txBody>
                  <a:tcPr/>
                </a:tc>
                <a:tc>
                  <a:txBody>
                    <a:bodyPr/>
                    <a:lstStyle/>
                    <a:p>
                      <a:pPr marL="742950" lvl="1" indent="-285750">
                        <a:buFont typeface="Wingdings" panose="05000000000000000000" pitchFamily="2" charset="2"/>
                        <a:buChar char="Ø"/>
                      </a:pPr>
                      <a:r>
                        <a:rPr lang="fr-CA" sz="1600" b="0" baseline="0" noProof="0" dirty="0" smtClean="0">
                          <a:solidFill>
                            <a:schemeClr val="tx1"/>
                          </a:solidFill>
                          <a:latin typeface="+mn-lt"/>
                          <a:ea typeface="Arial" charset="0"/>
                          <a:cs typeface="Arial" charset="0"/>
                        </a:rPr>
                        <a:t>La CdeP non-priorisée.</a:t>
                      </a:r>
                    </a:p>
                    <a:p>
                      <a:pPr marL="742950" lvl="1" indent="-285750">
                        <a:buFont typeface="Wingdings" panose="05000000000000000000" pitchFamily="2" charset="2"/>
                        <a:buChar char="Ø"/>
                      </a:pPr>
                      <a:endParaRPr lang="fr-CA" sz="1600" b="0" baseline="0" noProof="0" dirty="0" smtClean="0">
                        <a:solidFill>
                          <a:schemeClr val="tx1"/>
                        </a:solidFill>
                        <a:latin typeface="+mn-lt"/>
                        <a:ea typeface="Arial" charset="0"/>
                        <a:cs typeface="Arial" charset="0"/>
                      </a:endParaRPr>
                    </a:p>
                    <a:p>
                      <a:pPr marL="742950" lvl="1" indent="-285750">
                        <a:buFont typeface="Wingdings" panose="05000000000000000000" pitchFamily="2" charset="2"/>
                        <a:buChar char="Ø"/>
                      </a:pPr>
                      <a:r>
                        <a:rPr lang="fr-CA" sz="1600" b="0" baseline="0" noProof="0" dirty="0" smtClean="0">
                          <a:solidFill>
                            <a:schemeClr val="tx1"/>
                          </a:solidFill>
                          <a:latin typeface="+mn-lt"/>
                          <a:ea typeface="Arial" charset="0"/>
                          <a:cs typeface="Arial" charset="0"/>
                        </a:rPr>
                        <a:t>Un faible intérêt envers ces initiatives qui peuvent très facilement être mises de côté.</a:t>
                      </a:r>
                    </a:p>
                    <a:p>
                      <a:endParaRPr lang="fr-CA" sz="1600" b="0" baseline="0" noProof="0" dirty="0" smtClean="0">
                        <a:solidFill>
                          <a:schemeClr val="tx1"/>
                        </a:solidFill>
                        <a:latin typeface="+mn-lt"/>
                        <a:ea typeface="Arial" charset="0"/>
                        <a:cs typeface="Arial" charset="0"/>
                      </a:endParaRPr>
                    </a:p>
                    <a:p>
                      <a:endParaRPr lang="fr-CA" sz="1600" b="0" baseline="0" noProof="0" dirty="0" smtClean="0">
                        <a:solidFill>
                          <a:schemeClr val="tx1"/>
                        </a:solidFill>
                        <a:latin typeface="+mn-lt"/>
                        <a:ea typeface="Arial" charset="0"/>
                        <a:cs typeface="Arial" charset="0"/>
                      </a:endParaRPr>
                    </a:p>
                    <a:p>
                      <a:endParaRPr lang="fr-CA" sz="1600" b="0" noProof="0" dirty="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420327" y="-114417"/>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Renforcer</a:t>
            </a:r>
            <a:r>
              <a:rPr lang="en-US" dirty="0" smtClean="0"/>
              <a:t> </a:t>
            </a:r>
            <a:endParaRPr lang="en-US"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400939928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2758094303"/>
              </p:ext>
            </p:extLst>
          </p:nvPr>
        </p:nvGraphicFramePr>
        <p:xfrm>
          <a:off x="1135802" y="1486399"/>
          <a:ext cx="10071776" cy="3659883"/>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2150076">
                  <a:extLst>
                    <a:ext uri="{9D8B030D-6E8A-4147-A177-3AD203B41FA5}">
                      <a16:colId xmlns:a16="http://schemas.microsoft.com/office/drawing/2014/main" xmlns="" val="20001"/>
                    </a:ext>
                  </a:extLst>
                </a:gridCol>
                <a:gridCol w="3583459">
                  <a:extLst>
                    <a:ext uri="{9D8B030D-6E8A-4147-A177-3AD203B41FA5}">
                      <a16:colId xmlns:a16="http://schemas.microsoft.com/office/drawing/2014/main" xmlns="" val="20002"/>
                    </a:ext>
                  </a:extLst>
                </a:gridCol>
                <a:gridCol w="3373395">
                  <a:extLst>
                    <a:ext uri="{9D8B030D-6E8A-4147-A177-3AD203B41FA5}">
                      <a16:colId xmlns:a16="http://schemas.microsoft.com/office/drawing/2014/main" xmlns="" val="20003"/>
                    </a:ext>
                  </a:extLst>
                </a:gridCol>
              </a:tblGrid>
              <a:tr h="398524">
                <a:tc>
                  <a:txBody>
                    <a:bodyPr/>
                    <a:lstStyle/>
                    <a:p>
                      <a:pPr algn="ctr"/>
                      <a:r>
                        <a:rPr lang="en-CA" sz="1600" noProof="0" dirty="0">
                          <a:latin typeface="+mn-lt"/>
                        </a:rPr>
                        <a:t>#</a:t>
                      </a:r>
                      <a:endParaRPr lang="en-CA" sz="1600" b="0" noProof="0" dirty="0">
                        <a:solidFill>
                          <a:srgbClr val="404040"/>
                        </a:solidFill>
                        <a:latin typeface="+mn-lt"/>
                        <a:ea typeface="+mn-ea"/>
                        <a:cs typeface="Arial" charset="0"/>
                      </a:endParaRPr>
                    </a:p>
                  </a:txBody>
                  <a:tcPr anchor="ctr"/>
                </a:tc>
                <a:tc>
                  <a:txBody>
                    <a:bodyPr/>
                    <a:lstStyle/>
                    <a:p>
                      <a:pPr algn="ctr"/>
                      <a:r>
                        <a:rPr lang="fr-CA" sz="1600" noProof="0" dirty="0">
                          <a:latin typeface="+mn-lt"/>
                        </a:rPr>
                        <a:t>Recommandation</a:t>
                      </a:r>
                      <a:endParaRPr lang="fr-CA" sz="1600" b="0" noProof="0" dirty="0">
                        <a:solidFill>
                          <a:srgbClr val="404040"/>
                        </a:solidFill>
                        <a:latin typeface="+mn-lt"/>
                        <a:ea typeface="+mn-ea"/>
                        <a:cs typeface="Arial" charset="0"/>
                      </a:endParaRPr>
                    </a:p>
                  </a:txBody>
                  <a:tcPr anchor="ctr"/>
                </a:tc>
                <a:tc>
                  <a:txBody>
                    <a:bodyPr/>
                    <a:lstStyle/>
                    <a:p>
                      <a:pPr algn="ctr"/>
                      <a:r>
                        <a:rPr lang="fr-CA" sz="1600" b="1" noProof="0" dirty="0" smtClean="0">
                          <a:solidFill>
                            <a:schemeClr val="lt1"/>
                          </a:solidFill>
                          <a:latin typeface="+mn-lt"/>
                          <a:ea typeface="+mn-ea"/>
                          <a:cs typeface="+mn-cs"/>
                        </a:rPr>
                        <a:t>Objectifs</a:t>
                      </a:r>
                      <a:r>
                        <a:rPr lang="fr-CA" sz="1600" b="1" baseline="0" noProof="0" dirty="0" smtClean="0">
                          <a:solidFill>
                            <a:schemeClr val="lt1"/>
                          </a:solidFill>
                          <a:latin typeface="+mn-lt"/>
                          <a:ea typeface="+mn-ea"/>
                          <a:cs typeface="+mn-cs"/>
                        </a:rPr>
                        <a:t> visés</a:t>
                      </a:r>
                      <a:endParaRPr lang="fr-CA" sz="1600" b="1" noProof="0" dirty="0">
                        <a:solidFill>
                          <a:srgbClr val="404040"/>
                        </a:solidFill>
                        <a:latin typeface="+mn-lt"/>
                        <a:ea typeface="+mn-ea"/>
                        <a:cs typeface="Arial" charset="0"/>
                      </a:endParaRPr>
                    </a:p>
                  </a:txBody>
                  <a:tcPr anchor="ctr"/>
                </a:tc>
                <a:tc>
                  <a:txBody>
                    <a:bodyPr/>
                    <a:lstStyle/>
                    <a:p>
                      <a:pPr algn="ctr"/>
                      <a:r>
                        <a:rPr lang="fr-CA" sz="1600" noProof="0">
                          <a:latin typeface="+mn-lt"/>
                        </a:rPr>
                        <a:t>Impacts</a:t>
                      </a:r>
                      <a:r>
                        <a:rPr lang="fr-CA" sz="1600" baseline="0" noProof="0">
                          <a:latin typeface="+mn-lt"/>
                        </a:rPr>
                        <a:t> si non implémentée</a:t>
                      </a:r>
                      <a:endParaRPr lang="fr-CA" sz="16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29094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0" dirty="0" smtClean="0">
                          <a:latin typeface="+mn-lt"/>
                        </a:rPr>
                        <a:t>R1</a:t>
                      </a:r>
                      <a:endParaRPr lang="en-US" sz="16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1" kern="0" noProof="0" dirty="0" smtClean="0">
                          <a:latin typeface="+mn-lt"/>
                          <a:ea typeface="Arial" charset="0"/>
                          <a:cs typeface="Calibri" panose="020F0502020204030204" pitchFamily="34" charset="0"/>
                        </a:rPr>
                        <a:t>«Démocratiser» les communautés</a:t>
                      </a:r>
                      <a:r>
                        <a:rPr lang="fr-CA" sz="1600" b="1" kern="0" baseline="0" noProof="0" dirty="0" smtClean="0">
                          <a:latin typeface="+mn-lt"/>
                          <a:ea typeface="Arial" charset="0"/>
                          <a:cs typeface="Calibri" panose="020F0502020204030204" pitchFamily="34" charset="0"/>
                        </a:rPr>
                        <a:t> de pratique : Faciliter l’adhésion</a:t>
                      </a:r>
                      <a:endParaRPr lang="fr-CA" sz="1600" b="1" kern="0" noProof="0" dirty="0">
                        <a:latin typeface="+mn-lt"/>
                        <a:ea typeface="Arial" charset="0"/>
                        <a:cs typeface="Arial" charset="0"/>
                      </a:endParaRPr>
                    </a:p>
                  </a:txBody>
                  <a:tcPr/>
                </a:tc>
                <a:tc>
                  <a:txBody>
                    <a:bodyPr/>
                    <a:lstStyle/>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u="none" baseline="0" noProof="0" dirty="0" smtClean="0">
                          <a:latin typeface="+mn-lt"/>
                        </a:rPr>
                        <a:t>Favoriser une approche organique, plus flexible*.</a:t>
                      </a:r>
                    </a:p>
                    <a:p>
                      <a:pPr marL="457200" marR="0" lvl="1"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u="none"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u="none" baseline="0" noProof="0" dirty="0" smtClean="0">
                          <a:latin typeface="+mn-lt"/>
                        </a:rPr>
                        <a:t>Accueillir des membres fortement motivés.</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CA" sz="1600" u="none"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u="none" baseline="0" noProof="0" dirty="0" smtClean="0">
                          <a:latin typeface="+mn-lt"/>
                        </a:rPr>
                        <a:t>Dynamiser les échanges en apportant du sang nouveau.</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u="none"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600" baseline="0" noProof="0" dirty="0" smtClean="0">
                        <a:latin typeface="+mn-lt"/>
                      </a:endParaRPr>
                    </a:p>
                  </a:txBody>
                  <a:tcPr/>
                </a:tc>
                <a:tc>
                  <a:txBody>
                    <a:bodyPr/>
                    <a:lstStyle/>
                    <a:p>
                      <a:pPr marL="742950" lvl="1" indent="-285750">
                        <a:buFont typeface="Wingdings" panose="05000000000000000000" pitchFamily="2" charset="2"/>
                        <a:buChar char="Ø"/>
                      </a:pPr>
                      <a:r>
                        <a:rPr lang="fr-CA" sz="1600" b="0" baseline="0" noProof="0" dirty="0" smtClean="0">
                          <a:solidFill>
                            <a:schemeClr val="tx1"/>
                          </a:solidFill>
                          <a:latin typeface="+mn-lt"/>
                          <a:ea typeface="Arial" charset="0"/>
                          <a:cs typeface="Arial" charset="0"/>
                        </a:rPr>
                        <a:t>Des membres participant par simple obligation morale (méfaits du présentéisme).</a:t>
                      </a:r>
                    </a:p>
                    <a:p>
                      <a:pPr marL="742950" lvl="1" indent="-285750">
                        <a:buFont typeface="Wingdings" panose="05000000000000000000" pitchFamily="2" charset="2"/>
                        <a:buChar char="Ø"/>
                      </a:pPr>
                      <a:endParaRPr lang="fr-CA" sz="1600" b="0" baseline="0" noProof="0" dirty="0" smtClean="0">
                        <a:solidFill>
                          <a:schemeClr val="tx1"/>
                        </a:solidFill>
                        <a:latin typeface="+mn-lt"/>
                        <a:ea typeface="Arial" charset="0"/>
                        <a:cs typeface="Arial" charset="0"/>
                      </a:endParaRPr>
                    </a:p>
                    <a:p>
                      <a:pPr marL="742950" lvl="1" indent="-285750">
                        <a:buFont typeface="Wingdings" panose="05000000000000000000" pitchFamily="2" charset="2"/>
                        <a:buChar char="Ø"/>
                      </a:pPr>
                      <a:r>
                        <a:rPr lang="fr-CA" sz="1600" b="0" baseline="0" noProof="0" dirty="0" smtClean="0">
                          <a:solidFill>
                            <a:schemeClr val="tx1"/>
                          </a:solidFill>
                          <a:latin typeface="+mn-lt"/>
                          <a:ea typeface="Arial" charset="0"/>
                          <a:cs typeface="Arial" charset="0"/>
                        </a:rPr>
                        <a:t>Des CdeP qui s’essoufflent très rapidement.</a:t>
                      </a:r>
                    </a:p>
                    <a:p>
                      <a:pPr marL="742950" lvl="1" indent="-285750">
                        <a:buFont typeface="Wingdings" panose="05000000000000000000" pitchFamily="2" charset="2"/>
                        <a:buChar char="Ø"/>
                      </a:pPr>
                      <a:endParaRPr lang="fr-CA" sz="1600" b="0" baseline="0" noProof="0" dirty="0" smtClean="0">
                        <a:solidFill>
                          <a:schemeClr val="tx1"/>
                        </a:solidFill>
                        <a:latin typeface="+mn-lt"/>
                        <a:ea typeface="Arial" charset="0"/>
                        <a:cs typeface="Arial"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b="0" baseline="0" noProof="0" dirty="0" smtClean="0">
                          <a:solidFill>
                            <a:schemeClr val="tx1"/>
                          </a:solidFill>
                          <a:latin typeface="+mn-lt"/>
                          <a:ea typeface="Arial" charset="0"/>
                          <a:cs typeface="Arial" charset="0"/>
                        </a:rPr>
                        <a:t>Faible visibilité intra-organisationnelle et légitimité aux yeux des membres.</a:t>
                      </a:r>
                    </a:p>
                    <a:p>
                      <a:endParaRPr lang="fr-CA" sz="1600" b="0" baseline="0" noProof="0" dirty="0" smtClean="0">
                        <a:solidFill>
                          <a:schemeClr val="tx1"/>
                        </a:solidFill>
                        <a:latin typeface="+mn-lt"/>
                        <a:ea typeface="Arial" charset="0"/>
                        <a:cs typeface="Arial" charset="0"/>
                      </a:endParaRPr>
                    </a:p>
                    <a:p>
                      <a:endParaRPr lang="fr-CA" sz="1600" b="0" baseline="0" noProof="0" dirty="0" smtClean="0">
                        <a:solidFill>
                          <a:schemeClr val="tx1"/>
                        </a:solidFill>
                        <a:latin typeface="+mn-lt"/>
                        <a:ea typeface="Arial" charset="0"/>
                        <a:cs typeface="Arial" charset="0"/>
                      </a:endParaRPr>
                    </a:p>
                    <a:p>
                      <a:endParaRPr lang="fr-CA" sz="1600" b="0" noProof="0" dirty="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556251" y="-151487"/>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Renforcer</a:t>
            </a:r>
            <a:r>
              <a:rPr lang="en-US" dirty="0" smtClean="0"/>
              <a:t> </a:t>
            </a:r>
            <a:endParaRPr lang="en-US"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251917159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3649893456"/>
              </p:ext>
            </p:extLst>
          </p:nvPr>
        </p:nvGraphicFramePr>
        <p:xfrm>
          <a:off x="1222300" y="1408897"/>
          <a:ext cx="10071776" cy="3416043"/>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2150076">
                  <a:extLst>
                    <a:ext uri="{9D8B030D-6E8A-4147-A177-3AD203B41FA5}">
                      <a16:colId xmlns:a16="http://schemas.microsoft.com/office/drawing/2014/main" xmlns="" val="20001"/>
                    </a:ext>
                  </a:extLst>
                </a:gridCol>
                <a:gridCol w="3583459">
                  <a:extLst>
                    <a:ext uri="{9D8B030D-6E8A-4147-A177-3AD203B41FA5}">
                      <a16:colId xmlns:a16="http://schemas.microsoft.com/office/drawing/2014/main" xmlns="" val="20002"/>
                    </a:ext>
                  </a:extLst>
                </a:gridCol>
                <a:gridCol w="3373395">
                  <a:extLst>
                    <a:ext uri="{9D8B030D-6E8A-4147-A177-3AD203B41FA5}">
                      <a16:colId xmlns:a16="http://schemas.microsoft.com/office/drawing/2014/main" xmlns="" val="20003"/>
                    </a:ext>
                  </a:extLst>
                </a:gridCol>
              </a:tblGrid>
              <a:tr h="398524">
                <a:tc>
                  <a:txBody>
                    <a:bodyPr/>
                    <a:lstStyle/>
                    <a:p>
                      <a:pPr algn="ctr"/>
                      <a:r>
                        <a:rPr lang="en-CA" sz="1600" noProof="0" dirty="0"/>
                        <a:t>#</a:t>
                      </a:r>
                      <a:endParaRPr lang="en-CA" sz="1600" b="0" noProof="0" dirty="0">
                        <a:solidFill>
                          <a:srgbClr val="404040"/>
                        </a:solidFill>
                        <a:latin typeface="+mn-lt"/>
                        <a:ea typeface="+mn-ea"/>
                        <a:cs typeface="Arial" charset="0"/>
                      </a:endParaRPr>
                    </a:p>
                  </a:txBody>
                  <a:tcPr anchor="ctr"/>
                </a:tc>
                <a:tc>
                  <a:txBody>
                    <a:bodyPr/>
                    <a:lstStyle/>
                    <a:p>
                      <a:pPr algn="ctr"/>
                      <a:r>
                        <a:rPr lang="fr-CA" sz="1600" noProof="0"/>
                        <a:t>Recommandation</a:t>
                      </a:r>
                      <a:endParaRPr lang="fr-CA" sz="1600" b="0" noProof="0">
                        <a:solidFill>
                          <a:srgbClr val="404040"/>
                        </a:solidFill>
                        <a:latin typeface="+mn-lt"/>
                        <a:ea typeface="+mn-ea"/>
                        <a:cs typeface="Arial" charset="0"/>
                      </a:endParaRPr>
                    </a:p>
                  </a:txBody>
                  <a:tcPr anchor="ctr"/>
                </a:tc>
                <a:tc>
                  <a:txBody>
                    <a:bodyPr/>
                    <a:lstStyle/>
                    <a:p>
                      <a:pPr algn="ctr"/>
                      <a:r>
                        <a:rPr lang="fr-CA" sz="1600" b="1" noProof="0" dirty="0" smtClean="0">
                          <a:solidFill>
                            <a:schemeClr val="lt1"/>
                          </a:solidFill>
                          <a:latin typeface="+mn-lt"/>
                          <a:ea typeface="+mn-ea"/>
                          <a:cs typeface="+mn-cs"/>
                        </a:rPr>
                        <a:t>Objectifs</a:t>
                      </a:r>
                      <a:r>
                        <a:rPr lang="fr-CA" sz="1600" b="1" baseline="0" noProof="0" dirty="0" smtClean="0">
                          <a:solidFill>
                            <a:schemeClr val="lt1"/>
                          </a:solidFill>
                          <a:latin typeface="+mn-lt"/>
                          <a:ea typeface="+mn-ea"/>
                          <a:cs typeface="+mn-cs"/>
                        </a:rPr>
                        <a:t> visés</a:t>
                      </a:r>
                      <a:endParaRPr lang="fr-CA" sz="1600" b="1" noProof="0" dirty="0">
                        <a:solidFill>
                          <a:srgbClr val="404040"/>
                        </a:solidFill>
                        <a:latin typeface="+mn-lt"/>
                        <a:ea typeface="+mn-ea"/>
                        <a:cs typeface="Arial" charset="0"/>
                      </a:endParaRPr>
                    </a:p>
                  </a:txBody>
                  <a:tcPr anchor="ctr"/>
                </a:tc>
                <a:tc>
                  <a:txBody>
                    <a:bodyPr/>
                    <a:lstStyle/>
                    <a:p>
                      <a:pPr algn="ctr"/>
                      <a:r>
                        <a:rPr lang="fr-CA" sz="1600" noProof="0"/>
                        <a:t>Impacts</a:t>
                      </a:r>
                      <a:r>
                        <a:rPr lang="fr-CA" sz="1600" baseline="0" noProof="0"/>
                        <a:t> si non implémentée</a:t>
                      </a:r>
                      <a:endParaRPr lang="fr-CA" sz="16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0" dirty="0" smtClean="0"/>
                        <a:t>R3</a:t>
                      </a:r>
                      <a:endParaRPr lang="en-US" sz="16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1" kern="0" noProof="0" dirty="0" smtClean="0">
                          <a:latin typeface="+mn-lt"/>
                          <a:ea typeface="Arial" charset="0"/>
                          <a:cs typeface="Arial" charset="0"/>
                        </a:rPr>
                        <a:t>Partager</a:t>
                      </a:r>
                      <a:r>
                        <a:rPr lang="fr-CA" sz="1600" b="1" kern="0" baseline="0" noProof="0" dirty="0" smtClean="0">
                          <a:latin typeface="+mn-lt"/>
                          <a:ea typeface="Arial" charset="0"/>
                          <a:cs typeface="Arial" charset="0"/>
                        </a:rPr>
                        <a:t> les succès à l’interne et à l’externe</a:t>
                      </a:r>
                      <a:endParaRPr lang="fr-CA" sz="1600" b="1" kern="0" noProof="0" dirty="0">
                        <a:latin typeface="+mn-lt"/>
                        <a:ea typeface="Arial" charset="0"/>
                        <a:cs typeface="Arial" charset="0"/>
                      </a:endParaRPr>
                    </a:p>
                  </a:txBody>
                  <a:tcPr/>
                </a:tc>
                <a:tc>
                  <a:txBody>
                    <a:bodyPr/>
                    <a:lstStyle/>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u="none" baseline="0" noProof="0" dirty="0" smtClean="0">
                          <a:latin typeface="+mn-lt"/>
                        </a:rPr>
                        <a:t>Augmenter les occasions de synergies (opportunités pour développer des projets à plus grande échelle).</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CA" sz="1600" u="none"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u="none" baseline="0" noProof="0" dirty="0" smtClean="0">
                          <a:latin typeface="+mn-lt"/>
                        </a:rPr>
                        <a:t>Favoriser la création d’un réseau interne d’experts </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CA" sz="1600" u="none"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600" u="none" baseline="0" noProof="0" dirty="0" smtClean="0">
                          <a:latin typeface="+mn-lt"/>
                        </a:rPr>
                        <a:t>Valoriser les membres des CdeP en leur donnant le goût de continuer à s’impliquer.</a:t>
                      </a:r>
                    </a:p>
                  </a:txBody>
                  <a:tcPr/>
                </a:tc>
                <a:tc>
                  <a:txBody>
                    <a:bodyPr/>
                    <a:lstStyle/>
                    <a:p>
                      <a:pPr marL="742950" lvl="1" indent="-285750">
                        <a:buFont typeface="Wingdings" panose="05000000000000000000" pitchFamily="2" charset="2"/>
                        <a:buChar char="Ø"/>
                      </a:pPr>
                      <a:r>
                        <a:rPr lang="fr-CA" sz="1600" b="0" baseline="0" noProof="0" dirty="0" smtClean="0">
                          <a:solidFill>
                            <a:schemeClr val="tx1"/>
                          </a:solidFill>
                          <a:latin typeface="+mn-lt"/>
                          <a:ea typeface="Arial" charset="0"/>
                          <a:cs typeface="Arial" charset="0"/>
                        </a:rPr>
                        <a:t>Légitimité et rayonnement limité (déclin de la motivation).</a:t>
                      </a:r>
                    </a:p>
                    <a:p>
                      <a:pPr marL="742950" lvl="1" indent="-285750">
                        <a:buFont typeface="Wingdings" panose="05000000000000000000" pitchFamily="2" charset="2"/>
                        <a:buChar char="Ø"/>
                      </a:pPr>
                      <a:endParaRPr lang="fr-CA" sz="1600" b="0" baseline="0" noProof="0" dirty="0" smtClean="0">
                        <a:solidFill>
                          <a:schemeClr val="tx1"/>
                        </a:solidFill>
                        <a:latin typeface="+mn-lt"/>
                        <a:ea typeface="Arial" charset="0"/>
                        <a:cs typeface="Arial" charset="0"/>
                      </a:endParaRPr>
                    </a:p>
                    <a:p>
                      <a:pPr marL="742950" lvl="1" indent="-285750">
                        <a:buFont typeface="Wingdings" panose="05000000000000000000" pitchFamily="2" charset="2"/>
                        <a:buChar char="Ø"/>
                      </a:pPr>
                      <a:r>
                        <a:rPr lang="fr-CA" sz="1600" b="0" baseline="0" noProof="0" dirty="0" smtClean="0">
                          <a:solidFill>
                            <a:schemeClr val="tx1"/>
                          </a:solidFill>
                          <a:latin typeface="+mn-lt"/>
                          <a:ea typeface="Arial" charset="0"/>
                          <a:cs typeface="Arial" charset="0"/>
                        </a:rPr>
                        <a:t>Faibles occasions de développer des expertises poussées à échelle de l’organisation (manque d’alignement organisationnel).</a:t>
                      </a:r>
                    </a:p>
                    <a:p>
                      <a:endParaRPr lang="fr-CA" sz="1600" b="0" baseline="0" noProof="0" dirty="0" smtClean="0">
                        <a:solidFill>
                          <a:schemeClr val="tx1"/>
                        </a:solidFill>
                        <a:latin typeface="+mn-lt"/>
                        <a:ea typeface="Arial" charset="0"/>
                        <a:cs typeface="Arial" charset="0"/>
                      </a:endParaRPr>
                    </a:p>
                    <a:p>
                      <a:endParaRPr lang="fr-CA" sz="1600" b="0" baseline="0" noProof="0" dirty="0" smtClean="0">
                        <a:solidFill>
                          <a:schemeClr val="tx1"/>
                        </a:solidFill>
                        <a:latin typeface="+mn-lt"/>
                        <a:ea typeface="Arial" charset="0"/>
                        <a:cs typeface="Arial" charset="0"/>
                      </a:endParaRPr>
                    </a:p>
                    <a:p>
                      <a:endParaRPr lang="fr-CA" sz="1600" b="0" baseline="0" noProof="0" dirty="0" smtClean="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494468" y="-89703"/>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RENFORCER</a:t>
            </a:r>
            <a:endParaRPr lang="en-US" sz="4000"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256445268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1084454131"/>
              </p:ext>
            </p:extLst>
          </p:nvPr>
        </p:nvGraphicFramePr>
        <p:xfrm>
          <a:off x="1036948" y="1103340"/>
          <a:ext cx="10071776" cy="5183883"/>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1754660">
                  <a:extLst>
                    <a:ext uri="{9D8B030D-6E8A-4147-A177-3AD203B41FA5}">
                      <a16:colId xmlns:a16="http://schemas.microsoft.com/office/drawing/2014/main" xmlns="" val="20001"/>
                    </a:ext>
                  </a:extLst>
                </a:gridCol>
                <a:gridCol w="3978875">
                  <a:extLst>
                    <a:ext uri="{9D8B030D-6E8A-4147-A177-3AD203B41FA5}">
                      <a16:colId xmlns:a16="http://schemas.microsoft.com/office/drawing/2014/main" xmlns="" val="20002"/>
                    </a:ext>
                  </a:extLst>
                </a:gridCol>
                <a:gridCol w="3373395">
                  <a:extLst>
                    <a:ext uri="{9D8B030D-6E8A-4147-A177-3AD203B41FA5}">
                      <a16:colId xmlns:a16="http://schemas.microsoft.com/office/drawing/2014/main" xmlns="" val="20003"/>
                    </a:ext>
                  </a:extLst>
                </a:gridCol>
              </a:tblGrid>
              <a:tr h="398524">
                <a:tc>
                  <a:txBody>
                    <a:bodyPr/>
                    <a:lstStyle/>
                    <a:p>
                      <a:pPr algn="ctr"/>
                      <a:r>
                        <a:rPr lang="en-CA" sz="1400" noProof="0" dirty="0">
                          <a:latin typeface="+mn-lt"/>
                        </a:rPr>
                        <a:t>#</a:t>
                      </a:r>
                      <a:endParaRPr lang="en-CA" sz="1400" b="0" noProof="0" dirty="0">
                        <a:solidFill>
                          <a:srgbClr val="404040"/>
                        </a:solidFill>
                        <a:latin typeface="+mn-lt"/>
                        <a:ea typeface="+mn-ea"/>
                        <a:cs typeface="Arial" charset="0"/>
                      </a:endParaRPr>
                    </a:p>
                  </a:txBody>
                  <a:tcPr anchor="ctr"/>
                </a:tc>
                <a:tc>
                  <a:txBody>
                    <a:bodyPr/>
                    <a:lstStyle/>
                    <a:p>
                      <a:pPr algn="ctr"/>
                      <a:r>
                        <a:rPr lang="fr-CA" sz="1400" noProof="0">
                          <a:latin typeface="+mn-lt"/>
                        </a:rPr>
                        <a:t>Recommandation</a:t>
                      </a:r>
                      <a:endParaRPr lang="fr-CA" sz="1400" b="0" noProof="0">
                        <a:solidFill>
                          <a:srgbClr val="404040"/>
                        </a:solidFill>
                        <a:latin typeface="+mn-lt"/>
                        <a:ea typeface="+mn-ea"/>
                        <a:cs typeface="Arial" charset="0"/>
                      </a:endParaRPr>
                    </a:p>
                  </a:txBody>
                  <a:tcPr anchor="ctr"/>
                </a:tc>
                <a:tc>
                  <a:txBody>
                    <a:bodyPr/>
                    <a:lstStyle/>
                    <a:p>
                      <a:pPr algn="ctr"/>
                      <a:r>
                        <a:rPr lang="fr-CA" sz="1400" noProof="0">
                          <a:latin typeface="+mn-lt"/>
                        </a:rPr>
                        <a:t>Description et Contexte</a:t>
                      </a:r>
                      <a:endParaRPr lang="fr-CA" sz="1400" b="1" noProof="0">
                        <a:solidFill>
                          <a:srgbClr val="404040"/>
                        </a:solidFill>
                        <a:latin typeface="+mn-lt"/>
                        <a:ea typeface="+mn-ea"/>
                        <a:cs typeface="Arial" charset="0"/>
                      </a:endParaRPr>
                    </a:p>
                  </a:txBody>
                  <a:tcPr anchor="ctr"/>
                </a:tc>
                <a:tc>
                  <a:txBody>
                    <a:bodyPr/>
                    <a:lstStyle/>
                    <a:p>
                      <a:pPr algn="ctr"/>
                      <a:r>
                        <a:rPr lang="fr-CA" sz="1400" noProof="0">
                          <a:latin typeface="+mn-lt"/>
                        </a:rPr>
                        <a:t>Impacts</a:t>
                      </a:r>
                      <a:r>
                        <a:rPr lang="fr-CA" sz="1400" baseline="0" noProof="0">
                          <a:latin typeface="+mn-lt"/>
                        </a:rPr>
                        <a:t> si non implémentée</a:t>
                      </a:r>
                      <a:endParaRPr lang="fr-CA" sz="14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0" dirty="0" smtClean="0">
                          <a:latin typeface="+mn-lt"/>
                        </a:rPr>
                        <a:t>C1</a:t>
                      </a:r>
                      <a:endParaRPr lang="en-US" sz="14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b="1" kern="1200" noProof="0" dirty="0" smtClean="0">
                          <a:latin typeface="+mn-lt"/>
                        </a:rPr>
                        <a:t>Mettre</a:t>
                      </a:r>
                      <a:r>
                        <a:rPr lang="fr-CA" sz="1400" b="1" kern="1200" baseline="0" noProof="0" dirty="0" smtClean="0">
                          <a:latin typeface="+mn-lt"/>
                        </a:rPr>
                        <a:t> en place des ateliers de réflexion et de </a:t>
                      </a:r>
                      <a:r>
                        <a:rPr lang="fr-CA" sz="1400" b="1" kern="1200" baseline="0" noProof="0" dirty="0" err="1" smtClean="0">
                          <a:latin typeface="+mn-lt"/>
                        </a:rPr>
                        <a:t>co</a:t>
                      </a:r>
                      <a:r>
                        <a:rPr lang="fr-CA" sz="1400" b="1" kern="1200" baseline="0" noProof="0" dirty="0" smtClean="0">
                          <a:latin typeface="+mn-lt"/>
                        </a:rPr>
                        <a:t>-création</a:t>
                      </a:r>
                      <a:endParaRPr lang="fr-CA" sz="1400" b="1" kern="0" noProof="0" dirty="0">
                        <a:latin typeface="+mn-lt"/>
                        <a:ea typeface="Arial" charset="0"/>
                        <a:cs typeface="Arial" charset="0"/>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CA" sz="1400" baseline="0" noProof="0" dirty="0" smtClean="0">
                          <a:latin typeface="+mn-lt"/>
                        </a:rPr>
                        <a:t>Certains portent un regard critique sur les CdeP qui remet en cause la pertinence de ces lieux d’échanges. D’autres ne semblent pas clairement saisir l’intérêt d’y participer.</a:t>
                      </a:r>
                    </a:p>
                    <a:p>
                      <a:pPr marL="0" marR="0" lvl="0" indent="0" algn="l" defTabSz="1219170" rtl="0" eaLnBrk="1" fontAlgn="auto" latinLnBrk="0" hangingPunct="1">
                        <a:lnSpc>
                          <a:spcPct val="100000"/>
                        </a:lnSpc>
                        <a:spcBef>
                          <a:spcPts val="0"/>
                        </a:spcBef>
                        <a:spcAft>
                          <a:spcPts val="0"/>
                        </a:spcAft>
                        <a:buClrTx/>
                        <a:buSzTx/>
                        <a:buFontTx/>
                        <a:buNone/>
                        <a:tabLst/>
                        <a:defRPr/>
                      </a:pPr>
                      <a:endParaRPr lang="fr-CA" sz="1400"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fr-CA" sz="1400" baseline="0" noProof="0" dirty="0" smtClean="0">
                          <a:latin typeface="+mn-lt"/>
                        </a:rPr>
                        <a:t>Il faudrait </a:t>
                      </a:r>
                      <a:r>
                        <a:rPr lang="fr-CA" sz="1400" u="sng" baseline="0" noProof="0" dirty="0" smtClean="0">
                          <a:latin typeface="+mn-lt"/>
                        </a:rPr>
                        <a:t>mettre en place des ateliers </a:t>
                      </a:r>
                      <a:r>
                        <a:rPr lang="fr-CA" sz="1400" baseline="0" noProof="0" dirty="0" smtClean="0">
                          <a:latin typeface="+mn-lt"/>
                        </a:rPr>
                        <a:t>(</a:t>
                      </a:r>
                      <a:r>
                        <a:rPr lang="fr-CA" sz="1400" baseline="0" noProof="0" dirty="0" err="1" smtClean="0">
                          <a:latin typeface="+mn-lt"/>
                        </a:rPr>
                        <a:t>Focusgroup</a:t>
                      </a:r>
                      <a:r>
                        <a:rPr lang="fr-CA" sz="1400" baseline="0" noProof="0" dirty="0" smtClean="0">
                          <a:latin typeface="+mn-lt"/>
                        </a:rPr>
                        <a:t>, World Café, Futur </a:t>
                      </a:r>
                      <a:r>
                        <a:rPr lang="fr-CA" sz="1400" baseline="0" noProof="0" dirty="0" err="1" smtClean="0">
                          <a:latin typeface="+mn-lt"/>
                        </a:rPr>
                        <a:t>Search</a:t>
                      </a:r>
                      <a:r>
                        <a:rPr lang="fr-CA" sz="1400" baseline="0" noProof="0" dirty="0" smtClean="0">
                          <a:latin typeface="+mn-lt"/>
                        </a:rPr>
                        <a:t> </a:t>
                      </a:r>
                      <a:r>
                        <a:rPr lang="fr-CA" sz="1400" baseline="0" noProof="0" dirty="0" err="1" smtClean="0">
                          <a:latin typeface="+mn-lt"/>
                        </a:rPr>
                        <a:t>Conference</a:t>
                      </a:r>
                      <a:r>
                        <a:rPr lang="fr-CA" sz="1400" baseline="0" noProof="0" dirty="0" smtClean="0">
                          <a:latin typeface="+mn-lt"/>
                        </a:rPr>
                        <a:t>) pour donner l’opportunité aux membres de partager leurs idées, opinions, suggestions quant aux objectifs, au format, à la nature des connaissances et au </a:t>
                      </a:r>
                      <a:r>
                        <a:rPr lang="fr-CA" sz="1400" u="sng" baseline="0" noProof="0" dirty="0" smtClean="0">
                          <a:latin typeface="+mn-lt"/>
                        </a:rPr>
                        <a:t>mandat</a:t>
                      </a:r>
                      <a:r>
                        <a:rPr lang="fr-CA" sz="1400" u="none" baseline="0" noProof="0" dirty="0" smtClean="0">
                          <a:latin typeface="+mn-lt"/>
                        </a:rPr>
                        <a:t>*.</a:t>
                      </a:r>
                      <a:endParaRPr lang="fr-CA" sz="1400"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fr-CA" sz="1400" baseline="0" noProof="0" dirty="0" smtClean="0">
                        <a:latin typeface="+mn-lt"/>
                      </a:endParaRP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Susciter l’intérêt et renforcer l’adhésion des membres envers ces CdeP qu’ils percevront davantage comme étant à leur image.</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Se mettre d’accord sur les attendus, les rôles et responsabilités (renforcer la volonté de collaboration et de transparence).</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Créer un </a:t>
                      </a:r>
                      <a:r>
                        <a:rPr lang="fr-CA" sz="1400" u="sng" baseline="0" noProof="0" dirty="0" smtClean="0">
                          <a:latin typeface="+mn-lt"/>
                        </a:rPr>
                        <a:t>contrat moral implicite </a:t>
                      </a:r>
                      <a:r>
                        <a:rPr lang="fr-CA" sz="1400" baseline="0" noProof="0" dirty="0" smtClean="0">
                          <a:latin typeface="+mn-lt"/>
                        </a:rPr>
                        <a:t>(</a:t>
                      </a:r>
                      <a:r>
                        <a:rPr lang="fr-CA" sz="1400" baseline="0" noProof="0" dirty="0" err="1" smtClean="0">
                          <a:latin typeface="+mn-lt"/>
                        </a:rPr>
                        <a:t>co</a:t>
                      </a:r>
                      <a:r>
                        <a:rPr lang="fr-CA" sz="1400" baseline="0" noProof="0" dirty="0" smtClean="0">
                          <a:latin typeface="+mn-lt"/>
                        </a:rPr>
                        <a:t>-créer pour que chacun y trouve son intérêt (définir les responsabilités partagées</a:t>
                      </a:r>
                      <a:r>
                        <a:rPr lang="fr-CA" sz="1400" baseline="0" noProof="0" dirty="0" smtClean="0">
                          <a:latin typeface="+mn-lt"/>
                          <a:cs typeface="Calibri" panose="020F0502020204030204" pitchFamily="34" charset="0"/>
                        </a:rPr>
                        <a:t>&gt; </a:t>
                      </a:r>
                      <a:r>
                        <a:rPr lang="fr-CA" sz="1400" baseline="0" noProof="0" dirty="0" smtClean="0">
                          <a:latin typeface="+mn-lt"/>
                        </a:rPr>
                        <a:t>démarche gagnant-gagnant).</a:t>
                      </a:r>
                    </a:p>
                  </a:txBody>
                  <a:tcPr/>
                </a:tc>
                <a:tc>
                  <a:txBody>
                    <a:bodyPr/>
                    <a:lstStyle/>
                    <a:p>
                      <a:r>
                        <a:rPr lang="fr-CA" sz="1400" b="0" noProof="0" dirty="0" smtClean="0">
                          <a:solidFill>
                            <a:schemeClr val="tx1"/>
                          </a:solidFill>
                          <a:latin typeface="+mn-lt"/>
                        </a:rPr>
                        <a:t>Pour</a:t>
                      </a:r>
                      <a:r>
                        <a:rPr lang="fr-CA" sz="1400" b="0" baseline="0" noProof="0" dirty="0" smtClean="0">
                          <a:solidFill>
                            <a:schemeClr val="tx1"/>
                          </a:solidFill>
                          <a:latin typeface="+mn-lt"/>
                        </a:rPr>
                        <a:t> certains, les CdeP demeureront des initiatives lancées pour répondre à une tendance émergente, des lieux d’échanges dont la participation n’est pas essentielle.</a:t>
                      </a:r>
                    </a:p>
                    <a:p>
                      <a:pPr marL="742950" lvl="1" indent="-285750">
                        <a:buFont typeface="Wingdings" panose="05000000000000000000" pitchFamily="2" charset="2"/>
                        <a:buChar char="Ø"/>
                      </a:pPr>
                      <a:r>
                        <a:rPr lang="fr-CA" sz="1400" b="0" baseline="0" noProof="0" dirty="0" smtClean="0">
                          <a:solidFill>
                            <a:schemeClr val="tx1"/>
                          </a:solidFill>
                          <a:latin typeface="+mn-lt"/>
                        </a:rPr>
                        <a:t>Baisse du taux de présentéisme et déclin de la participation.</a:t>
                      </a:r>
                    </a:p>
                    <a:p>
                      <a:pPr marL="742950" lvl="1" indent="-285750">
                        <a:buFont typeface="Wingdings" panose="05000000000000000000" pitchFamily="2" charset="2"/>
                        <a:buChar char="Ø"/>
                      </a:pPr>
                      <a:r>
                        <a:rPr lang="fr-CA" sz="1400" b="0" baseline="0" noProof="0" dirty="0" smtClean="0">
                          <a:solidFill>
                            <a:schemeClr val="tx1"/>
                          </a:solidFill>
                          <a:latin typeface="+mn-lt"/>
                        </a:rPr>
                        <a:t>Confusion persistante autour des objectifs visés, bénéfices générés et des rôles et responsabilités.</a:t>
                      </a:r>
                      <a:endParaRPr lang="fr-CA" sz="1400" b="0" noProof="0" dirty="0">
                        <a:solidFill>
                          <a:schemeClr val="tx1"/>
                        </a:solidFill>
                        <a:latin typeface="+mn-lt"/>
                      </a:endParaRPr>
                    </a:p>
                    <a:p>
                      <a:endParaRPr lang="fr-CA" sz="1400" b="0" noProof="0" dirty="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395615" y="-139130"/>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COCRÉER</a:t>
            </a:r>
            <a:endParaRPr lang="en-US" sz="4000"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10225065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CONCEPTS CLÉS</a:t>
            </a:r>
            <a:endParaRPr lang="fr-FR"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77331" y="563520"/>
            <a:ext cx="10231394" cy="4490394"/>
          </a:xfrm>
          <a:prstGeom prst="rect">
            <a:avLst/>
          </a:prstGeom>
        </p:spPr>
      </p:pic>
    </p:spTree>
    <p:extLst>
      <p:ext uri="{BB962C8B-B14F-4D97-AF65-F5344CB8AC3E}">
        <p14:creationId xmlns:p14="http://schemas.microsoft.com/office/powerpoint/2010/main" val="95419216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77036821"/>
              </p:ext>
            </p:extLst>
          </p:nvPr>
        </p:nvGraphicFramePr>
        <p:xfrm>
          <a:off x="1135802" y="1461686"/>
          <a:ext cx="10071776" cy="3903724"/>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1896584">
                  <a:extLst>
                    <a:ext uri="{9D8B030D-6E8A-4147-A177-3AD203B41FA5}">
                      <a16:colId xmlns:a16="http://schemas.microsoft.com/office/drawing/2014/main" xmlns="" val="20001"/>
                    </a:ext>
                  </a:extLst>
                </a:gridCol>
                <a:gridCol w="3836951">
                  <a:extLst>
                    <a:ext uri="{9D8B030D-6E8A-4147-A177-3AD203B41FA5}">
                      <a16:colId xmlns:a16="http://schemas.microsoft.com/office/drawing/2014/main" xmlns="" val="20002"/>
                    </a:ext>
                  </a:extLst>
                </a:gridCol>
                <a:gridCol w="3373395">
                  <a:extLst>
                    <a:ext uri="{9D8B030D-6E8A-4147-A177-3AD203B41FA5}">
                      <a16:colId xmlns:a16="http://schemas.microsoft.com/office/drawing/2014/main" xmlns="" val="20003"/>
                    </a:ext>
                  </a:extLst>
                </a:gridCol>
              </a:tblGrid>
              <a:tr h="398524">
                <a:tc>
                  <a:txBody>
                    <a:bodyPr/>
                    <a:lstStyle/>
                    <a:p>
                      <a:pPr algn="ctr"/>
                      <a:r>
                        <a:rPr lang="en-CA" sz="1400" noProof="0" dirty="0"/>
                        <a:t>#</a:t>
                      </a:r>
                      <a:endParaRPr lang="en-CA" sz="1400" b="0" noProof="0" dirty="0">
                        <a:solidFill>
                          <a:srgbClr val="404040"/>
                        </a:solidFill>
                        <a:latin typeface="+mn-lt"/>
                        <a:ea typeface="+mn-ea"/>
                        <a:cs typeface="Arial" charset="0"/>
                      </a:endParaRPr>
                    </a:p>
                  </a:txBody>
                  <a:tcPr anchor="ctr"/>
                </a:tc>
                <a:tc>
                  <a:txBody>
                    <a:bodyPr/>
                    <a:lstStyle/>
                    <a:p>
                      <a:pPr algn="ctr"/>
                      <a:r>
                        <a:rPr lang="fr-CA" sz="1400" noProof="0" dirty="0"/>
                        <a:t>Recommandation</a:t>
                      </a:r>
                      <a:endParaRPr lang="fr-CA" sz="1400" b="0" noProof="0" dirty="0">
                        <a:solidFill>
                          <a:srgbClr val="404040"/>
                        </a:solidFill>
                        <a:latin typeface="+mn-lt"/>
                        <a:ea typeface="+mn-ea"/>
                        <a:cs typeface="Arial" charset="0"/>
                      </a:endParaRPr>
                    </a:p>
                  </a:txBody>
                  <a:tcPr anchor="ctr"/>
                </a:tc>
                <a:tc>
                  <a:txBody>
                    <a:bodyPr/>
                    <a:lstStyle/>
                    <a:p>
                      <a:pPr algn="ctr"/>
                      <a:r>
                        <a:rPr lang="fr-CA" sz="1400" noProof="0"/>
                        <a:t>Description et Contexte</a:t>
                      </a:r>
                      <a:endParaRPr lang="fr-CA" sz="1400" b="1" noProof="0">
                        <a:solidFill>
                          <a:srgbClr val="404040"/>
                        </a:solidFill>
                        <a:latin typeface="+mn-lt"/>
                        <a:ea typeface="+mn-ea"/>
                        <a:cs typeface="Arial" charset="0"/>
                      </a:endParaRPr>
                    </a:p>
                  </a:txBody>
                  <a:tcPr anchor="ctr"/>
                </a:tc>
                <a:tc>
                  <a:txBody>
                    <a:bodyPr/>
                    <a:lstStyle/>
                    <a:p>
                      <a:pPr algn="ctr"/>
                      <a:r>
                        <a:rPr lang="fr-CA" sz="1400" noProof="0"/>
                        <a:t>Impacts</a:t>
                      </a:r>
                      <a:r>
                        <a:rPr lang="fr-CA" sz="1400" baseline="0" noProof="0"/>
                        <a:t> si non implémentée</a:t>
                      </a:r>
                      <a:endParaRPr lang="fr-CA" sz="14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0" dirty="0" smtClean="0"/>
                        <a:t>S1</a:t>
                      </a:r>
                      <a:endParaRPr lang="en-US" sz="14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b="1" kern="1200" noProof="0" dirty="0" smtClean="0"/>
                        <a:t>Mettre</a:t>
                      </a:r>
                      <a:r>
                        <a:rPr lang="fr-CA" sz="1400" b="1" kern="1200" baseline="0" noProof="0" dirty="0" smtClean="0"/>
                        <a:t> en place un comité de pilotage des CdeP (leaders et parrains)</a:t>
                      </a:r>
                      <a:endParaRPr lang="fr-CA" sz="1400" b="1" kern="0" noProof="0" dirty="0">
                        <a:latin typeface="+mn-lt"/>
                        <a:ea typeface="Arial" charset="0"/>
                        <a:cs typeface="Arial" charset="0"/>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baseline="0" noProof="0" dirty="0" smtClean="0">
                          <a:latin typeface="+mn-lt"/>
                        </a:rPr>
                        <a:t>Les leaders et parrains jouent un </a:t>
                      </a:r>
                      <a:r>
                        <a:rPr lang="fr-CA" sz="1400" u="sng" baseline="0" noProof="0" dirty="0" smtClean="0">
                          <a:latin typeface="+mn-lt"/>
                        </a:rPr>
                        <a:t>rôle crucial </a:t>
                      </a:r>
                      <a:r>
                        <a:rPr lang="fr-CA" sz="1400" baseline="0" noProof="0" dirty="0" smtClean="0">
                          <a:latin typeface="+mn-lt"/>
                        </a:rPr>
                        <a:t>qu’il serait intéressant à renforcer.</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baseline="0" noProof="0" dirty="0" smtClean="0">
                          <a:latin typeface="+mn-lt"/>
                        </a:rPr>
                        <a:t>La création d’un </a:t>
                      </a:r>
                      <a:r>
                        <a:rPr lang="fr-CA" sz="1400" u="sng" baseline="0" noProof="0" dirty="0" smtClean="0">
                          <a:latin typeface="+mn-lt"/>
                        </a:rPr>
                        <a:t>comité de pilotage </a:t>
                      </a:r>
                      <a:r>
                        <a:rPr lang="fr-CA" sz="1400" baseline="0" noProof="0" dirty="0" smtClean="0">
                          <a:latin typeface="+mn-lt"/>
                        </a:rPr>
                        <a:t>regroupant tous les leaders et parrains des différentes CdeP permettrait :</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Faire connaitre les contributions de chacune des CdeP et faciliter leur communication.</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Évaluer les possibilités de synergies et capitaliser les travaux des CdeP.</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Cibler les caractéristiques distinctives de chacune des CdeP.</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Gérer de façon proactive les cycles de vie des </a:t>
                      </a:r>
                      <a:r>
                        <a:rPr lang="fr-CA" sz="1400" baseline="0" noProof="0" dirty="0" err="1" smtClean="0">
                          <a:latin typeface="+mn-lt"/>
                        </a:rPr>
                        <a:t>CdPs</a:t>
                      </a:r>
                      <a:r>
                        <a:rPr lang="fr-CA" sz="1400" baseline="0" noProof="0" dirty="0" smtClean="0">
                          <a:latin typeface="+mn-lt"/>
                        </a:rPr>
                        <a:t> (anticiper les besoins, prendre les décisions requises)*.</a:t>
                      </a:r>
                    </a:p>
                  </a:txBody>
                  <a:tcPr/>
                </a:tc>
                <a:tc>
                  <a:txBody>
                    <a:bodyPr/>
                    <a:lstStyle/>
                    <a:p>
                      <a:r>
                        <a:rPr lang="fr-CA" sz="1400" b="0" noProof="0" dirty="0" smtClean="0">
                          <a:solidFill>
                            <a:schemeClr val="tx1"/>
                          </a:solidFill>
                          <a:latin typeface="+mn-lt"/>
                          <a:ea typeface="Arial" charset="0"/>
                          <a:cs typeface="Arial" charset="0"/>
                        </a:rPr>
                        <a:t>Une</a:t>
                      </a:r>
                      <a:r>
                        <a:rPr lang="fr-CA" sz="1400" b="0" baseline="0" noProof="0" dirty="0" smtClean="0">
                          <a:solidFill>
                            <a:schemeClr val="tx1"/>
                          </a:solidFill>
                          <a:latin typeface="+mn-lt"/>
                          <a:ea typeface="Arial" charset="0"/>
                          <a:cs typeface="Arial" charset="0"/>
                        </a:rPr>
                        <a:t> implication qui risque d’être perçue comme peu valorisante (faible visibilité à l’interne).</a:t>
                      </a:r>
                    </a:p>
                    <a:p>
                      <a:pPr marL="742950" lvl="1" indent="-285750">
                        <a:buFont typeface="Wingdings" panose="05000000000000000000" pitchFamily="2" charset="2"/>
                        <a:buChar char="Ø"/>
                      </a:pPr>
                      <a:r>
                        <a:rPr lang="fr-CA" sz="1400" b="0" baseline="0" noProof="0" dirty="0" smtClean="0">
                          <a:solidFill>
                            <a:schemeClr val="tx1"/>
                          </a:solidFill>
                          <a:latin typeface="+mn-lt"/>
                          <a:ea typeface="Arial" charset="0"/>
                          <a:cs typeface="Arial" charset="0"/>
                        </a:rPr>
                        <a:t>Déclin de la motivation et de la participation.</a:t>
                      </a:r>
                    </a:p>
                    <a:p>
                      <a:pPr marL="457200" lvl="1" indent="0">
                        <a:buFont typeface="Wingdings" panose="05000000000000000000" pitchFamily="2" charset="2"/>
                        <a:buNone/>
                      </a:pPr>
                      <a:endParaRPr lang="fr-CA" sz="1400" b="0" baseline="0" noProof="0" dirty="0" smtClean="0">
                        <a:solidFill>
                          <a:schemeClr val="tx1"/>
                        </a:solidFill>
                        <a:latin typeface="+mn-lt"/>
                        <a:ea typeface="Arial" charset="0"/>
                        <a:cs typeface="Arial" charset="0"/>
                      </a:endParaRPr>
                    </a:p>
                    <a:p>
                      <a:pPr marL="0" lvl="0" indent="0">
                        <a:buFont typeface="Wingdings" panose="05000000000000000000" pitchFamily="2" charset="2"/>
                        <a:buNone/>
                      </a:pPr>
                      <a:r>
                        <a:rPr lang="fr-CA" sz="1400" b="0" baseline="0" noProof="0" dirty="0" smtClean="0">
                          <a:solidFill>
                            <a:schemeClr val="tx1"/>
                          </a:solidFill>
                          <a:latin typeface="+mn-lt"/>
                          <a:ea typeface="Arial" charset="0"/>
                          <a:cs typeface="Arial" charset="0"/>
                        </a:rPr>
                        <a:t>Des CdeP dont les finalités peuvent s’avérer être confuses (surtout en cas de double participation).</a:t>
                      </a:r>
                    </a:p>
                    <a:p>
                      <a:pPr marL="0" lvl="0" indent="0">
                        <a:buFont typeface="Wingdings" panose="05000000000000000000" pitchFamily="2" charset="2"/>
                        <a:buNone/>
                      </a:pPr>
                      <a:endParaRPr lang="fr-CA" sz="1400" b="0" baseline="0" noProof="0" dirty="0" smtClean="0">
                        <a:solidFill>
                          <a:schemeClr val="tx1"/>
                        </a:solidFill>
                        <a:latin typeface="+mn-lt"/>
                        <a:ea typeface="Arial" charset="0"/>
                        <a:cs typeface="Arial" charset="0"/>
                      </a:endParaRPr>
                    </a:p>
                    <a:p>
                      <a:pPr marL="0" lvl="0" indent="0">
                        <a:buFont typeface="Wingdings" panose="05000000000000000000" pitchFamily="2" charset="2"/>
                        <a:buNone/>
                      </a:pPr>
                      <a:r>
                        <a:rPr lang="fr-CA" sz="1400" b="0" baseline="0" noProof="0" dirty="0" smtClean="0">
                          <a:solidFill>
                            <a:schemeClr val="tx1"/>
                          </a:solidFill>
                          <a:latin typeface="+mn-lt"/>
                          <a:ea typeface="Arial" charset="0"/>
                          <a:cs typeface="Arial" charset="0"/>
                        </a:rPr>
                        <a:t>Des échanges qui s’essoufflent dans la durée (faible anticipation).</a:t>
                      </a: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358544" y="-126773"/>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Structurer</a:t>
            </a:r>
            <a:endParaRPr lang="en-US" sz="4000"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408953125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3315037437"/>
              </p:ext>
            </p:extLst>
          </p:nvPr>
        </p:nvGraphicFramePr>
        <p:xfrm>
          <a:off x="555035" y="1016843"/>
          <a:ext cx="10924391" cy="5610603"/>
        </p:xfrm>
        <a:graphic>
          <a:graphicData uri="http://schemas.openxmlformats.org/drawingml/2006/table">
            <a:tbl>
              <a:tblPr firstRow="1" lastCol="1" bandRow="1">
                <a:tableStyleId>{5C22544A-7EE6-4342-B048-85BDC9FD1C3A}</a:tableStyleId>
              </a:tblPr>
              <a:tblGrid>
                <a:gridCol w="1046524">
                  <a:extLst>
                    <a:ext uri="{9D8B030D-6E8A-4147-A177-3AD203B41FA5}">
                      <a16:colId xmlns:a16="http://schemas.microsoft.com/office/drawing/2014/main" xmlns="" val="20000"/>
                    </a:ext>
                  </a:extLst>
                </a:gridCol>
                <a:gridCol w="2057137">
                  <a:extLst>
                    <a:ext uri="{9D8B030D-6E8A-4147-A177-3AD203B41FA5}">
                      <a16:colId xmlns:a16="http://schemas.microsoft.com/office/drawing/2014/main" xmlns="" val="20001"/>
                    </a:ext>
                  </a:extLst>
                </a:gridCol>
                <a:gridCol w="4161764">
                  <a:extLst>
                    <a:ext uri="{9D8B030D-6E8A-4147-A177-3AD203B41FA5}">
                      <a16:colId xmlns:a16="http://schemas.microsoft.com/office/drawing/2014/main" xmlns="" val="20002"/>
                    </a:ext>
                  </a:extLst>
                </a:gridCol>
                <a:gridCol w="3658966">
                  <a:extLst>
                    <a:ext uri="{9D8B030D-6E8A-4147-A177-3AD203B41FA5}">
                      <a16:colId xmlns:a16="http://schemas.microsoft.com/office/drawing/2014/main" xmlns="" val="20003"/>
                    </a:ext>
                  </a:extLst>
                </a:gridCol>
              </a:tblGrid>
              <a:tr h="398524">
                <a:tc>
                  <a:txBody>
                    <a:bodyPr/>
                    <a:lstStyle/>
                    <a:p>
                      <a:pPr algn="ctr"/>
                      <a:r>
                        <a:rPr lang="en-CA" sz="1400" noProof="0" dirty="0"/>
                        <a:t>#</a:t>
                      </a:r>
                      <a:endParaRPr lang="en-CA" sz="1400" b="0" noProof="0" dirty="0">
                        <a:solidFill>
                          <a:srgbClr val="404040"/>
                        </a:solidFill>
                        <a:latin typeface="+mn-lt"/>
                        <a:ea typeface="+mn-ea"/>
                        <a:cs typeface="Arial" charset="0"/>
                      </a:endParaRPr>
                    </a:p>
                  </a:txBody>
                  <a:tcPr anchor="ctr"/>
                </a:tc>
                <a:tc>
                  <a:txBody>
                    <a:bodyPr/>
                    <a:lstStyle/>
                    <a:p>
                      <a:pPr algn="ctr"/>
                      <a:r>
                        <a:rPr lang="fr-CA" sz="1400" noProof="0"/>
                        <a:t>Recommandation</a:t>
                      </a:r>
                      <a:endParaRPr lang="fr-CA" sz="1400" b="0" noProof="0">
                        <a:solidFill>
                          <a:srgbClr val="404040"/>
                        </a:solidFill>
                        <a:latin typeface="+mn-lt"/>
                        <a:ea typeface="+mn-ea"/>
                        <a:cs typeface="Arial" charset="0"/>
                      </a:endParaRPr>
                    </a:p>
                  </a:txBody>
                  <a:tcPr anchor="ctr"/>
                </a:tc>
                <a:tc>
                  <a:txBody>
                    <a:bodyPr/>
                    <a:lstStyle/>
                    <a:p>
                      <a:pPr algn="ctr"/>
                      <a:r>
                        <a:rPr lang="fr-CA" sz="1400" noProof="0"/>
                        <a:t>Description et Contexte</a:t>
                      </a:r>
                      <a:endParaRPr lang="fr-CA" sz="1400" b="1" noProof="0">
                        <a:solidFill>
                          <a:srgbClr val="404040"/>
                        </a:solidFill>
                        <a:latin typeface="+mn-lt"/>
                        <a:ea typeface="+mn-ea"/>
                        <a:cs typeface="Arial" charset="0"/>
                      </a:endParaRPr>
                    </a:p>
                  </a:txBody>
                  <a:tcPr anchor="ctr"/>
                </a:tc>
                <a:tc>
                  <a:txBody>
                    <a:bodyPr/>
                    <a:lstStyle/>
                    <a:p>
                      <a:pPr algn="ctr"/>
                      <a:r>
                        <a:rPr lang="fr-CA" sz="1400" noProof="0"/>
                        <a:t>Impacts</a:t>
                      </a:r>
                      <a:r>
                        <a:rPr lang="fr-CA" sz="1400" baseline="0" noProof="0"/>
                        <a:t> si non implémentée</a:t>
                      </a:r>
                      <a:endParaRPr lang="fr-CA" sz="14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0" dirty="0" smtClean="0"/>
                        <a:t>S2</a:t>
                      </a:r>
                      <a:endParaRPr lang="en-US" sz="14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b="1" kern="1200" noProof="0" dirty="0" smtClean="0">
                          <a:latin typeface="+mn-lt"/>
                          <a:ea typeface="+mn-ea"/>
                          <a:cs typeface="+mn-cs"/>
                        </a:rPr>
                        <a:t>Constituer des groupes</a:t>
                      </a:r>
                      <a:r>
                        <a:rPr lang="fr-CA" sz="1400" b="1" kern="1200" baseline="0" noProof="0" dirty="0" smtClean="0">
                          <a:latin typeface="+mn-lt"/>
                          <a:ea typeface="+mn-ea"/>
                          <a:cs typeface="+mn-cs"/>
                        </a:rPr>
                        <a:t> axés sur les expertises</a:t>
                      </a:r>
                      <a:endParaRPr lang="fr-CA" sz="1400" b="1" kern="0" noProof="0" dirty="0">
                        <a:latin typeface="+mn-lt"/>
                        <a:ea typeface="Arial" charset="0"/>
                        <a:cs typeface="Arial" charset="0"/>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baseline="0" noProof="0" dirty="0" smtClean="0">
                          <a:latin typeface="+mn-lt"/>
                        </a:rPr>
                        <a:t>La culture projets, les gérances et les identités projets et métiers qui en découlent créent des clivages qui complexifient les échanges.</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baseline="0" noProof="0" dirty="0" smtClean="0">
                          <a:latin typeface="+mn-lt"/>
                        </a:rPr>
                        <a:t>De ce fait, il serait intéressant de créer des groupes axés sur des </a:t>
                      </a:r>
                      <a:r>
                        <a:rPr lang="fr-CA" sz="1400" u="sng" baseline="0" noProof="0" dirty="0" smtClean="0">
                          <a:latin typeface="+mn-lt"/>
                        </a:rPr>
                        <a:t>expertises spécifiques </a:t>
                      </a:r>
                      <a:r>
                        <a:rPr lang="fr-CA" sz="1400" baseline="0" noProof="0" dirty="0" smtClean="0">
                          <a:latin typeface="+mn-lt"/>
                        </a:rPr>
                        <a:t>(champs de connaissances critiques, thématiques) plutôt que des groupes – métiers. </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Renforcer l’orientation expertise</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Faciliter les échanges et transpositions</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Faciliter et renforcer la collaboration</a:t>
                      </a:r>
                    </a:p>
                    <a:p>
                      <a:pPr marL="457200" marR="0" lvl="1"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baseline="0" noProof="0" dirty="0" smtClean="0">
                          <a:latin typeface="+mn-lt"/>
                        </a:rPr>
                        <a:t>Mettre en place un processus d’animation axé sur les expertises du groupe. Réfléchir à un système de </a:t>
                      </a:r>
                      <a:r>
                        <a:rPr lang="fr-CA" sz="1400" u="sng" baseline="0" noProof="0" dirty="0" smtClean="0">
                          <a:latin typeface="+mn-lt"/>
                        </a:rPr>
                        <a:t>rotation des leaders</a:t>
                      </a:r>
                      <a:r>
                        <a:rPr lang="fr-CA" sz="1400" u="none" baseline="0" noProof="0" dirty="0" smtClean="0">
                          <a:latin typeface="+mn-lt"/>
                        </a:rPr>
                        <a:t> (animateurs) permettant </a:t>
                      </a:r>
                      <a:r>
                        <a:rPr lang="fr-CA" sz="1400" baseline="0" noProof="0" dirty="0" smtClean="0">
                          <a:latin typeface="+mn-lt"/>
                        </a:rPr>
                        <a:t>à ceux qui ont eu une expertise/un thème/ une problématique à partager, à prendre en charge l’animation d’une ou plusieurs rencontres).</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Apporter de la flexibilité pour rester aligner aux besoins du moment (approche organique, centrée sur les besoins émergents)*.</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Révéler les expertises clés et </a:t>
                      </a:r>
                      <a:r>
                        <a:rPr lang="fr-CA" sz="1400" baseline="0" noProof="0" dirty="0" smtClean="0">
                          <a:latin typeface="Calibri" panose="020F0502020204030204" pitchFamily="34" charset="0"/>
                          <a:cs typeface="Calibri" panose="020F0502020204030204" pitchFamily="34" charset="0"/>
                        </a:rPr>
                        <a:t>«</a:t>
                      </a:r>
                      <a:r>
                        <a:rPr lang="fr-CA" sz="1400" baseline="0" noProof="0" dirty="0" err="1" smtClean="0">
                          <a:latin typeface="+mn-lt"/>
                        </a:rPr>
                        <a:t>core</a:t>
                      </a:r>
                      <a:r>
                        <a:rPr lang="fr-CA" sz="1400" baseline="0" noProof="0" dirty="0" smtClean="0">
                          <a:latin typeface="+mn-lt"/>
                        </a:rPr>
                        <a:t> </a:t>
                      </a:r>
                      <a:r>
                        <a:rPr lang="fr-CA" sz="1400" baseline="0" noProof="0" dirty="0" err="1" smtClean="0">
                          <a:latin typeface="+mn-lt"/>
                        </a:rPr>
                        <a:t>competencies</a:t>
                      </a:r>
                      <a:r>
                        <a:rPr lang="fr-CA" sz="1400" baseline="0" noProof="0" dirty="0" smtClean="0">
                          <a:latin typeface="Calibri" panose="020F0502020204030204" pitchFamily="34" charset="0"/>
                          <a:cs typeface="Calibri" panose="020F0502020204030204" pitchFamily="34" charset="0"/>
                        </a:rPr>
                        <a:t>»</a:t>
                      </a:r>
                      <a:r>
                        <a:rPr lang="fr-CA" sz="1400" baseline="0" noProof="0" dirty="0" smtClean="0">
                          <a:latin typeface="+mn-lt"/>
                        </a:rPr>
                        <a:t> qui sont détenues par le groupe.</a:t>
                      </a:r>
                    </a:p>
                  </a:txBody>
                  <a:tcPr/>
                </a:tc>
                <a:tc>
                  <a:txBody>
                    <a:bodyPr/>
                    <a:lstStyle/>
                    <a:p>
                      <a:r>
                        <a:rPr lang="fr-CA" sz="1400" b="0" noProof="0" dirty="0" smtClean="0">
                          <a:solidFill>
                            <a:schemeClr val="tx1"/>
                          </a:solidFill>
                          <a:latin typeface="+mn-lt"/>
                          <a:ea typeface="Arial" charset="0"/>
                          <a:cs typeface="Arial" charset="0"/>
                        </a:rPr>
                        <a:t>Un renforcement des clivages (titres,</a:t>
                      </a:r>
                      <a:r>
                        <a:rPr lang="fr-CA" sz="1400" b="0" baseline="0" noProof="0" dirty="0" smtClean="0">
                          <a:solidFill>
                            <a:schemeClr val="tx1"/>
                          </a:solidFill>
                          <a:latin typeface="+mn-lt"/>
                          <a:ea typeface="Arial" charset="0"/>
                          <a:cs typeface="Arial" charset="0"/>
                        </a:rPr>
                        <a:t> fonctions, gérances) qui amoindrie la qualité des échanges.</a:t>
                      </a:r>
                      <a:endParaRPr lang="fr-CA" sz="1400" b="0" noProof="0" dirty="0" smtClean="0">
                        <a:solidFill>
                          <a:schemeClr val="tx1"/>
                        </a:solidFill>
                        <a:latin typeface="+mn-lt"/>
                        <a:ea typeface="Arial" charset="0"/>
                        <a:cs typeface="Arial" charset="0"/>
                      </a:endParaRPr>
                    </a:p>
                    <a:p>
                      <a:endParaRPr lang="fr-CA" sz="1400" b="0" noProof="0" dirty="0" smtClean="0">
                        <a:solidFill>
                          <a:schemeClr val="tx1"/>
                        </a:solidFill>
                        <a:latin typeface="+mn-lt"/>
                        <a:ea typeface="Arial" charset="0"/>
                        <a:cs typeface="Arial" charset="0"/>
                      </a:endParaRPr>
                    </a:p>
                    <a:p>
                      <a:r>
                        <a:rPr lang="fr-CA" sz="1400" b="0" noProof="0" dirty="0" smtClean="0">
                          <a:solidFill>
                            <a:schemeClr val="tx1"/>
                          </a:solidFill>
                          <a:latin typeface="+mn-lt"/>
                          <a:ea typeface="Arial" charset="0"/>
                          <a:cs typeface="Arial" charset="0"/>
                        </a:rPr>
                        <a:t>Des CdeP</a:t>
                      </a:r>
                      <a:r>
                        <a:rPr lang="fr-CA" sz="1400" b="0" baseline="0" noProof="0" dirty="0" smtClean="0">
                          <a:solidFill>
                            <a:schemeClr val="tx1"/>
                          </a:solidFill>
                          <a:latin typeface="+mn-lt"/>
                          <a:ea typeface="Arial" charset="0"/>
                          <a:cs typeface="Arial" charset="0"/>
                        </a:rPr>
                        <a:t> qui ne seront pas perçus comme des lieux d’échanges </a:t>
                      </a:r>
                      <a:r>
                        <a:rPr lang="fr-CA" sz="1400" b="1" baseline="0" noProof="0" dirty="0" smtClean="0">
                          <a:solidFill>
                            <a:schemeClr val="tx1"/>
                          </a:solidFill>
                          <a:latin typeface="+mn-lt"/>
                          <a:ea typeface="Arial" charset="0"/>
                          <a:cs typeface="Arial" charset="0"/>
                        </a:rPr>
                        <a:t>informels </a:t>
                      </a:r>
                      <a:r>
                        <a:rPr lang="fr-CA" sz="1400" b="0" baseline="0" noProof="0" dirty="0" smtClean="0">
                          <a:solidFill>
                            <a:schemeClr val="tx1"/>
                          </a:solidFill>
                          <a:latin typeface="+mn-lt"/>
                          <a:ea typeface="Arial" charset="0"/>
                          <a:cs typeface="Arial" charset="0"/>
                        </a:rPr>
                        <a:t>permettant concrètement d’apprendre de nouvelles choses.</a:t>
                      </a:r>
                    </a:p>
                    <a:p>
                      <a:endParaRPr lang="fr-CA" sz="1400" b="0" baseline="0" noProof="0" dirty="0" smtClean="0">
                        <a:solidFill>
                          <a:schemeClr val="tx1"/>
                        </a:solidFill>
                        <a:latin typeface="+mn-lt"/>
                        <a:ea typeface="Arial" charset="0"/>
                        <a:cs typeface="Arial" charset="0"/>
                      </a:endParaRPr>
                    </a:p>
                    <a:p>
                      <a:r>
                        <a:rPr lang="fr-CA" sz="1400" b="0" baseline="0" noProof="0" dirty="0" smtClean="0">
                          <a:solidFill>
                            <a:schemeClr val="tx1"/>
                          </a:solidFill>
                          <a:latin typeface="+mn-lt"/>
                          <a:ea typeface="Arial" charset="0"/>
                          <a:cs typeface="Arial" charset="0"/>
                        </a:rPr>
                        <a:t>Des lieux d’échanges où les participants reçoivent de l’information plutôt que de </a:t>
                      </a:r>
                      <a:r>
                        <a:rPr lang="fr-CA" sz="1400" b="1" baseline="0" noProof="0" dirty="0" smtClean="0">
                          <a:solidFill>
                            <a:schemeClr val="tx1"/>
                          </a:solidFill>
                          <a:latin typeface="+mn-lt"/>
                          <a:ea typeface="Arial" charset="0"/>
                          <a:cs typeface="Arial" charset="0"/>
                        </a:rPr>
                        <a:t>créer de la connaissance</a:t>
                      </a:r>
                      <a:r>
                        <a:rPr lang="fr-CA" sz="1400" b="0" baseline="0" noProof="0" dirty="0" smtClean="0">
                          <a:solidFill>
                            <a:schemeClr val="tx1"/>
                          </a:solidFill>
                          <a:latin typeface="+mn-lt"/>
                          <a:ea typeface="Arial" charset="0"/>
                          <a:cs typeface="Arial" charset="0"/>
                        </a:rPr>
                        <a:t> et des opportunités d’apprentissage.</a:t>
                      </a:r>
                    </a:p>
                    <a:p>
                      <a:endParaRPr lang="fr-CA" sz="1400" b="0" noProof="0" dirty="0" smtClean="0">
                        <a:solidFill>
                          <a:schemeClr val="tx1"/>
                        </a:solidFill>
                        <a:latin typeface="+mn-lt"/>
                        <a:ea typeface="Arial" charset="0"/>
                        <a:cs typeface="Arial" charset="0"/>
                      </a:endParaRPr>
                    </a:p>
                    <a:p>
                      <a:endParaRPr lang="fr-CA" sz="1400" b="0" noProof="0" dirty="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346187" y="-237985"/>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Structurer</a:t>
            </a:r>
            <a:endParaRPr lang="en-US" sz="4000"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217373279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3717465058"/>
              </p:ext>
            </p:extLst>
          </p:nvPr>
        </p:nvGraphicFramePr>
        <p:xfrm>
          <a:off x="1160516" y="1622324"/>
          <a:ext cx="10071776" cy="2836924"/>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1896584">
                  <a:extLst>
                    <a:ext uri="{9D8B030D-6E8A-4147-A177-3AD203B41FA5}">
                      <a16:colId xmlns:a16="http://schemas.microsoft.com/office/drawing/2014/main" xmlns="" val="20001"/>
                    </a:ext>
                  </a:extLst>
                </a:gridCol>
                <a:gridCol w="3836951">
                  <a:extLst>
                    <a:ext uri="{9D8B030D-6E8A-4147-A177-3AD203B41FA5}">
                      <a16:colId xmlns:a16="http://schemas.microsoft.com/office/drawing/2014/main" xmlns="" val="20002"/>
                    </a:ext>
                  </a:extLst>
                </a:gridCol>
                <a:gridCol w="3373395">
                  <a:extLst>
                    <a:ext uri="{9D8B030D-6E8A-4147-A177-3AD203B41FA5}">
                      <a16:colId xmlns:a16="http://schemas.microsoft.com/office/drawing/2014/main" xmlns="" val="20003"/>
                    </a:ext>
                  </a:extLst>
                </a:gridCol>
              </a:tblGrid>
              <a:tr h="398524">
                <a:tc>
                  <a:txBody>
                    <a:bodyPr/>
                    <a:lstStyle/>
                    <a:p>
                      <a:pPr algn="ctr"/>
                      <a:r>
                        <a:rPr lang="en-CA" sz="1400" noProof="0" dirty="0"/>
                        <a:t>#</a:t>
                      </a:r>
                      <a:endParaRPr lang="en-CA" sz="1400" b="0" noProof="0" dirty="0">
                        <a:solidFill>
                          <a:srgbClr val="404040"/>
                        </a:solidFill>
                        <a:latin typeface="+mn-lt"/>
                        <a:ea typeface="+mn-ea"/>
                        <a:cs typeface="Arial" charset="0"/>
                      </a:endParaRPr>
                    </a:p>
                  </a:txBody>
                  <a:tcPr anchor="ctr"/>
                </a:tc>
                <a:tc>
                  <a:txBody>
                    <a:bodyPr/>
                    <a:lstStyle/>
                    <a:p>
                      <a:pPr algn="ctr"/>
                      <a:r>
                        <a:rPr lang="fr-CA" sz="1400" noProof="0"/>
                        <a:t>Recommandation</a:t>
                      </a:r>
                      <a:endParaRPr lang="fr-CA" sz="1400" b="0" noProof="0">
                        <a:solidFill>
                          <a:srgbClr val="404040"/>
                        </a:solidFill>
                        <a:latin typeface="+mn-lt"/>
                        <a:ea typeface="+mn-ea"/>
                        <a:cs typeface="Arial" charset="0"/>
                      </a:endParaRPr>
                    </a:p>
                  </a:txBody>
                  <a:tcPr anchor="ctr"/>
                </a:tc>
                <a:tc>
                  <a:txBody>
                    <a:bodyPr/>
                    <a:lstStyle/>
                    <a:p>
                      <a:pPr algn="ctr"/>
                      <a:r>
                        <a:rPr lang="fr-CA" sz="1400" noProof="0"/>
                        <a:t>Description et Contexte</a:t>
                      </a:r>
                      <a:endParaRPr lang="fr-CA" sz="1400" b="1" noProof="0">
                        <a:solidFill>
                          <a:srgbClr val="404040"/>
                        </a:solidFill>
                        <a:latin typeface="+mn-lt"/>
                        <a:ea typeface="+mn-ea"/>
                        <a:cs typeface="Arial" charset="0"/>
                      </a:endParaRPr>
                    </a:p>
                  </a:txBody>
                  <a:tcPr anchor="ctr"/>
                </a:tc>
                <a:tc>
                  <a:txBody>
                    <a:bodyPr/>
                    <a:lstStyle/>
                    <a:p>
                      <a:pPr algn="ctr"/>
                      <a:r>
                        <a:rPr lang="fr-CA" sz="1400" noProof="0"/>
                        <a:t>Impacts</a:t>
                      </a:r>
                      <a:r>
                        <a:rPr lang="fr-CA" sz="1400" baseline="0" noProof="0"/>
                        <a:t> si non implémentée</a:t>
                      </a:r>
                      <a:endParaRPr lang="fr-CA" sz="14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0" dirty="0" smtClean="0"/>
                        <a:t>O1</a:t>
                      </a:r>
                      <a:endParaRPr lang="en-US" sz="14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b="1" kern="1200" noProof="0" dirty="0" smtClean="0">
                          <a:latin typeface="+mn-lt"/>
                          <a:ea typeface="+mn-ea"/>
                          <a:cs typeface="+mn-cs"/>
                        </a:rPr>
                        <a:t>Concevoir</a:t>
                      </a:r>
                      <a:r>
                        <a:rPr lang="fr-CA" sz="1400" b="1" kern="1200" baseline="0" noProof="0" dirty="0" smtClean="0">
                          <a:latin typeface="+mn-lt"/>
                          <a:ea typeface="+mn-ea"/>
                          <a:cs typeface="+mn-cs"/>
                        </a:rPr>
                        <a:t> et assurer une formation d’intégration</a:t>
                      </a:r>
                      <a:endParaRPr lang="fr-CA" sz="1400" b="1" kern="0" noProof="0" dirty="0">
                        <a:latin typeface="+mn-lt"/>
                        <a:ea typeface="Arial" charset="0"/>
                        <a:cs typeface="Arial" charset="0"/>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baseline="0" noProof="0" dirty="0" smtClean="0">
                          <a:latin typeface="+mn-lt"/>
                        </a:rPr>
                        <a:t>De nombreuses personnes interrogées ne semblent pas être au courant des objectifs et des attendus et du </a:t>
                      </a:r>
                      <a:r>
                        <a:rPr lang="fr-CA" sz="1400" baseline="0" noProof="0" dirty="0" smtClean="0">
                          <a:latin typeface="Calibri" panose="020F0502020204030204" pitchFamily="34" charset="0"/>
                          <a:cs typeface="Calibri" panose="020F0502020204030204" pitchFamily="34" charset="0"/>
                        </a:rPr>
                        <a:t>«</a:t>
                      </a:r>
                      <a:r>
                        <a:rPr lang="fr-CA" sz="1400" baseline="0" noProof="0" dirty="0" smtClean="0">
                          <a:latin typeface="+mn-lt"/>
                        </a:rPr>
                        <a:t>pourquoi</a:t>
                      </a:r>
                      <a:r>
                        <a:rPr lang="fr-CA" sz="1400" baseline="0" noProof="0" dirty="0" smtClean="0">
                          <a:latin typeface="Calibri" panose="020F0502020204030204" pitchFamily="34" charset="0"/>
                          <a:cs typeface="Calibri" panose="020F0502020204030204" pitchFamily="34" charset="0"/>
                        </a:rPr>
                        <a:t>»</a:t>
                      </a:r>
                      <a:r>
                        <a:rPr lang="fr-CA" sz="1400" baseline="0" noProof="0" dirty="0" smtClean="0">
                          <a:latin typeface="+mn-lt"/>
                        </a:rPr>
                        <a:t> elles sont impliquées dans ces CdeP.</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baseline="0" noProof="0" dirty="0" smtClean="0">
                          <a:latin typeface="+mn-lt"/>
                        </a:rPr>
                        <a:t>Il serait intéressant de mettre au point une formation pour présenter les tenants et aboutissants des CdeP et introduire les membres.</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Susciter l’intérêt et faciliter l’adhésion </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baseline="0" noProof="0" dirty="0" smtClean="0">
                          <a:latin typeface="+mn-lt"/>
                        </a:rPr>
                        <a:t>Faciliter l’intégration et la socialisation et </a:t>
                      </a:r>
                      <a:r>
                        <a:rPr lang="fr-CA" sz="1400" u="sng" baseline="0" noProof="0" dirty="0" smtClean="0">
                          <a:latin typeface="+mn-lt"/>
                        </a:rPr>
                        <a:t>fédérer</a:t>
                      </a:r>
                      <a:r>
                        <a:rPr lang="fr-CA" sz="1400" baseline="0" noProof="0" dirty="0" smtClean="0">
                          <a:latin typeface="+mn-lt"/>
                        </a:rPr>
                        <a:t> les groupes*</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baseline="0" noProof="0" dirty="0" smtClean="0">
                        <a:latin typeface="+mn-lt"/>
                      </a:endParaRPr>
                    </a:p>
                  </a:txBody>
                  <a:tcPr/>
                </a:tc>
                <a:tc>
                  <a:txBody>
                    <a:bodyPr/>
                    <a:lstStyle/>
                    <a:p>
                      <a:r>
                        <a:rPr lang="fr-CA" sz="1400" b="0" noProof="0" dirty="0" smtClean="0">
                          <a:solidFill>
                            <a:schemeClr val="tx1"/>
                          </a:solidFill>
                        </a:rPr>
                        <a:t>Confusion à l’égard</a:t>
                      </a:r>
                      <a:r>
                        <a:rPr lang="fr-CA" sz="1400" b="0" baseline="0" noProof="0" dirty="0" smtClean="0">
                          <a:solidFill>
                            <a:schemeClr val="tx1"/>
                          </a:solidFill>
                        </a:rPr>
                        <a:t> des rôles et responsabilités et des objectifs visés.</a:t>
                      </a:r>
                    </a:p>
                    <a:p>
                      <a:pPr marL="742950" lvl="1" indent="-285750">
                        <a:buFont typeface="Wingdings" panose="05000000000000000000" pitchFamily="2" charset="2"/>
                        <a:buChar char="Ø"/>
                      </a:pPr>
                      <a:r>
                        <a:rPr lang="fr-CA" sz="1400" b="0" baseline="0" noProof="0" dirty="0" smtClean="0">
                          <a:solidFill>
                            <a:schemeClr val="tx1"/>
                          </a:solidFill>
                        </a:rPr>
                        <a:t>Participation et motivation limitée</a:t>
                      </a:r>
                    </a:p>
                    <a:p>
                      <a:pPr marL="742950" lvl="1" indent="-285750">
                        <a:buFont typeface="Wingdings" panose="05000000000000000000" pitchFamily="2" charset="2"/>
                        <a:buChar char="Ø"/>
                      </a:pPr>
                      <a:r>
                        <a:rPr lang="fr-CA" sz="1400" b="0" baseline="0" noProof="0" dirty="0" smtClean="0">
                          <a:solidFill>
                            <a:schemeClr val="tx1"/>
                          </a:solidFill>
                        </a:rPr>
                        <a:t>Bénéfices difficilement tangibles</a:t>
                      </a:r>
                    </a:p>
                    <a:p>
                      <a:endParaRPr lang="fr-CA" sz="1400" b="0" baseline="0" noProof="0" dirty="0" smtClean="0">
                        <a:solidFill>
                          <a:schemeClr val="tx1"/>
                        </a:solidFill>
                      </a:endParaRPr>
                    </a:p>
                    <a:p>
                      <a:r>
                        <a:rPr lang="fr-CA" sz="1400" b="0" baseline="0" noProof="0" dirty="0" smtClean="0">
                          <a:solidFill>
                            <a:schemeClr val="tx1"/>
                          </a:solidFill>
                        </a:rPr>
                        <a:t>Implication par simple obligation morale (cause : réception d’une invitation).</a:t>
                      </a:r>
                      <a:endParaRPr lang="fr-CA" sz="1400" b="0" noProof="0" dirty="0">
                        <a:solidFill>
                          <a:schemeClr val="tx1"/>
                        </a:solidFill>
                      </a:endParaRPr>
                    </a:p>
                    <a:p>
                      <a:endParaRPr lang="fr-CA" sz="1400" b="0" noProof="0" dirty="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420327" y="-89703"/>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OUTILLER</a:t>
            </a:r>
            <a:endParaRPr lang="en-US" sz="4000"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129042970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705035921"/>
              </p:ext>
            </p:extLst>
          </p:nvPr>
        </p:nvGraphicFramePr>
        <p:xfrm>
          <a:off x="1061661" y="1214551"/>
          <a:ext cx="10071776" cy="4330444"/>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2150076">
                  <a:extLst>
                    <a:ext uri="{9D8B030D-6E8A-4147-A177-3AD203B41FA5}">
                      <a16:colId xmlns:a16="http://schemas.microsoft.com/office/drawing/2014/main" xmlns="" val="20001"/>
                    </a:ext>
                  </a:extLst>
                </a:gridCol>
                <a:gridCol w="3583459">
                  <a:extLst>
                    <a:ext uri="{9D8B030D-6E8A-4147-A177-3AD203B41FA5}">
                      <a16:colId xmlns:a16="http://schemas.microsoft.com/office/drawing/2014/main" xmlns="" val="20002"/>
                    </a:ext>
                  </a:extLst>
                </a:gridCol>
                <a:gridCol w="3373395">
                  <a:extLst>
                    <a:ext uri="{9D8B030D-6E8A-4147-A177-3AD203B41FA5}">
                      <a16:colId xmlns:a16="http://schemas.microsoft.com/office/drawing/2014/main" xmlns="" val="20003"/>
                    </a:ext>
                  </a:extLst>
                </a:gridCol>
              </a:tblGrid>
              <a:tr h="398524">
                <a:tc>
                  <a:txBody>
                    <a:bodyPr/>
                    <a:lstStyle/>
                    <a:p>
                      <a:pPr algn="ctr"/>
                      <a:r>
                        <a:rPr lang="en-CA" sz="1400" noProof="0" dirty="0"/>
                        <a:t>#</a:t>
                      </a:r>
                      <a:endParaRPr lang="en-CA" sz="1400" b="0" noProof="0" dirty="0">
                        <a:solidFill>
                          <a:srgbClr val="404040"/>
                        </a:solidFill>
                        <a:latin typeface="+mn-lt"/>
                        <a:ea typeface="+mn-ea"/>
                        <a:cs typeface="Arial" charset="0"/>
                      </a:endParaRPr>
                    </a:p>
                  </a:txBody>
                  <a:tcPr anchor="ctr"/>
                </a:tc>
                <a:tc>
                  <a:txBody>
                    <a:bodyPr/>
                    <a:lstStyle/>
                    <a:p>
                      <a:pPr algn="ctr"/>
                      <a:r>
                        <a:rPr lang="fr-CA" sz="1400" noProof="0"/>
                        <a:t>Recommandation</a:t>
                      </a:r>
                      <a:endParaRPr lang="fr-CA" sz="1400" b="0" noProof="0">
                        <a:solidFill>
                          <a:srgbClr val="404040"/>
                        </a:solidFill>
                        <a:latin typeface="+mn-lt"/>
                        <a:ea typeface="+mn-ea"/>
                        <a:cs typeface="Arial" charset="0"/>
                      </a:endParaRPr>
                    </a:p>
                  </a:txBody>
                  <a:tcPr anchor="ctr"/>
                </a:tc>
                <a:tc>
                  <a:txBody>
                    <a:bodyPr/>
                    <a:lstStyle/>
                    <a:p>
                      <a:pPr algn="ctr"/>
                      <a:r>
                        <a:rPr lang="fr-CA" sz="1400" noProof="0"/>
                        <a:t>Description et Contexte</a:t>
                      </a:r>
                      <a:endParaRPr lang="fr-CA" sz="1400" b="1" noProof="0">
                        <a:solidFill>
                          <a:srgbClr val="404040"/>
                        </a:solidFill>
                        <a:latin typeface="+mn-lt"/>
                        <a:ea typeface="+mn-ea"/>
                        <a:cs typeface="Arial" charset="0"/>
                      </a:endParaRPr>
                    </a:p>
                  </a:txBody>
                  <a:tcPr anchor="ctr"/>
                </a:tc>
                <a:tc>
                  <a:txBody>
                    <a:bodyPr/>
                    <a:lstStyle/>
                    <a:p>
                      <a:pPr algn="ctr"/>
                      <a:r>
                        <a:rPr lang="fr-CA" sz="1400" noProof="0"/>
                        <a:t>Impacts</a:t>
                      </a:r>
                      <a:r>
                        <a:rPr lang="fr-CA" sz="1400" baseline="0" noProof="0"/>
                        <a:t> si non implémentée</a:t>
                      </a:r>
                      <a:endParaRPr lang="fr-CA" sz="14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0" dirty="0" smtClean="0"/>
                        <a:t>O2</a:t>
                      </a:r>
                      <a:endParaRPr lang="en-US" sz="14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b="1" kern="1200" noProof="0" dirty="0" smtClean="0">
                          <a:latin typeface="+mn-lt"/>
                          <a:ea typeface="+mn-ea"/>
                          <a:cs typeface="+mn-cs"/>
                        </a:rPr>
                        <a:t>Mettre à disposition</a:t>
                      </a:r>
                      <a:r>
                        <a:rPr lang="fr-CA" sz="1400" b="1" kern="1200" baseline="0" noProof="0" dirty="0" smtClean="0">
                          <a:latin typeface="+mn-lt"/>
                          <a:ea typeface="+mn-ea"/>
                          <a:cs typeface="+mn-cs"/>
                        </a:rPr>
                        <a:t> une plateforme collaborative d’échanges</a:t>
                      </a:r>
                      <a:endParaRPr lang="fr-CA" sz="1400" b="1" kern="0" noProof="0" dirty="0">
                        <a:latin typeface="+mn-lt"/>
                        <a:ea typeface="Arial" charset="0"/>
                        <a:cs typeface="Arial" charset="0"/>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baseline="0" noProof="0" dirty="0" smtClean="0">
                          <a:latin typeface="+mn-lt"/>
                        </a:rPr>
                        <a:t>Le besoin de rester en contact avec des experts, d’approfondir les discussions avec les membres est palpable.</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baseline="0" noProof="0" dirty="0" smtClean="0">
                          <a:latin typeface="+mn-lt"/>
                        </a:rPr>
                        <a:t>La mise en place d’un </a:t>
                      </a:r>
                      <a:r>
                        <a:rPr lang="fr-CA" sz="1400" u="none" baseline="0" noProof="0" dirty="0" smtClean="0">
                          <a:latin typeface="+mn-lt"/>
                        </a:rPr>
                        <a:t>espace informel d’échanges </a:t>
                      </a:r>
                      <a:r>
                        <a:rPr lang="fr-CA" sz="1400" baseline="0" noProof="0" dirty="0" smtClean="0">
                          <a:latin typeface="+mn-lt"/>
                        </a:rPr>
                        <a:t>dédié (ex : Microsoft Teams) permettrait aux membres de disposer d’un </a:t>
                      </a:r>
                      <a:r>
                        <a:rPr lang="fr-CA" sz="1400" u="sng" baseline="0" noProof="0" dirty="0" smtClean="0">
                          <a:latin typeface="+mn-lt"/>
                        </a:rPr>
                        <a:t>support pérenne</a:t>
                      </a:r>
                      <a:r>
                        <a:rPr lang="fr-CA" sz="1400" u="none" baseline="0" noProof="0" dirty="0" smtClean="0">
                          <a:latin typeface="+mn-lt"/>
                        </a:rPr>
                        <a:t> facilitant la création de synergies, la capitalisation des connaissances et la constitution d’un réseau interne d’experts.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u="none" baseline="0" noProof="0" dirty="0" smtClean="0">
                          <a:latin typeface="+mn-lt"/>
                        </a:rPr>
                        <a:t>Maintenir un contact continue et faciliter la collaboration et la socialisation.</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u="none" baseline="0" noProof="0" dirty="0" smtClean="0">
                          <a:latin typeface="+mn-lt"/>
                        </a:rPr>
                        <a:t>Approfondir les échanges qui ont lieu au cours des rencontres.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u="none" baseline="0" noProof="0" dirty="0" smtClean="0">
                          <a:latin typeface="+mn-lt"/>
                        </a:rPr>
                        <a:t>Créer des artéfacts propres aux CdeP et renforcer le sentiment d’appartenance*.</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CA" sz="1400" u="sng"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baseline="0" noProof="0" dirty="0" smtClean="0">
                        <a:latin typeface="+mn-lt"/>
                      </a:endParaRPr>
                    </a:p>
                  </a:txBody>
                  <a:tcPr/>
                </a:tc>
                <a:tc>
                  <a:txBody>
                    <a:bodyPr/>
                    <a:lstStyle/>
                    <a:p>
                      <a:r>
                        <a:rPr lang="fr-CA" sz="1400" b="0" noProof="0" dirty="0" smtClean="0">
                          <a:solidFill>
                            <a:schemeClr val="tx1"/>
                          </a:solidFill>
                          <a:latin typeface="+mn-lt"/>
                          <a:ea typeface="Arial" charset="0"/>
                          <a:cs typeface="Arial" charset="0"/>
                        </a:rPr>
                        <a:t>Les</a:t>
                      </a:r>
                      <a:r>
                        <a:rPr lang="fr-CA" sz="1400" b="0" baseline="0" noProof="0" dirty="0" smtClean="0">
                          <a:solidFill>
                            <a:schemeClr val="tx1"/>
                          </a:solidFill>
                          <a:latin typeface="+mn-lt"/>
                          <a:ea typeface="Arial" charset="0"/>
                          <a:cs typeface="Arial" charset="0"/>
                        </a:rPr>
                        <a:t> rencontres des CdeP perçues comme des réunions ponctuelles parmi tant d’autres plutôt que comme des communautés de soutien disponible en tous temps (amélioration continue).</a:t>
                      </a:r>
                    </a:p>
                    <a:p>
                      <a:endParaRPr lang="fr-CA" sz="1400" b="0" baseline="0" noProof="0" dirty="0" smtClean="0">
                        <a:solidFill>
                          <a:schemeClr val="tx1"/>
                        </a:solidFill>
                        <a:latin typeface="+mn-lt"/>
                        <a:ea typeface="Arial" charset="0"/>
                        <a:cs typeface="Arial" charset="0"/>
                      </a:endParaRPr>
                    </a:p>
                    <a:p>
                      <a:r>
                        <a:rPr lang="fr-CA" sz="1400" b="0" baseline="0" noProof="0" dirty="0" smtClean="0">
                          <a:solidFill>
                            <a:schemeClr val="tx1"/>
                          </a:solidFill>
                          <a:latin typeface="+mn-lt"/>
                          <a:ea typeface="Arial" charset="0"/>
                          <a:cs typeface="Arial" charset="0"/>
                        </a:rPr>
                        <a:t>Un faible sentiment d’appartenance et une collaboration </a:t>
                      </a:r>
                      <a:r>
                        <a:rPr lang="fr-CA" sz="1400" b="0" baseline="0" noProof="0" dirty="0" smtClean="0">
                          <a:solidFill>
                            <a:schemeClr val="tx1"/>
                          </a:solidFill>
                          <a:latin typeface="Calibri" panose="020F0502020204030204" pitchFamily="34" charset="0"/>
                          <a:ea typeface="Arial" charset="0"/>
                          <a:cs typeface="Calibri" panose="020F0502020204030204" pitchFamily="34" charset="0"/>
                        </a:rPr>
                        <a:t>«</a:t>
                      </a:r>
                      <a:r>
                        <a:rPr lang="fr-CA" sz="1400" b="0" baseline="0" noProof="0" dirty="0" smtClean="0">
                          <a:solidFill>
                            <a:schemeClr val="tx1"/>
                          </a:solidFill>
                          <a:latin typeface="+mn-lt"/>
                          <a:ea typeface="Arial" charset="0"/>
                          <a:cs typeface="Arial" charset="0"/>
                        </a:rPr>
                        <a:t>peu naturelle</a:t>
                      </a:r>
                      <a:r>
                        <a:rPr lang="fr-CA" sz="1400" b="0" baseline="0" noProof="0" dirty="0" smtClean="0">
                          <a:solidFill>
                            <a:schemeClr val="tx1"/>
                          </a:solidFill>
                          <a:latin typeface="Calibri" panose="020F0502020204030204" pitchFamily="34" charset="0"/>
                          <a:ea typeface="Arial" charset="0"/>
                          <a:cs typeface="Calibri" panose="020F0502020204030204" pitchFamily="34" charset="0"/>
                        </a:rPr>
                        <a:t>»</a:t>
                      </a:r>
                      <a:r>
                        <a:rPr lang="fr-CA" sz="1400" b="0" baseline="0" noProof="0" dirty="0" smtClean="0">
                          <a:solidFill>
                            <a:schemeClr val="tx1"/>
                          </a:solidFill>
                          <a:latin typeface="+mn-lt"/>
                          <a:ea typeface="Arial" charset="0"/>
                          <a:cs typeface="Arial" charset="0"/>
                        </a:rPr>
                        <a:t> ( logique projets plutôt que métiers) qui peinent à s’installer.</a:t>
                      </a:r>
                    </a:p>
                    <a:p>
                      <a:endParaRPr lang="fr-CA" sz="1400" b="0" baseline="0" noProof="0" dirty="0" smtClean="0">
                        <a:solidFill>
                          <a:schemeClr val="tx1"/>
                        </a:solidFill>
                        <a:latin typeface="+mn-lt"/>
                        <a:ea typeface="Arial" charset="0"/>
                        <a:cs typeface="Arial" charset="0"/>
                      </a:endParaRPr>
                    </a:p>
                    <a:p>
                      <a:endParaRPr lang="fr-CA" sz="1400" b="0" noProof="0" dirty="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358544" y="-176200"/>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OUTILLER</a:t>
            </a:r>
            <a:endParaRPr lang="en-US" sz="4000"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88683239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490658905"/>
              </p:ext>
            </p:extLst>
          </p:nvPr>
        </p:nvGraphicFramePr>
        <p:xfrm>
          <a:off x="1074018" y="1721177"/>
          <a:ext cx="10071776" cy="3263644"/>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2150076">
                  <a:extLst>
                    <a:ext uri="{9D8B030D-6E8A-4147-A177-3AD203B41FA5}">
                      <a16:colId xmlns:a16="http://schemas.microsoft.com/office/drawing/2014/main" xmlns="" val="20001"/>
                    </a:ext>
                  </a:extLst>
                </a:gridCol>
                <a:gridCol w="3583459">
                  <a:extLst>
                    <a:ext uri="{9D8B030D-6E8A-4147-A177-3AD203B41FA5}">
                      <a16:colId xmlns:a16="http://schemas.microsoft.com/office/drawing/2014/main" xmlns="" val="20002"/>
                    </a:ext>
                  </a:extLst>
                </a:gridCol>
                <a:gridCol w="3373395">
                  <a:extLst>
                    <a:ext uri="{9D8B030D-6E8A-4147-A177-3AD203B41FA5}">
                      <a16:colId xmlns:a16="http://schemas.microsoft.com/office/drawing/2014/main" xmlns="" val="20003"/>
                    </a:ext>
                  </a:extLst>
                </a:gridCol>
              </a:tblGrid>
              <a:tr h="398524">
                <a:tc>
                  <a:txBody>
                    <a:bodyPr/>
                    <a:lstStyle/>
                    <a:p>
                      <a:pPr algn="ctr"/>
                      <a:r>
                        <a:rPr lang="en-CA" sz="1400" noProof="0" dirty="0">
                          <a:latin typeface="+mn-lt"/>
                        </a:rPr>
                        <a:t>#</a:t>
                      </a:r>
                      <a:endParaRPr lang="en-CA" sz="1400" b="0" noProof="0" dirty="0">
                        <a:solidFill>
                          <a:srgbClr val="404040"/>
                        </a:solidFill>
                        <a:latin typeface="+mn-lt"/>
                        <a:ea typeface="+mn-ea"/>
                        <a:cs typeface="Arial" charset="0"/>
                      </a:endParaRPr>
                    </a:p>
                  </a:txBody>
                  <a:tcPr anchor="ctr"/>
                </a:tc>
                <a:tc>
                  <a:txBody>
                    <a:bodyPr/>
                    <a:lstStyle/>
                    <a:p>
                      <a:pPr algn="ctr"/>
                      <a:r>
                        <a:rPr lang="fr-CA" sz="1400" noProof="0">
                          <a:latin typeface="+mn-lt"/>
                        </a:rPr>
                        <a:t>Recommandation</a:t>
                      </a:r>
                      <a:endParaRPr lang="fr-CA" sz="1400" b="0" noProof="0">
                        <a:solidFill>
                          <a:srgbClr val="404040"/>
                        </a:solidFill>
                        <a:latin typeface="+mn-lt"/>
                        <a:ea typeface="+mn-ea"/>
                        <a:cs typeface="Arial" charset="0"/>
                      </a:endParaRPr>
                    </a:p>
                  </a:txBody>
                  <a:tcPr anchor="ctr"/>
                </a:tc>
                <a:tc>
                  <a:txBody>
                    <a:bodyPr/>
                    <a:lstStyle/>
                    <a:p>
                      <a:pPr algn="ctr"/>
                      <a:r>
                        <a:rPr lang="fr-CA" sz="1400" noProof="0">
                          <a:latin typeface="+mn-lt"/>
                        </a:rPr>
                        <a:t>Description et Contexte</a:t>
                      </a:r>
                      <a:endParaRPr lang="fr-CA" sz="1400" b="1" noProof="0">
                        <a:solidFill>
                          <a:srgbClr val="404040"/>
                        </a:solidFill>
                        <a:latin typeface="+mn-lt"/>
                        <a:ea typeface="+mn-ea"/>
                        <a:cs typeface="Arial" charset="0"/>
                      </a:endParaRPr>
                    </a:p>
                  </a:txBody>
                  <a:tcPr anchor="ctr"/>
                </a:tc>
                <a:tc>
                  <a:txBody>
                    <a:bodyPr/>
                    <a:lstStyle/>
                    <a:p>
                      <a:pPr algn="ctr"/>
                      <a:r>
                        <a:rPr lang="fr-CA" sz="1400" noProof="0">
                          <a:latin typeface="+mn-lt"/>
                        </a:rPr>
                        <a:t>Impacts</a:t>
                      </a:r>
                      <a:r>
                        <a:rPr lang="fr-CA" sz="1400" baseline="0" noProof="0">
                          <a:latin typeface="+mn-lt"/>
                        </a:rPr>
                        <a:t> si non implémentée</a:t>
                      </a:r>
                      <a:endParaRPr lang="fr-CA" sz="14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0" dirty="0" smtClean="0">
                          <a:latin typeface="+mn-lt"/>
                        </a:rPr>
                        <a:t>R1</a:t>
                      </a:r>
                      <a:endParaRPr lang="en-US" sz="14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b="1" kern="0" noProof="0" dirty="0" smtClean="0">
                          <a:latin typeface="+mn-lt"/>
                          <a:ea typeface="Arial" charset="0"/>
                          <a:cs typeface="Calibri" panose="020F0502020204030204" pitchFamily="34" charset="0"/>
                        </a:rPr>
                        <a:t>Mettre</a:t>
                      </a:r>
                      <a:r>
                        <a:rPr lang="fr-CA" sz="1400" b="1" kern="0" baseline="0" noProof="0" dirty="0" smtClean="0">
                          <a:latin typeface="+mn-lt"/>
                          <a:ea typeface="Arial" charset="0"/>
                          <a:cs typeface="Calibri" panose="020F0502020204030204" pitchFamily="34" charset="0"/>
                        </a:rPr>
                        <a:t> en place un réseau de leaders informels</a:t>
                      </a:r>
                      <a:endParaRPr lang="fr-CA" sz="1400" b="1" kern="0" noProof="0" dirty="0">
                        <a:latin typeface="+mn-lt"/>
                        <a:ea typeface="Arial" charset="0"/>
                        <a:cs typeface="Arial" charset="0"/>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u="none" baseline="0" noProof="0" dirty="0" smtClean="0">
                          <a:latin typeface="+mn-lt"/>
                        </a:rPr>
                        <a:t>Cibler des personnes se situant à différents niveaux hiérarchiques qui sont sensibles aux enjeux de gestion et de transfert des connaissances afin qu’ils deviennent des ambassadeurs informels.</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u="none" baseline="0" noProof="0" dirty="0" smtClean="0">
                          <a:latin typeface="+mn-lt"/>
                        </a:rPr>
                        <a:t>Sensibiliser le plus grand nombre.</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u="none" baseline="0" noProof="0" dirty="0" smtClean="0">
                          <a:latin typeface="+mn-lt"/>
                        </a:rPr>
                        <a:t>Faciliter la création d’une culture de l’innovation et de l’amélioration continue.</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u="none" baseline="0" noProof="0" dirty="0" smtClean="0">
                          <a:latin typeface="+mn-lt"/>
                        </a:rPr>
                        <a:t>Susciter l’intérêt et encourager la participation.</a:t>
                      </a:r>
                    </a:p>
                    <a:p>
                      <a:pPr marL="457200" marR="0" lvl="1"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u="none"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baseline="0" noProof="0" dirty="0" smtClean="0">
                        <a:latin typeface="+mn-lt"/>
                      </a:endParaRPr>
                    </a:p>
                  </a:txBody>
                  <a:tcPr/>
                </a:tc>
                <a:tc>
                  <a:txBody>
                    <a:bodyPr/>
                    <a:lstStyle/>
                    <a:p>
                      <a:r>
                        <a:rPr lang="fr-CA" sz="1400" b="0" baseline="0" noProof="0" dirty="0" smtClean="0">
                          <a:solidFill>
                            <a:schemeClr val="tx1"/>
                          </a:solidFill>
                          <a:latin typeface="+mn-lt"/>
                          <a:ea typeface="Arial" charset="0"/>
                          <a:cs typeface="Arial" charset="0"/>
                        </a:rPr>
                        <a:t>Des membres qui ne trouvent pas le temps nécessaire pour se joindre aux rencontres des CdeP, car elles ne sont pas une priorité pour les gestionnaires de ces équipes.</a:t>
                      </a:r>
                    </a:p>
                    <a:p>
                      <a:endParaRPr lang="fr-CA" sz="1400" b="0" baseline="0" noProof="0" dirty="0" smtClean="0">
                        <a:solidFill>
                          <a:schemeClr val="tx1"/>
                        </a:solidFill>
                        <a:latin typeface="+mn-lt"/>
                        <a:ea typeface="Arial" charset="0"/>
                        <a:cs typeface="Arial" charset="0"/>
                      </a:endParaRPr>
                    </a:p>
                    <a:p>
                      <a:r>
                        <a:rPr lang="fr-CA" sz="1400" b="0" baseline="0" noProof="0" dirty="0" smtClean="0">
                          <a:solidFill>
                            <a:schemeClr val="tx1"/>
                          </a:solidFill>
                          <a:latin typeface="+mn-lt"/>
                          <a:ea typeface="Arial" charset="0"/>
                          <a:cs typeface="Arial" charset="0"/>
                        </a:rPr>
                        <a:t>Un faible intérêt envers ces initiatives qui peuvent très facilement être mises de côté.</a:t>
                      </a:r>
                    </a:p>
                    <a:p>
                      <a:endParaRPr lang="fr-CA" sz="1400" b="0" baseline="0" noProof="0" dirty="0" smtClean="0">
                        <a:solidFill>
                          <a:schemeClr val="tx1"/>
                        </a:solidFill>
                        <a:latin typeface="+mn-lt"/>
                        <a:ea typeface="Arial" charset="0"/>
                        <a:cs typeface="Arial" charset="0"/>
                      </a:endParaRPr>
                    </a:p>
                    <a:p>
                      <a:endParaRPr lang="fr-CA" sz="1400" b="0" baseline="0" noProof="0" dirty="0" smtClean="0">
                        <a:solidFill>
                          <a:schemeClr val="tx1"/>
                        </a:solidFill>
                        <a:latin typeface="+mn-lt"/>
                        <a:ea typeface="Arial" charset="0"/>
                        <a:cs typeface="Arial" charset="0"/>
                      </a:endParaRPr>
                    </a:p>
                    <a:p>
                      <a:endParaRPr lang="fr-CA" sz="1400" b="0" noProof="0" dirty="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420327" y="-114417"/>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Renforcer</a:t>
            </a:r>
            <a:r>
              <a:rPr lang="en-US" dirty="0" smtClean="0"/>
              <a:t> </a:t>
            </a:r>
            <a:endParaRPr lang="en-US"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216090622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192285412"/>
              </p:ext>
            </p:extLst>
          </p:nvPr>
        </p:nvGraphicFramePr>
        <p:xfrm>
          <a:off x="1036948" y="1226907"/>
          <a:ext cx="10071776" cy="4757163"/>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2150076">
                  <a:extLst>
                    <a:ext uri="{9D8B030D-6E8A-4147-A177-3AD203B41FA5}">
                      <a16:colId xmlns:a16="http://schemas.microsoft.com/office/drawing/2014/main" xmlns="" val="20001"/>
                    </a:ext>
                  </a:extLst>
                </a:gridCol>
                <a:gridCol w="3583459">
                  <a:extLst>
                    <a:ext uri="{9D8B030D-6E8A-4147-A177-3AD203B41FA5}">
                      <a16:colId xmlns:a16="http://schemas.microsoft.com/office/drawing/2014/main" xmlns="" val="20002"/>
                    </a:ext>
                  </a:extLst>
                </a:gridCol>
                <a:gridCol w="3373395">
                  <a:extLst>
                    <a:ext uri="{9D8B030D-6E8A-4147-A177-3AD203B41FA5}">
                      <a16:colId xmlns:a16="http://schemas.microsoft.com/office/drawing/2014/main" xmlns="" val="20003"/>
                    </a:ext>
                  </a:extLst>
                </a:gridCol>
              </a:tblGrid>
              <a:tr h="398524">
                <a:tc>
                  <a:txBody>
                    <a:bodyPr/>
                    <a:lstStyle/>
                    <a:p>
                      <a:pPr algn="ctr"/>
                      <a:r>
                        <a:rPr lang="en-CA" sz="1400" noProof="0" dirty="0">
                          <a:latin typeface="+mn-lt"/>
                        </a:rPr>
                        <a:t>#</a:t>
                      </a:r>
                      <a:endParaRPr lang="en-CA" sz="1400" b="0" noProof="0" dirty="0">
                        <a:solidFill>
                          <a:srgbClr val="404040"/>
                        </a:solidFill>
                        <a:latin typeface="+mn-lt"/>
                        <a:ea typeface="+mn-ea"/>
                        <a:cs typeface="Arial" charset="0"/>
                      </a:endParaRPr>
                    </a:p>
                  </a:txBody>
                  <a:tcPr anchor="ctr"/>
                </a:tc>
                <a:tc>
                  <a:txBody>
                    <a:bodyPr/>
                    <a:lstStyle/>
                    <a:p>
                      <a:pPr algn="ctr"/>
                      <a:r>
                        <a:rPr lang="fr-CA" sz="1400" noProof="0">
                          <a:latin typeface="+mn-lt"/>
                        </a:rPr>
                        <a:t>Recommandation</a:t>
                      </a:r>
                      <a:endParaRPr lang="fr-CA" sz="1400" b="0" noProof="0">
                        <a:solidFill>
                          <a:srgbClr val="404040"/>
                        </a:solidFill>
                        <a:latin typeface="+mn-lt"/>
                        <a:ea typeface="+mn-ea"/>
                        <a:cs typeface="Arial" charset="0"/>
                      </a:endParaRPr>
                    </a:p>
                  </a:txBody>
                  <a:tcPr anchor="ctr"/>
                </a:tc>
                <a:tc>
                  <a:txBody>
                    <a:bodyPr/>
                    <a:lstStyle/>
                    <a:p>
                      <a:pPr algn="ctr"/>
                      <a:r>
                        <a:rPr lang="fr-CA" sz="1400" noProof="0">
                          <a:latin typeface="+mn-lt"/>
                        </a:rPr>
                        <a:t>Description et Contexte</a:t>
                      </a:r>
                      <a:endParaRPr lang="fr-CA" sz="1400" b="1" noProof="0">
                        <a:solidFill>
                          <a:srgbClr val="404040"/>
                        </a:solidFill>
                        <a:latin typeface="+mn-lt"/>
                        <a:ea typeface="+mn-ea"/>
                        <a:cs typeface="Arial" charset="0"/>
                      </a:endParaRPr>
                    </a:p>
                  </a:txBody>
                  <a:tcPr anchor="ctr"/>
                </a:tc>
                <a:tc>
                  <a:txBody>
                    <a:bodyPr/>
                    <a:lstStyle/>
                    <a:p>
                      <a:pPr algn="ctr"/>
                      <a:r>
                        <a:rPr lang="fr-CA" sz="1400" noProof="0">
                          <a:latin typeface="+mn-lt"/>
                        </a:rPr>
                        <a:t>Impacts</a:t>
                      </a:r>
                      <a:r>
                        <a:rPr lang="fr-CA" sz="1400" baseline="0" noProof="0">
                          <a:latin typeface="+mn-lt"/>
                        </a:rPr>
                        <a:t> si non implémentée</a:t>
                      </a:r>
                      <a:endParaRPr lang="fr-CA" sz="14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0" dirty="0" smtClean="0">
                          <a:latin typeface="+mn-lt"/>
                        </a:rPr>
                        <a:t>R1</a:t>
                      </a:r>
                      <a:endParaRPr lang="en-US" sz="14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b="1" kern="0" noProof="0" dirty="0" smtClean="0">
                          <a:latin typeface="+mn-lt"/>
                          <a:ea typeface="Arial" charset="0"/>
                          <a:cs typeface="Calibri" panose="020F0502020204030204" pitchFamily="34" charset="0"/>
                        </a:rPr>
                        <a:t>«Démocratiser» les communautés</a:t>
                      </a:r>
                      <a:r>
                        <a:rPr lang="fr-CA" sz="1400" b="1" kern="0" baseline="0" noProof="0" dirty="0" smtClean="0">
                          <a:latin typeface="+mn-lt"/>
                          <a:ea typeface="Arial" charset="0"/>
                          <a:cs typeface="Calibri" panose="020F0502020204030204" pitchFamily="34" charset="0"/>
                        </a:rPr>
                        <a:t> de pratique</a:t>
                      </a:r>
                      <a:endParaRPr lang="fr-CA" sz="1400" b="1" kern="0" noProof="0" dirty="0">
                        <a:latin typeface="+mn-lt"/>
                        <a:ea typeface="Arial" charset="0"/>
                        <a:cs typeface="Arial" charset="0"/>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u="none" baseline="0" noProof="0" dirty="0" smtClean="0">
                          <a:latin typeface="+mn-lt"/>
                        </a:rPr>
                        <a:t>Les CdeP sont principalement connues par les membres et la haute direction.</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u="none" baseline="0" noProof="0" dirty="0" smtClean="0">
                          <a:latin typeface="+mn-lt"/>
                        </a:rPr>
                        <a:t>Il y a un intérêt à faciliter l’accès à ses CdeP à un plus grand public.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u="none"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u="none" baseline="0" noProof="0" dirty="0" smtClean="0">
                          <a:latin typeface="+mn-lt"/>
                        </a:rPr>
                        <a:t>Permettre aux personnes qui le souhaitent de rejoindre les CdeP et, en contrepartie, </a:t>
                      </a:r>
                      <a:r>
                        <a:rPr lang="fr-CA" sz="1400" u="sng" baseline="0" noProof="0" dirty="0" smtClean="0">
                          <a:latin typeface="+mn-lt"/>
                        </a:rPr>
                        <a:t>autoriser explicitement </a:t>
                      </a:r>
                      <a:r>
                        <a:rPr lang="fr-CA" sz="1400" u="none" baseline="0" noProof="0" dirty="0" smtClean="0">
                          <a:latin typeface="+mn-lt"/>
                        </a:rPr>
                        <a:t>le retrait naturel des personnes qui n’en éprouvent pas le besoin.</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u="none" baseline="0" noProof="0" dirty="0" smtClean="0">
                          <a:latin typeface="+mn-lt"/>
                        </a:rPr>
                        <a:t>Favoriser une approche organique, plus flexible (respecter l’évolution des besoins de chacun et éviter la disparition précoce d’une CdeP causée par un manque de vivacité).</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u="none" baseline="0" noProof="0" dirty="0" smtClean="0">
                          <a:latin typeface="+mn-lt"/>
                        </a:rPr>
                        <a:t>Accueillir des membres fortement motivés.</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u="none" baseline="0" noProof="0" dirty="0" smtClean="0">
                          <a:latin typeface="+mn-lt"/>
                        </a:rPr>
                        <a:t>Dynamiser les échanges en apportant du sang nouveau.</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u="none"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baseline="0" noProof="0" dirty="0" smtClean="0">
                        <a:latin typeface="+mn-lt"/>
                      </a:endParaRPr>
                    </a:p>
                  </a:txBody>
                  <a:tcPr/>
                </a:tc>
                <a:tc>
                  <a:txBody>
                    <a:bodyPr/>
                    <a:lstStyle/>
                    <a:p>
                      <a:r>
                        <a:rPr lang="fr-CA" sz="1400" b="0" baseline="0" noProof="0" dirty="0" smtClean="0">
                          <a:solidFill>
                            <a:schemeClr val="tx1"/>
                          </a:solidFill>
                          <a:latin typeface="+mn-lt"/>
                          <a:ea typeface="Arial" charset="0"/>
                          <a:cs typeface="Arial" charset="0"/>
                        </a:rPr>
                        <a:t>Des membres participant par simple obligation morale (méfaits du présentéisme).</a:t>
                      </a:r>
                    </a:p>
                    <a:p>
                      <a:endParaRPr lang="fr-CA" sz="1400" b="0" baseline="0" noProof="0" dirty="0" smtClean="0">
                        <a:solidFill>
                          <a:schemeClr val="tx1"/>
                        </a:solidFill>
                        <a:latin typeface="+mn-lt"/>
                        <a:ea typeface="Arial" charset="0"/>
                        <a:cs typeface="Arial" charset="0"/>
                      </a:endParaRPr>
                    </a:p>
                    <a:p>
                      <a:r>
                        <a:rPr lang="fr-CA" sz="1400" b="0" baseline="0" noProof="0" dirty="0" smtClean="0">
                          <a:solidFill>
                            <a:schemeClr val="tx1"/>
                          </a:solidFill>
                          <a:latin typeface="+mn-lt"/>
                          <a:ea typeface="Arial" charset="0"/>
                          <a:cs typeface="Arial" charset="0"/>
                        </a:rPr>
                        <a:t>Des CdeP qui s’essoufflent très rapidement.</a:t>
                      </a:r>
                    </a:p>
                    <a:p>
                      <a:endParaRPr lang="fr-CA" sz="1400" b="0" baseline="0" noProof="0" dirty="0" smtClean="0">
                        <a:solidFill>
                          <a:schemeClr val="tx1"/>
                        </a:solidFill>
                        <a:latin typeface="+mn-lt"/>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400" b="0" baseline="0" noProof="0" dirty="0" smtClean="0">
                          <a:solidFill>
                            <a:schemeClr val="tx1"/>
                          </a:solidFill>
                          <a:latin typeface="+mn-lt"/>
                          <a:ea typeface="Arial" charset="0"/>
                          <a:cs typeface="Arial" charset="0"/>
                        </a:rPr>
                        <a:t>Faible visibilité intra-organisationnelle et légitimité aux yeux des membres.</a:t>
                      </a:r>
                    </a:p>
                    <a:p>
                      <a:endParaRPr lang="fr-CA" sz="1400" b="0" baseline="0" noProof="0" dirty="0" smtClean="0">
                        <a:solidFill>
                          <a:schemeClr val="tx1"/>
                        </a:solidFill>
                        <a:latin typeface="+mn-lt"/>
                        <a:ea typeface="Arial" charset="0"/>
                        <a:cs typeface="Arial" charset="0"/>
                      </a:endParaRPr>
                    </a:p>
                    <a:p>
                      <a:endParaRPr lang="fr-CA" sz="1400" b="0" baseline="0" noProof="0" dirty="0" smtClean="0">
                        <a:solidFill>
                          <a:schemeClr val="tx1"/>
                        </a:solidFill>
                        <a:latin typeface="+mn-lt"/>
                        <a:ea typeface="Arial" charset="0"/>
                        <a:cs typeface="Arial" charset="0"/>
                      </a:endParaRPr>
                    </a:p>
                    <a:p>
                      <a:endParaRPr lang="fr-CA" sz="1400" b="0" noProof="0" dirty="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556251" y="-151487"/>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Renforcer</a:t>
            </a:r>
            <a:r>
              <a:rPr lang="en-US" dirty="0" smtClean="0"/>
              <a:t> </a:t>
            </a:r>
            <a:endParaRPr lang="en-US"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317740122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4"/>
          <p:cNvGraphicFramePr>
            <a:graphicFrameLocks noGrp="1"/>
          </p:cNvGraphicFramePr>
          <p:nvPr>
            <p:extLst>
              <p:ext uri="{D42A27DB-BD31-4B8C-83A1-F6EECF244321}">
                <p14:modId xmlns:p14="http://schemas.microsoft.com/office/powerpoint/2010/main" val="1278445805"/>
              </p:ext>
            </p:extLst>
          </p:nvPr>
        </p:nvGraphicFramePr>
        <p:xfrm>
          <a:off x="1111089" y="1202194"/>
          <a:ext cx="10071776" cy="4970523"/>
        </p:xfrm>
        <a:graphic>
          <a:graphicData uri="http://schemas.openxmlformats.org/drawingml/2006/table">
            <a:tbl>
              <a:tblPr firstRow="1" lastCol="1" bandRow="1">
                <a:tableStyleId>{5C22544A-7EE6-4342-B048-85BDC9FD1C3A}</a:tableStyleId>
              </a:tblPr>
              <a:tblGrid>
                <a:gridCol w="964846">
                  <a:extLst>
                    <a:ext uri="{9D8B030D-6E8A-4147-A177-3AD203B41FA5}">
                      <a16:colId xmlns:a16="http://schemas.microsoft.com/office/drawing/2014/main" xmlns="" val="20000"/>
                    </a:ext>
                  </a:extLst>
                </a:gridCol>
                <a:gridCol w="2150076">
                  <a:extLst>
                    <a:ext uri="{9D8B030D-6E8A-4147-A177-3AD203B41FA5}">
                      <a16:colId xmlns:a16="http://schemas.microsoft.com/office/drawing/2014/main" xmlns="" val="20001"/>
                    </a:ext>
                  </a:extLst>
                </a:gridCol>
                <a:gridCol w="3583459">
                  <a:extLst>
                    <a:ext uri="{9D8B030D-6E8A-4147-A177-3AD203B41FA5}">
                      <a16:colId xmlns:a16="http://schemas.microsoft.com/office/drawing/2014/main" xmlns="" val="20002"/>
                    </a:ext>
                  </a:extLst>
                </a:gridCol>
                <a:gridCol w="3373395">
                  <a:extLst>
                    <a:ext uri="{9D8B030D-6E8A-4147-A177-3AD203B41FA5}">
                      <a16:colId xmlns:a16="http://schemas.microsoft.com/office/drawing/2014/main" xmlns="" val="20003"/>
                    </a:ext>
                  </a:extLst>
                </a:gridCol>
              </a:tblGrid>
              <a:tr h="398524">
                <a:tc>
                  <a:txBody>
                    <a:bodyPr/>
                    <a:lstStyle/>
                    <a:p>
                      <a:pPr algn="ctr"/>
                      <a:r>
                        <a:rPr lang="en-CA" sz="1400" noProof="0" dirty="0"/>
                        <a:t>#</a:t>
                      </a:r>
                      <a:endParaRPr lang="en-CA" sz="1400" b="0" noProof="0" dirty="0">
                        <a:solidFill>
                          <a:srgbClr val="404040"/>
                        </a:solidFill>
                        <a:latin typeface="+mn-lt"/>
                        <a:ea typeface="+mn-ea"/>
                        <a:cs typeface="Arial" charset="0"/>
                      </a:endParaRPr>
                    </a:p>
                  </a:txBody>
                  <a:tcPr anchor="ctr"/>
                </a:tc>
                <a:tc>
                  <a:txBody>
                    <a:bodyPr/>
                    <a:lstStyle/>
                    <a:p>
                      <a:pPr algn="ctr"/>
                      <a:r>
                        <a:rPr lang="fr-CA" sz="1400" noProof="0"/>
                        <a:t>Recommandation</a:t>
                      </a:r>
                      <a:endParaRPr lang="fr-CA" sz="1400" b="0" noProof="0">
                        <a:solidFill>
                          <a:srgbClr val="404040"/>
                        </a:solidFill>
                        <a:latin typeface="+mn-lt"/>
                        <a:ea typeface="+mn-ea"/>
                        <a:cs typeface="Arial" charset="0"/>
                      </a:endParaRPr>
                    </a:p>
                  </a:txBody>
                  <a:tcPr anchor="ctr"/>
                </a:tc>
                <a:tc>
                  <a:txBody>
                    <a:bodyPr/>
                    <a:lstStyle/>
                    <a:p>
                      <a:pPr algn="ctr"/>
                      <a:r>
                        <a:rPr lang="fr-CA" sz="1400" noProof="0"/>
                        <a:t>Description et Contexte</a:t>
                      </a:r>
                      <a:endParaRPr lang="fr-CA" sz="1400" b="1" noProof="0">
                        <a:solidFill>
                          <a:srgbClr val="404040"/>
                        </a:solidFill>
                        <a:latin typeface="+mn-lt"/>
                        <a:ea typeface="+mn-ea"/>
                        <a:cs typeface="Arial" charset="0"/>
                      </a:endParaRPr>
                    </a:p>
                  </a:txBody>
                  <a:tcPr anchor="ctr"/>
                </a:tc>
                <a:tc>
                  <a:txBody>
                    <a:bodyPr/>
                    <a:lstStyle/>
                    <a:p>
                      <a:pPr algn="ctr"/>
                      <a:r>
                        <a:rPr lang="fr-CA" sz="1400" noProof="0"/>
                        <a:t>Impacts</a:t>
                      </a:r>
                      <a:r>
                        <a:rPr lang="fr-CA" sz="1400" baseline="0" noProof="0"/>
                        <a:t> si non implémentée</a:t>
                      </a:r>
                      <a:endParaRPr lang="fr-CA" sz="1400" b="0" noProof="0">
                        <a:solidFill>
                          <a:srgbClr val="404040"/>
                        </a:solidFill>
                        <a:latin typeface="+mn-lt"/>
                        <a:ea typeface="+mn-ea"/>
                        <a:cs typeface="Arial" charset="0"/>
                      </a:endParaRPr>
                    </a:p>
                  </a:txBody>
                  <a:tcPr anchor="ctr"/>
                </a:tc>
                <a:extLst>
                  <a:ext uri="{0D108BD9-81ED-4DB2-BD59-A6C34878D82A}">
                    <a16:rowId xmlns:a16="http://schemas.microsoft.com/office/drawing/2014/main" xmlns="" val="10000"/>
                  </a:ext>
                </a:extLst>
              </a:tr>
              <a:tr h="1446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0" dirty="0" smtClean="0"/>
                        <a:t>R3</a:t>
                      </a:r>
                      <a:endParaRPr lang="en-US" sz="1400" b="0" kern="0" dirty="0">
                        <a:latin typeface="+mn-lt"/>
                        <a:ea typeface="+mn-ea"/>
                        <a:cs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b="1" kern="0" noProof="0" dirty="0" smtClean="0">
                          <a:latin typeface="+mn-lt"/>
                          <a:ea typeface="Arial" charset="0"/>
                          <a:cs typeface="Arial" charset="0"/>
                        </a:rPr>
                        <a:t>Partager</a:t>
                      </a:r>
                      <a:r>
                        <a:rPr lang="fr-CA" sz="1400" b="1" kern="0" baseline="0" noProof="0" dirty="0" smtClean="0">
                          <a:latin typeface="+mn-lt"/>
                          <a:ea typeface="Arial" charset="0"/>
                          <a:cs typeface="Arial" charset="0"/>
                        </a:rPr>
                        <a:t> les succès à l’interne et à l’externe</a:t>
                      </a:r>
                      <a:endParaRPr lang="fr-CA" sz="1400" b="1" kern="0" noProof="0" dirty="0">
                        <a:latin typeface="+mn-lt"/>
                        <a:ea typeface="Arial" charset="0"/>
                        <a:cs typeface="Arial" charset="0"/>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u="none" baseline="0" noProof="0" dirty="0" smtClean="0">
                          <a:latin typeface="+mn-lt"/>
                        </a:rPr>
                        <a:t>Certains interrogés soulignent la faible importance donnée aux rencontres et le fait qu’ils n’y font que très peu référence dans leur quotidien.</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u="none"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u="none" baseline="0" noProof="0" dirty="0" smtClean="0">
                          <a:latin typeface="+mn-lt"/>
                        </a:rPr>
                        <a:t>Les contributions, mais aussi les travaux et réflexions qui y sont menés doivent être connus du plus grand nombre. </a:t>
                      </a: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400" u="none" baseline="0" noProof="0" dirty="0" smtClean="0">
                        <a:latin typeface="+mn-lt"/>
                      </a:endParaRPr>
                    </a:p>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400" u="none" baseline="0" noProof="0" dirty="0" smtClean="0">
                          <a:latin typeface="+mn-lt"/>
                        </a:rPr>
                        <a:t>Multiplier les </a:t>
                      </a:r>
                      <a:r>
                        <a:rPr lang="fr-CA" sz="1400" u="sng" baseline="0" noProof="0" dirty="0" smtClean="0">
                          <a:latin typeface="+mn-lt"/>
                        </a:rPr>
                        <a:t>canaux de communication</a:t>
                      </a:r>
                      <a:r>
                        <a:rPr lang="fr-CA" sz="1400" u="none" baseline="0" noProof="0" dirty="0" smtClean="0">
                          <a:latin typeface="+mn-lt"/>
                        </a:rPr>
                        <a:t>: séminaires, lunch &amp; </a:t>
                      </a:r>
                      <a:r>
                        <a:rPr lang="fr-CA" sz="1400" u="none" baseline="0" noProof="0" dirty="0" err="1" smtClean="0">
                          <a:latin typeface="+mn-lt"/>
                        </a:rPr>
                        <a:t>learn</a:t>
                      </a:r>
                      <a:r>
                        <a:rPr lang="fr-CA" sz="1400" u="none" baseline="0" noProof="0" dirty="0" smtClean="0">
                          <a:latin typeface="+mn-lt"/>
                        </a:rPr>
                        <a:t>, </a:t>
                      </a:r>
                      <a:r>
                        <a:rPr lang="fr-CA" sz="1400" u="none" baseline="0" noProof="0" dirty="0" err="1" smtClean="0">
                          <a:latin typeface="+mn-lt"/>
                        </a:rPr>
                        <a:t>webcasts</a:t>
                      </a:r>
                      <a:r>
                        <a:rPr lang="fr-CA" sz="1400" u="none" baseline="0" noProof="0" dirty="0" smtClean="0">
                          <a:latin typeface="+mn-lt"/>
                        </a:rPr>
                        <a:t> récurrents pour partager les avancées à l’interne et avec les clients.</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u="none" baseline="0" noProof="0" dirty="0" smtClean="0">
                          <a:latin typeface="+mn-lt"/>
                        </a:rPr>
                        <a:t>Augmenter les occasions de synergies (opportunités pour développer des projets à plus grande échelle)</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u="none" baseline="0" noProof="0" dirty="0" smtClean="0">
                          <a:latin typeface="+mn-lt"/>
                        </a:rPr>
                        <a:t>Favoriser la création d’un réseau interne d’experts </a:t>
                      </a:r>
                    </a:p>
                    <a:p>
                      <a:pPr marL="742950" marR="0" lvl="1"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400" u="none" baseline="0" noProof="0" dirty="0" smtClean="0">
                          <a:latin typeface="+mn-lt"/>
                        </a:rPr>
                        <a:t>Valoriser les membres des CdeP en leur donnant le goût de poursuivre les efforts.</a:t>
                      </a:r>
                    </a:p>
                  </a:txBody>
                  <a:tcPr/>
                </a:tc>
                <a:tc>
                  <a:txBody>
                    <a:bodyPr/>
                    <a:lstStyle/>
                    <a:p>
                      <a:r>
                        <a:rPr lang="fr-CA" sz="1400" b="0" baseline="0" noProof="0" dirty="0" smtClean="0">
                          <a:solidFill>
                            <a:schemeClr val="tx1"/>
                          </a:solidFill>
                          <a:latin typeface="+mn-lt"/>
                          <a:ea typeface="Arial" charset="0"/>
                          <a:cs typeface="Arial" charset="0"/>
                        </a:rPr>
                        <a:t>Légitimité et rayonnement limité (déclin de la motivation).</a:t>
                      </a:r>
                    </a:p>
                    <a:p>
                      <a:endParaRPr lang="fr-CA" sz="1400" b="0" baseline="0" noProof="0" dirty="0" smtClean="0">
                        <a:solidFill>
                          <a:schemeClr val="tx1"/>
                        </a:solidFill>
                        <a:latin typeface="+mn-lt"/>
                        <a:ea typeface="Arial" charset="0"/>
                        <a:cs typeface="Arial" charset="0"/>
                      </a:endParaRPr>
                    </a:p>
                    <a:p>
                      <a:r>
                        <a:rPr lang="fr-CA" sz="1400" b="0" baseline="0" noProof="0" dirty="0" smtClean="0">
                          <a:solidFill>
                            <a:schemeClr val="tx1"/>
                          </a:solidFill>
                          <a:latin typeface="+mn-lt"/>
                          <a:ea typeface="Arial" charset="0"/>
                          <a:cs typeface="Arial" charset="0"/>
                        </a:rPr>
                        <a:t>Faibles occasions de développer des expertises poussées à échelle de l’organisation (manque d’alignement organisationnel).</a:t>
                      </a:r>
                    </a:p>
                    <a:p>
                      <a:endParaRPr lang="fr-CA" sz="1400" b="0" baseline="0" noProof="0" dirty="0" smtClean="0">
                        <a:solidFill>
                          <a:schemeClr val="tx1"/>
                        </a:solidFill>
                        <a:latin typeface="+mn-lt"/>
                        <a:ea typeface="Arial" charset="0"/>
                        <a:cs typeface="Arial" charset="0"/>
                      </a:endParaRPr>
                    </a:p>
                    <a:p>
                      <a:endParaRPr lang="fr-CA" sz="1400" b="0" baseline="0" noProof="0" dirty="0" smtClean="0">
                        <a:solidFill>
                          <a:schemeClr val="tx1"/>
                        </a:solidFill>
                        <a:latin typeface="+mn-lt"/>
                        <a:ea typeface="Arial" charset="0"/>
                        <a:cs typeface="Arial" charset="0"/>
                      </a:endParaRPr>
                    </a:p>
                    <a:p>
                      <a:endParaRPr lang="fr-CA" sz="1400" b="0" baseline="0" noProof="0" dirty="0" smtClean="0">
                        <a:solidFill>
                          <a:schemeClr val="tx1"/>
                        </a:solidFill>
                        <a:latin typeface="+mn-lt"/>
                        <a:ea typeface="Arial" charset="0"/>
                        <a:cs typeface="Arial" charset="0"/>
                      </a:endParaRPr>
                    </a:p>
                  </a:txBody>
                  <a:tcPr/>
                </a:tc>
                <a:extLst>
                  <a:ext uri="{0D108BD9-81ED-4DB2-BD59-A6C34878D82A}">
                    <a16:rowId xmlns:a16="http://schemas.microsoft.com/office/drawing/2014/main" xmlns="" val="10001"/>
                  </a:ext>
                </a:extLst>
              </a:tr>
            </a:tbl>
          </a:graphicData>
        </a:graphic>
      </p:graphicFrame>
      <p:sp>
        <p:nvSpPr>
          <p:cNvPr id="3" name="Title 1"/>
          <p:cNvSpPr txBox="1">
            <a:spLocks/>
          </p:cNvSpPr>
          <p:nvPr/>
        </p:nvSpPr>
        <p:spPr>
          <a:xfrm>
            <a:off x="494468" y="-89703"/>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smtClean="0"/>
              <a:t>RENFORCER</a:t>
            </a:r>
            <a:endParaRPr lang="en-US" sz="4000" dirty="0"/>
          </a:p>
        </p:txBody>
      </p:sp>
      <p:pic>
        <p:nvPicPr>
          <p:cNvPr id="4" name="Picture 3"/>
          <p:cNvPicPr>
            <a:picLocks noChangeAspect="1"/>
          </p:cNvPicPr>
          <p:nvPr/>
        </p:nvPicPr>
        <p:blipFill>
          <a:blip r:embed="rId3"/>
          <a:stretch>
            <a:fillRect/>
          </a:stretch>
        </p:blipFill>
        <p:spPr>
          <a:xfrm>
            <a:off x="9941644" y="0"/>
            <a:ext cx="2250356" cy="788918"/>
          </a:xfrm>
          <a:prstGeom prst="rect">
            <a:avLst/>
          </a:prstGeom>
        </p:spPr>
      </p:pic>
    </p:spTree>
    <p:extLst>
      <p:ext uri="{BB962C8B-B14F-4D97-AF65-F5344CB8AC3E}">
        <p14:creationId xmlns:p14="http://schemas.microsoft.com/office/powerpoint/2010/main" val="395467879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7DE71-F802-429C-8E29-0B656542CF97}"/>
              </a:ext>
            </a:extLst>
          </p:cNvPr>
          <p:cNvSpPr>
            <a:spLocks noGrp="1"/>
          </p:cNvSpPr>
          <p:nvPr>
            <p:ph type="title" idx="4294967295"/>
          </p:nvPr>
        </p:nvSpPr>
        <p:spPr>
          <a:xfrm>
            <a:off x="453177" y="-100685"/>
            <a:ext cx="9720263" cy="1498600"/>
          </a:xfrm>
        </p:spPr>
        <p:txBody>
          <a:bodyPr>
            <a:normAutofit/>
          </a:bodyPr>
          <a:lstStyle/>
          <a:p>
            <a:r>
              <a:rPr lang="en-US" sz="4000" dirty="0" smtClean="0"/>
              <a:t>POINTS CLÉS</a:t>
            </a:r>
            <a:endParaRPr lang="en-US" sz="4000" dirty="0"/>
          </a:p>
        </p:txBody>
      </p:sp>
      <p:grpSp>
        <p:nvGrpSpPr>
          <p:cNvPr id="3" name="Group 2"/>
          <p:cNvGrpSpPr/>
          <p:nvPr/>
        </p:nvGrpSpPr>
        <p:grpSpPr>
          <a:xfrm>
            <a:off x="623219" y="1297459"/>
            <a:ext cx="10905288" cy="4936384"/>
            <a:chOff x="1179273" y="1729945"/>
            <a:chExt cx="10905288" cy="4936384"/>
          </a:xfrm>
        </p:grpSpPr>
        <p:grpSp>
          <p:nvGrpSpPr>
            <p:cNvPr id="49" name="Group 48">
              <a:extLst>
                <a:ext uri="{FF2B5EF4-FFF2-40B4-BE49-F238E27FC236}">
                  <a16:creationId xmlns:a16="http://schemas.microsoft.com/office/drawing/2014/main" xmlns="" id="{F896EB57-4D55-4EA5-B299-3B8D03247DB3}"/>
                </a:ext>
              </a:extLst>
            </p:cNvPr>
            <p:cNvGrpSpPr>
              <a:grpSpLocks noChangeAspect="1"/>
            </p:cNvGrpSpPr>
            <p:nvPr/>
          </p:nvGrpSpPr>
          <p:grpSpPr>
            <a:xfrm>
              <a:off x="2083884" y="1729945"/>
              <a:ext cx="1376504" cy="2511473"/>
              <a:chOff x="2381727" y="1757421"/>
              <a:chExt cx="1021445" cy="2167280"/>
            </a:xfrm>
          </p:grpSpPr>
          <p:sp>
            <p:nvSpPr>
              <p:cNvPr id="4" name="12-Point Star 2">
                <a:extLst>
                  <a:ext uri="{FF2B5EF4-FFF2-40B4-BE49-F238E27FC236}">
                    <a16:creationId xmlns:a16="http://schemas.microsoft.com/office/drawing/2014/main" xmlns="" id="{4F15AEDC-1460-4434-81FC-516B3CB96DA3}"/>
                  </a:ext>
                </a:extLst>
              </p:cNvPr>
              <p:cNvSpPr>
                <a:spLocks noChangeAspect="1"/>
              </p:cNvSpPr>
              <p:nvPr/>
            </p:nvSpPr>
            <p:spPr>
              <a:xfrm>
                <a:off x="2389472" y="2918861"/>
                <a:ext cx="1005840" cy="1005840"/>
              </a:xfrm>
              <a:prstGeom prst="star12">
                <a:avLst>
                  <a:gd name="adj" fmla="val 39605"/>
                </a:avLst>
              </a:prstGeom>
              <a:solidFill>
                <a:schemeClr val="tx2"/>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white"/>
                    </a:solidFill>
                    <a:effectLst/>
                    <a:uLnTx/>
                    <a:uFillTx/>
                    <a:latin typeface="Calibri"/>
                    <a:ea typeface="+mn-ea"/>
                    <a:cs typeface="+mn-cs"/>
                  </a:rPr>
                  <a:t>APPRIVOISER</a:t>
                </a:r>
                <a:r>
                  <a:rPr kumimoji="0" lang="en-US" sz="900" b="1" i="0" u="none" strike="noStrike" kern="1200" cap="none" spc="0" normalizeH="0" noProof="0" dirty="0" smtClean="0">
                    <a:ln>
                      <a:noFill/>
                    </a:ln>
                    <a:solidFill>
                      <a:prstClr val="white"/>
                    </a:solidFill>
                    <a:effectLst/>
                    <a:uLnTx/>
                    <a:uFillTx/>
                    <a:latin typeface="Calibri"/>
                    <a:ea typeface="+mn-ea"/>
                    <a:cs typeface="+mn-cs"/>
                  </a:rPr>
                  <a:t> LE CHANGEMENT</a:t>
                </a:r>
                <a:endParaRPr kumimoji="0" lang="en-US" sz="9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Donut 3">
                <a:extLst>
                  <a:ext uri="{FF2B5EF4-FFF2-40B4-BE49-F238E27FC236}">
                    <a16:creationId xmlns:a16="http://schemas.microsoft.com/office/drawing/2014/main" xmlns="" id="{B7AB66A8-A17E-4334-90FC-57CDCECEBBE1}"/>
                  </a:ext>
                </a:extLst>
              </p:cNvPr>
              <p:cNvSpPr>
                <a:spLocks noChangeAspect="1"/>
              </p:cNvSpPr>
              <p:nvPr/>
            </p:nvSpPr>
            <p:spPr>
              <a:xfrm>
                <a:off x="2801938" y="2781844"/>
                <a:ext cx="180909" cy="180909"/>
              </a:xfrm>
              <a:prstGeom prst="don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xmlns="" id="{59B63F1A-11A1-47A6-935F-53E0D79EF5DE}"/>
                  </a:ext>
                </a:extLst>
              </p:cNvPr>
              <p:cNvSpPr/>
              <p:nvPr/>
            </p:nvSpPr>
            <p:spPr>
              <a:xfrm>
                <a:off x="2562751" y="2703855"/>
                <a:ext cx="659307" cy="49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xmlns="" id="{27D93A4F-2CA7-4493-8C66-531832E052A2}"/>
                  </a:ext>
                </a:extLst>
              </p:cNvPr>
              <p:cNvGrpSpPr/>
              <p:nvPr/>
            </p:nvGrpSpPr>
            <p:grpSpPr>
              <a:xfrm flipV="1">
                <a:off x="2748292" y="1757421"/>
                <a:ext cx="654880" cy="946434"/>
                <a:chOff x="810857" y="4037588"/>
                <a:chExt cx="1054691" cy="946434"/>
              </a:xfrm>
            </p:grpSpPr>
            <p:sp>
              <p:nvSpPr>
                <p:cNvPr id="8" name="Freeform: Shape 7">
                  <a:extLst>
                    <a:ext uri="{FF2B5EF4-FFF2-40B4-BE49-F238E27FC236}">
                      <a16:creationId xmlns:a16="http://schemas.microsoft.com/office/drawing/2014/main" xmlns="" id="{43CBC2CE-E91E-453D-98A4-2F7C06146765}"/>
                    </a:ext>
                  </a:extLst>
                </p:cNvPr>
                <p:cNvSpPr/>
                <p:nvPr/>
              </p:nvSpPr>
              <p:spPr>
                <a:xfrm flipH="1">
                  <a:off x="1277965" y="4037588"/>
                  <a:ext cx="587583" cy="946434"/>
                </a:xfrm>
                <a:custGeom>
                  <a:avLst/>
                  <a:gdLst>
                    <a:gd name="connsiteX0" fmla="*/ 587583 w 587583"/>
                    <a:gd name="connsiteY0" fmla="*/ 0 h 946434"/>
                    <a:gd name="connsiteX1" fmla="*/ 354753 w 587583"/>
                    <a:gd name="connsiteY1" fmla="*/ 0 h 946434"/>
                    <a:gd name="connsiteX2" fmla="*/ 0 w 587583"/>
                    <a:gd name="connsiteY2" fmla="*/ 946434 h 946434"/>
                    <a:gd name="connsiteX3" fmla="*/ 232830 w 587583"/>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7583" h="946434">
                      <a:moveTo>
                        <a:pt x="587583" y="0"/>
                      </a:moveTo>
                      <a:lnTo>
                        <a:pt x="354753" y="0"/>
                      </a:lnTo>
                      <a:lnTo>
                        <a:pt x="0" y="946434"/>
                      </a:lnTo>
                      <a:lnTo>
                        <a:pt x="232830" y="94643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xmlns="" id="{AEF135B0-45E9-44C6-A14C-5DCD1531F6D5}"/>
                    </a:ext>
                  </a:extLst>
                </p:cNvPr>
                <p:cNvSpPr/>
                <p:nvPr/>
              </p:nvSpPr>
              <p:spPr>
                <a:xfrm flipH="1">
                  <a:off x="1045136" y="4037588"/>
                  <a:ext cx="587582" cy="946434"/>
                </a:xfrm>
                <a:custGeom>
                  <a:avLst/>
                  <a:gdLst>
                    <a:gd name="connsiteX0" fmla="*/ 587582 w 587582"/>
                    <a:gd name="connsiteY0" fmla="*/ 0 h 946434"/>
                    <a:gd name="connsiteX1" fmla="*/ 354753 w 587582"/>
                    <a:gd name="connsiteY1" fmla="*/ 0 h 946434"/>
                    <a:gd name="connsiteX2" fmla="*/ 0 w 587582"/>
                    <a:gd name="connsiteY2" fmla="*/ 946434 h 946434"/>
                    <a:gd name="connsiteX3" fmla="*/ 232829 w 587582"/>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7582" h="946434">
                      <a:moveTo>
                        <a:pt x="587582" y="0"/>
                      </a:moveTo>
                      <a:lnTo>
                        <a:pt x="354753" y="0"/>
                      </a:lnTo>
                      <a:lnTo>
                        <a:pt x="0" y="946434"/>
                      </a:lnTo>
                      <a:lnTo>
                        <a:pt x="232829" y="946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xmlns="" id="{0F613CD5-66AE-4E85-9CAB-5C6CD5C6A3CB}"/>
                    </a:ext>
                  </a:extLst>
                </p:cNvPr>
                <p:cNvSpPr/>
                <p:nvPr/>
              </p:nvSpPr>
              <p:spPr>
                <a:xfrm flipH="1">
                  <a:off x="810857" y="4037588"/>
                  <a:ext cx="589031" cy="946434"/>
                </a:xfrm>
                <a:custGeom>
                  <a:avLst/>
                  <a:gdLst>
                    <a:gd name="connsiteX0" fmla="*/ 589032 w 589032"/>
                    <a:gd name="connsiteY0" fmla="*/ 0 h 946434"/>
                    <a:gd name="connsiteX1" fmla="*/ 354753 w 589032"/>
                    <a:gd name="connsiteY1" fmla="*/ 0 h 946434"/>
                    <a:gd name="connsiteX2" fmla="*/ 0 w 589032"/>
                    <a:gd name="connsiteY2" fmla="*/ 946434 h 946434"/>
                    <a:gd name="connsiteX3" fmla="*/ 234279 w 589032"/>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9032" h="946434">
                      <a:moveTo>
                        <a:pt x="589032" y="0"/>
                      </a:moveTo>
                      <a:lnTo>
                        <a:pt x="354753" y="0"/>
                      </a:lnTo>
                      <a:lnTo>
                        <a:pt x="0" y="946434"/>
                      </a:lnTo>
                      <a:lnTo>
                        <a:pt x="234279" y="94643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1" name="Group 10">
                <a:extLst>
                  <a:ext uri="{FF2B5EF4-FFF2-40B4-BE49-F238E27FC236}">
                    <a16:creationId xmlns:a16="http://schemas.microsoft.com/office/drawing/2014/main" xmlns="" id="{82688D06-B9DA-4A4B-BE28-FF14F56D26AB}"/>
                  </a:ext>
                </a:extLst>
              </p:cNvPr>
              <p:cNvGrpSpPr/>
              <p:nvPr/>
            </p:nvGrpSpPr>
            <p:grpSpPr>
              <a:xfrm>
                <a:off x="2381727" y="1757421"/>
                <a:ext cx="654880" cy="946434"/>
                <a:chOff x="810857" y="4037588"/>
                <a:chExt cx="1054691" cy="946434"/>
              </a:xfrm>
              <a:effectLst>
                <a:outerShdw blurRad="50800" dist="38100" algn="l" rotWithShape="0">
                  <a:prstClr val="black">
                    <a:alpha val="40000"/>
                  </a:prstClr>
                </a:outerShdw>
              </a:effectLst>
            </p:grpSpPr>
            <p:sp>
              <p:nvSpPr>
                <p:cNvPr id="12" name="Freeform: Shape 11">
                  <a:extLst>
                    <a:ext uri="{FF2B5EF4-FFF2-40B4-BE49-F238E27FC236}">
                      <a16:creationId xmlns:a16="http://schemas.microsoft.com/office/drawing/2014/main" xmlns="" id="{19416CAC-679F-40EC-9062-0823A6CE0BAC}"/>
                    </a:ext>
                  </a:extLst>
                </p:cNvPr>
                <p:cNvSpPr/>
                <p:nvPr/>
              </p:nvSpPr>
              <p:spPr>
                <a:xfrm flipH="1">
                  <a:off x="1277965" y="4037588"/>
                  <a:ext cx="587583" cy="946434"/>
                </a:xfrm>
                <a:custGeom>
                  <a:avLst/>
                  <a:gdLst>
                    <a:gd name="connsiteX0" fmla="*/ 587583 w 587583"/>
                    <a:gd name="connsiteY0" fmla="*/ 0 h 946434"/>
                    <a:gd name="connsiteX1" fmla="*/ 354753 w 587583"/>
                    <a:gd name="connsiteY1" fmla="*/ 0 h 946434"/>
                    <a:gd name="connsiteX2" fmla="*/ 0 w 587583"/>
                    <a:gd name="connsiteY2" fmla="*/ 946434 h 946434"/>
                    <a:gd name="connsiteX3" fmla="*/ 232830 w 587583"/>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7583" h="946434">
                      <a:moveTo>
                        <a:pt x="587583" y="0"/>
                      </a:moveTo>
                      <a:lnTo>
                        <a:pt x="354753" y="0"/>
                      </a:lnTo>
                      <a:lnTo>
                        <a:pt x="0" y="946434"/>
                      </a:lnTo>
                      <a:lnTo>
                        <a:pt x="232830" y="94643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xmlns="" id="{80EC898F-D1D5-46A7-BD25-874CE76CA710}"/>
                    </a:ext>
                  </a:extLst>
                </p:cNvPr>
                <p:cNvSpPr/>
                <p:nvPr/>
              </p:nvSpPr>
              <p:spPr>
                <a:xfrm flipH="1">
                  <a:off x="1045136" y="4037588"/>
                  <a:ext cx="587582" cy="946434"/>
                </a:xfrm>
                <a:custGeom>
                  <a:avLst/>
                  <a:gdLst>
                    <a:gd name="connsiteX0" fmla="*/ 587582 w 587582"/>
                    <a:gd name="connsiteY0" fmla="*/ 0 h 946434"/>
                    <a:gd name="connsiteX1" fmla="*/ 354753 w 587582"/>
                    <a:gd name="connsiteY1" fmla="*/ 0 h 946434"/>
                    <a:gd name="connsiteX2" fmla="*/ 0 w 587582"/>
                    <a:gd name="connsiteY2" fmla="*/ 946434 h 946434"/>
                    <a:gd name="connsiteX3" fmla="*/ 232829 w 587582"/>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7582" h="946434">
                      <a:moveTo>
                        <a:pt x="587582" y="0"/>
                      </a:moveTo>
                      <a:lnTo>
                        <a:pt x="354753" y="0"/>
                      </a:lnTo>
                      <a:lnTo>
                        <a:pt x="0" y="946434"/>
                      </a:lnTo>
                      <a:lnTo>
                        <a:pt x="232829" y="946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xmlns="" id="{983E9A08-8EE6-4CD9-AD97-0A1EC97A0E75}"/>
                    </a:ext>
                  </a:extLst>
                </p:cNvPr>
                <p:cNvSpPr/>
                <p:nvPr/>
              </p:nvSpPr>
              <p:spPr>
                <a:xfrm flipH="1">
                  <a:off x="810857" y="4037588"/>
                  <a:ext cx="589031" cy="946434"/>
                </a:xfrm>
                <a:custGeom>
                  <a:avLst/>
                  <a:gdLst>
                    <a:gd name="connsiteX0" fmla="*/ 589032 w 589032"/>
                    <a:gd name="connsiteY0" fmla="*/ 0 h 946434"/>
                    <a:gd name="connsiteX1" fmla="*/ 354753 w 589032"/>
                    <a:gd name="connsiteY1" fmla="*/ 0 h 946434"/>
                    <a:gd name="connsiteX2" fmla="*/ 0 w 589032"/>
                    <a:gd name="connsiteY2" fmla="*/ 946434 h 946434"/>
                    <a:gd name="connsiteX3" fmla="*/ 234279 w 589032"/>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9032" h="946434">
                      <a:moveTo>
                        <a:pt x="589032" y="0"/>
                      </a:moveTo>
                      <a:lnTo>
                        <a:pt x="354753" y="0"/>
                      </a:lnTo>
                      <a:lnTo>
                        <a:pt x="0" y="946434"/>
                      </a:lnTo>
                      <a:lnTo>
                        <a:pt x="234279" y="94643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8" name="Rectangle 47">
                <a:extLst>
                  <a:ext uri="{FF2B5EF4-FFF2-40B4-BE49-F238E27FC236}">
                    <a16:creationId xmlns:a16="http://schemas.microsoft.com/office/drawing/2014/main" xmlns="" id="{1DBB6345-DC59-4848-9783-A97EE196E0E8}"/>
                  </a:ext>
                </a:extLst>
              </p:cNvPr>
              <p:cNvSpPr/>
              <p:nvPr/>
            </p:nvSpPr>
            <p:spPr>
              <a:xfrm>
                <a:off x="2869533" y="2736440"/>
                <a:ext cx="45719" cy="660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0" name="Group 49">
              <a:extLst>
                <a:ext uri="{FF2B5EF4-FFF2-40B4-BE49-F238E27FC236}">
                  <a16:creationId xmlns:a16="http://schemas.microsoft.com/office/drawing/2014/main" xmlns="" id="{D2CF1183-1596-47FD-BCB9-EC9A5C6343DB}"/>
                </a:ext>
              </a:extLst>
            </p:cNvPr>
            <p:cNvGrpSpPr>
              <a:grpSpLocks noChangeAspect="1"/>
            </p:cNvGrpSpPr>
            <p:nvPr/>
          </p:nvGrpSpPr>
          <p:grpSpPr>
            <a:xfrm>
              <a:off x="9589626" y="1729945"/>
              <a:ext cx="1419130" cy="2511473"/>
              <a:chOff x="2381727" y="1757421"/>
              <a:chExt cx="1021445" cy="2167280"/>
            </a:xfrm>
          </p:grpSpPr>
          <p:sp>
            <p:nvSpPr>
              <p:cNvPr id="51" name="12-Point Star 2">
                <a:extLst>
                  <a:ext uri="{FF2B5EF4-FFF2-40B4-BE49-F238E27FC236}">
                    <a16:creationId xmlns:a16="http://schemas.microsoft.com/office/drawing/2014/main" xmlns="" id="{E7B8DA1B-56AD-4F0E-B933-74DD08E64F10}"/>
                  </a:ext>
                </a:extLst>
              </p:cNvPr>
              <p:cNvSpPr>
                <a:spLocks noChangeAspect="1"/>
              </p:cNvSpPr>
              <p:nvPr/>
            </p:nvSpPr>
            <p:spPr>
              <a:xfrm>
                <a:off x="2389471" y="2918861"/>
                <a:ext cx="1005839" cy="1005840"/>
              </a:xfrm>
              <a:prstGeom prst="star12">
                <a:avLst>
                  <a:gd name="adj" fmla="val 39605"/>
                </a:avLst>
              </a:prstGeom>
              <a:solidFill>
                <a:schemeClr val="accent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prstClr val="white"/>
                    </a:solidFill>
                    <a:latin typeface="Calibri"/>
                  </a:rPr>
                  <a:t>DEMEURER FLEXIBLE ET OUVERT</a:t>
                </a:r>
                <a:endParaRPr kumimoji="0" lang="en-US" sz="900" b="1" i="0" u="none" strike="noStrike" kern="1200" cap="none" spc="0" normalizeH="0" baseline="0" noProof="0" dirty="0">
                  <a:ln>
                    <a:noFill/>
                  </a:ln>
                  <a:solidFill>
                    <a:prstClr val="white"/>
                  </a:solidFill>
                  <a:effectLst/>
                  <a:uLnTx/>
                  <a:uFillTx/>
                  <a:latin typeface="Calibri"/>
                </a:endParaRPr>
              </a:p>
            </p:txBody>
          </p:sp>
          <p:sp>
            <p:nvSpPr>
              <p:cNvPr id="52" name="Donut 3">
                <a:extLst>
                  <a:ext uri="{FF2B5EF4-FFF2-40B4-BE49-F238E27FC236}">
                    <a16:creationId xmlns:a16="http://schemas.microsoft.com/office/drawing/2014/main" xmlns="" id="{D276937D-D2EB-4EBD-8923-81F0B971C4E7}"/>
                  </a:ext>
                </a:extLst>
              </p:cNvPr>
              <p:cNvSpPr>
                <a:spLocks noChangeAspect="1"/>
              </p:cNvSpPr>
              <p:nvPr/>
            </p:nvSpPr>
            <p:spPr>
              <a:xfrm>
                <a:off x="2801938" y="2781844"/>
                <a:ext cx="180909" cy="180909"/>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xmlns="" id="{55CE5E83-9ECC-4B18-A3BB-6D1C1D504196}"/>
                  </a:ext>
                </a:extLst>
              </p:cNvPr>
              <p:cNvSpPr/>
              <p:nvPr/>
            </p:nvSpPr>
            <p:spPr>
              <a:xfrm>
                <a:off x="2562751" y="2703855"/>
                <a:ext cx="659307" cy="49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4" name="Group 53">
                <a:extLst>
                  <a:ext uri="{FF2B5EF4-FFF2-40B4-BE49-F238E27FC236}">
                    <a16:creationId xmlns:a16="http://schemas.microsoft.com/office/drawing/2014/main" xmlns="" id="{88135B3F-7FB4-4F02-8500-387D5DCA2989}"/>
                  </a:ext>
                </a:extLst>
              </p:cNvPr>
              <p:cNvGrpSpPr/>
              <p:nvPr/>
            </p:nvGrpSpPr>
            <p:grpSpPr>
              <a:xfrm flipV="1">
                <a:off x="2748292" y="1757421"/>
                <a:ext cx="654880" cy="946434"/>
                <a:chOff x="810857" y="4037588"/>
                <a:chExt cx="1054691" cy="946434"/>
              </a:xfrm>
            </p:grpSpPr>
            <p:sp>
              <p:nvSpPr>
                <p:cNvPr id="60" name="Freeform: Shape 59">
                  <a:extLst>
                    <a:ext uri="{FF2B5EF4-FFF2-40B4-BE49-F238E27FC236}">
                      <a16:creationId xmlns:a16="http://schemas.microsoft.com/office/drawing/2014/main" xmlns="" id="{2CCFCB29-9051-4D55-955F-B51729253A86}"/>
                    </a:ext>
                  </a:extLst>
                </p:cNvPr>
                <p:cNvSpPr/>
                <p:nvPr/>
              </p:nvSpPr>
              <p:spPr>
                <a:xfrm flipH="1">
                  <a:off x="1277965" y="4037588"/>
                  <a:ext cx="587583" cy="946434"/>
                </a:xfrm>
                <a:custGeom>
                  <a:avLst/>
                  <a:gdLst>
                    <a:gd name="connsiteX0" fmla="*/ 587583 w 587583"/>
                    <a:gd name="connsiteY0" fmla="*/ 0 h 946434"/>
                    <a:gd name="connsiteX1" fmla="*/ 354753 w 587583"/>
                    <a:gd name="connsiteY1" fmla="*/ 0 h 946434"/>
                    <a:gd name="connsiteX2" fmla="*/ 0 w 587583"/>
                    <a:gd name="connsiteY2" fmla="*/ 946434 h 946434"/>
                    <a:gd name="connsiteX3" fmla="*/ 232830 w 587583"/>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7583" h="946434">
                      <a:moveTo>
                        <a:pt x="587583" y="0"/>
                      </a:moveTo>
                      <a:lnTo>
                        <a:pt x="354753" y="0"/>
                      </a:lnTo>
                      <a:lnTo>
                        <a:pt x="0" y="946434"/>
                      </a:lnTo>
                      <a:lnTo>
                        <a:pt x="232830" y="946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xmlns="" id="{EA7D5BE4-E771-47B9-AE52-80865314A544}"/>
                    </a:ext>
                  </a:extLst>
                </p:cNvPr>
                <p:cNvSpPr/>
                <p:nvPr/>
              </p:nvSpPr>
              <p:spPr>
                <a:xfrm flipH="1">
                  <a:off x="1045136" y="4037588"/>
                  <a:ext cx="587582" cy="946434"/>
                </a:xfrm>
                <a:custGeom>
                  <a:avLst/>
                  <a:gdLst>
                    <a:gd name="connsiteX0" fmla="*/ 587582 w 587582"/>
                    <a:gd name="connsiteY0" fmla="*/ 0 h 946434"/>
                    <a:gd name="connsiteX1" fmla="*/ 354753 w 587582"/>
                    <a:gd name="connsiteY1" fmla="*/ 0 h 946434"/>
                    <a:gd name="connsiteX2" fmla="*/ 0 w 587582"/>
                    <a:gd name="connsiteY2" fmla="*/ 946434 h 946434"/>
                    <a:gd name="connsiteX3" fmla="*/ 232829 w 587582"/>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7582" h="946434">
                      <a:moveTo>
                        <a:pt x="587582" y="0"/>
                      </a:moveTo>
                      <a:lnTo>
                        <a:pt x="354753" y="0"/>
                      </a:lnTo>
                      <a:lnTo>
                        <a:pt x="0" y="946434"/>
                      </a:lnTo>
                      <a:lnTo>
                        <a:pt x="232829" y="94643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xmlns="" id="{D86DC67E-8E9B-4D42-ACC6-C470B90DEC6B}"/>
                    </a:ext>
                  </a:extLst>
                </p:cNvPr>
                <p:cNvSpPr/>
                <p:nvPr/>
              </p:nvSpPr>
              <p:spPr>
                <a:xfrm flipH="1">
                  <a:off x="810857" y="4037588"/>
                  <a:ext cx="589031" cy="946434"/>
                </a:xfrm>
                <a:custGeom>
                  <a:avLst/>
                  <a:gdLst>
                    <a:gd name="connsiteX0" fmla="*/ 589032 w 589032"/>
                    <a:gd name="connsiteY0" fmla="*/ 0 h 946434"/>
                    <a:gd name="connsiteX1" fmla="*/ 354753 w 589032"/>
                    <a:gd name="connsiteY1" fmla="*/ 0 h 946434"/>
                    <a:gd name="connsiteX2" fmla="*/ 0 w 589032"/>
                    <a:gd name="connsiteY2" fmla="*/ 946434 h 946434"/>
                    <a:gd name="connsiteX3" fmla="*/ 234279 w 589032"/>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9032" h="946434">
                      <a:moveTo>
                        <a:pt x="589032" y="0"/>
                      </a:moveTo>
                      <a:lnTo>
                        <a:pt x="354753" y="0"/>
                      </a:lnTo>
                      <a:lnTo>
                        <a:pt x="0" y="946434"/>
                      </a:lnTo>
                      <a:lnTo>
                        <a:pt x="234279" y="946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55" name="Group 54">
                <a:extLst>
                  <a:ext uri="{FF2B5EF4-FFF2-40B4-BE49-F238E27FC236}">
                    <a16:creationId xmlns:a16="http://schemas.microsoft.com/office/drawing/2014/main" xmlns="" id="{CA863186-F53A-4C0D-92C7-C3EBC396E771}"/>
                  </a:ext>
                </a:extLst>
              </p:cNvPr>
              <p:cNvGrpSpPr/>
              <p:nvPr/>
            </p:nvGrpSpPr>
            <p:grpSpPr>
              <a:xfrm>
                <a:off x="2381727" y="1757421"/>
                <a:ext cx="654880" cy="946434"/>
                <a:chOff x="810857" y="4037588"/>
                <a:chExt cx="1054691" cy="946434"/>
              </a:xfrm>
              <a:effectLst>
                <a:outerShdw blurRad="50800" dist="38100" algn="l" rotWithShape="0">
                  <a:prstClr val="black">
                    <a:alpha val="40000"/>
                  </a:prstClr>
                </a:outerShdw>
              </a:effectLst>
            </p:grpSpPr>
            <p:sp>
              <p:nvSpPr>
                <p:cNvPr id="57" name="Freeform: Shape 56">
                  <a:extLst>
                    <a:ext uri="{FF2B5EF4-FFF2-40B4-BE49-F238E27FC236}">
                      <a16:creationId xmlns:a16="http://schemas.microsoft.com/office/drawing/2014/main" xmlns="" id="{F2F86C56-E96F-4B6A-9198-EA94BED87ABF}"/>
                    </a:ext>
                  </a:extLst>
                </p:cNvPr>
                <p:cNvSpPr/>
                <p:nvPr/>
              </p:nvSpPr>
              <p:spPr>
                <a:xfrm flipH="1">
                  <a:off x="1277965" y="4037588"/>
                  <a:ext cx="587583" cy="946434"/>
                </a:xfrm>
                <a:custGeom>
                  <a:avLst/>
                  <a:gdLst>
                    <a:gd name="connsiteX0" fmla="*/ 587583 w 587583"/>
                    <a:gd name="connsiteY0" fmla="*/ 0 h 946434"/>
                    <a:gd name="connsiteX1" fmla="*/ 354753 w 587583"/>
                    <a:gd name="connsiteY1" fmla="*/ 0 h 946434"/>
                    <a:gd name="connsiteX2" fmla="*/ 0 w 587583"/>
                    <a:gd name="connsiteY2" fmla="*/ 946434 h 946434"/>
                    <a:gd name="connsiteX3" fmla="*/ 232830 w 587583"/>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7583" h="946434">
                      <a:moveTo>
                        <a:pt x="587583" y="0"/>
                      </a:moveTo>
                      <a:lnTo>
                        <a:pt x="354753" y="0"/>
                      </a:lnTo>
                      <a:lnTo>
                        <a:pt x="0" y="946434"/>
                      </a:lnTo>
                      <a:lnTo>
                        <a:pt x="232830" y="946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xmlns="" id="{BFBA7E53-A7BF-48DE-84A8-C6B1D17D2422}"/>
                    </a:ext>
                  </a:extLst>
                </p:cNvPr>
                <p:cNvSpPr/>
                <p:nvPr/>
              </p:nvSpPr>
              <p:spPr>
                <a:xfrm flipH="1">
                  <a:off x="1045136" y="4037588"/>
                  <a:ext cx="587582" cy="946434"/>
                </a:xfrm>
                <a:custGeom>
                  <a:avLst/>
                  <a:gdLst>
                    <a:gd name="connsiteX0" fmla="*/ 587582 w 587582"/>
                    <a:gd name="connsiteY0" fmla="*/ 0 h 946434"/>
                    <a:gd name="connsiteX1" fmla="*/ 354753 w 587582"/>
                    <a:gd name="connsiteY1" fmla="*/ 0 h 946434"/>
                    <a:gd name="connsiteX2" fmla="*/ 0 w 587582"/>
                    <a:gd name="connsiteY2" fmla="*/ 946434 h 946434"/>
                    <a:gd name="connsiteX3" fmla="*/ 232829 w 587582"/>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7582" h="946434">
                      <a:moveTo>
                        <a:pt x="587582" y="0"/>
                      </a:moveTo>
                      <a:lnTo>
                        <a:pt x="354753" y="0"/>
                      </a:lnTo>
                      <a:lnTo>
                        <a:pt x="0" y="946434"/>
                      </a:lnTo>
                      <a:lnTo>
                        <a:pt x="232829" y="94643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xmlns="" id="{5276CFAE-0AA3-46BB-9CE5-4FD79C87D81A}"/>
                    </a:ext>
                  </a:extLst>
                </p:cNvPr>
                <p:cNvSpPr/>
                <p:nvPr/>
              </p:nvSpPr>
              <p:spPr>
                <a:xfrm flipH="1">
                  <a:off x="810857" y="4037588"/>
                  <a:ext cx="589031" cy="946434"/>
                </a:xfrm>
                <a:custGeom>
                  <a:avLst/>
                  <a:gdLst>
                    <a:gd name="connsiteX0" fmla="*/ 589032 w 589032"/>
                    <a:gd name="connsiteY0" fmla="*/ 0 h 946434"/>
                    <a:gd name="connsiteX1" fmla="*/ 354753 w 589032"/>
                    <a:gd name="connsiteY1" fmla="*/ 0 h 946434"/>
                    <a:gd name="connsiteX2" fmla="*/ 0 w 589032"/>
                    <a:gd name="connsiteY2" fmla="*/ 946434 h 946434"/>
                    <a:gd name="connsiteX3" fmla="*/ 234279 w 589032"/>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9032" h="946434">
                      <a:moveTo>
                        <a:pt x="589032" y="0"/>
                      </a:moveTo>
                      <a:lnTo>
                        <a:pt x="354753" y="0"/>
                      </a:lnTo>
                      <a:lnTo>
                        <a:pt x="0" y="946434"/>
                      </a:lnTo>
                      <a:lnTo>
                        <a:pt x="234279" y="946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6" name="Rectangle 55">
                <a:extLst>
                  <a:ext uri="{FF2B5EF4-FFF2-40B4-BE49-F238E27FC236}">
                    <a16:creationId xmlns:a16="http://schemas.microsoft.com/office/drawing/2014/main" xmlns="" id="{B2BE671E-EB13-4300-A94F-3DAE9D71C7A7}"/>
                  </a:ext>
                </a:extLst>
              </p:cNvPr>
              <p:cNvSpPr/>
              <p:nvPr/>
            </p:nvSpPr>
            <p:spPr>
              <a:xfrm>
                <a:off x="2869533" y="2736440"/>
                <a:ext cx="45719" cy="660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xmlns="" id="{24BD6A00-655D-43A5-AEB2-2EFE8BF86E83}"/>
                </a:ext>
              </a:extLst>
            </p:cNvPr>
            <p:cNvGrpSpPr>
              <a:grpSpLocks noChangeAspect="1"/>
            </p:cNvGrpSpPr>
            <p:nvPr/>
          </p:nvGrpSpPr>
          <p:grpSpPr>
            <a:xfrm>
              <a:off x="5740829" y="1729945"/>
              <a:ext cx="1386857" cy="2586872"/>
              <a:chOff x="2381727" y="1757421"/>
              <a:chExt cx="1021445" cy="2167280"/>
            </a:xfrm>
            <a:solidFill>
              <a:schemeClr val="accent2"/>
            </a:solidFill>
          </p:grpSpPr>
          <p:sp>
            <p:nvSpPr>
              <p:cNvPr id="64" name="12-Point Star 2">
                <a:extLst>
                  <a:ext uri="{FF2B5EF4-FFF2-40B4-BE49-F238E27FC236}">
                    <a16:creationId xmlns:a16="http://schemas.microsoft.com/office/drawing/2014/main" xmlns="" id="{6CA1ED42-B500-4556-AF25-34446C0BE0F2}"/>
                  </a:ext>
                </a:extLst>
              </p:cNvPr>
              <p:cNvSpPr>
                <a:spLocks noChangeAspect="1"/>
              </p:cNvSpPr>
              <p:nvPr/>
            </p:nvSpPr>
            <p:spPr>
              <a:xfrm>
                <a:off x="2389472" y="2918861"/>
                <a:ext cx="1005840" cy="1005840"/>
              </a:xfrm>
              <a:prstGeom prst="star12">
                <a:avLst>
                  <a:gd name="adj" fmla="val 39605"/>
                </a:avLst>
              </a:prstGeom>
              <a:gr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dirty="0" smtClean="0">
                    <a:solidFill>
                      <a:prstClr val="white"/>
                    </a:solidFill>
                    <a:latin typeface="Calibri"/>
                  </a:rPr>
                  <a:t>PENSER HOLISTIQUE</a:t>
                </a:r>
                <a:endParaRPr kumimoji="0" lang="en-US" sz="900" b="1" i="0" u="none" strike="noStrike" kern="1200" cap="none" spc="0" normalizeH="0" baseline="0" noProof="0" dirty="0">
                  <a:ln>
                    <a:noFill/>
                  </a:ln>
                  <a:solidFill>
                    <a:prstClr val="white"/>
                  </a:solidFill>
                  <a:effectLst/>
                  <a:uLnTx/>
                  <a:uFillTx/>
                  <a:latin typeface="Calibri"/>
                </a:endParaRPr>
              </a:p>
            </p:txBody>
          </p:sp>
          <p:sp>
            <p:nvSpPr>
              <p:cNvPr id="65" name="Donut 3">
                <a:extLst>
                  <a:ext uri="{FF2B5EF4-FFF2-40B4-BE49-F238E27FC236}">
                    <a16:creationId xmlns:a16="http://schemas.microsoft.com/office/drawing/2014/main" xmlns="" id="{AF85CB41-88AE-4B11-8388-E47DC520D0DC}"/>
                  </a:ext>
                </a:extLst>
              </p:cNvPr>
              <p:cNvSpPr>
                <a:spLocks noChangeAspect="1"/>
              </p:cNvSpPr>
              <p:nvPr/>
            </p:nvSpPr>
            <p:spPr>
              <a:xfrm>
                <a:off x="2801938" y="2781844"/>
                <a:ext cx="180909" cy="18090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Rectangle 65">
                <a:extLst>
                  <a:ext uri="{FF2B5EF4-FFF2-40B4-BE49-F238E27FC236}">
                    <a16:creationId xmlns:a16="http://schemas.microsoft.com/office/drawing/2014/main" xmlns="" id="{A68E4850-9ABC-461E-B970-C7F0F9CBE651}"/>
                  </a:ext>
                </a:extLst>
              </p:cNvPr>
              <p:cNvSpPr/>
              <p:nvPr/>
            </p:nvSpPr>
            <p:spPr>
              <a:xfrm>
                <a:off x="2562751" y="2703855"/>
                <a:ext cx="659307" cy="49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7" name="Group 66">
                <a:extLst>
                  <a:ext uri="{FF2B5EF4-FFF2-40B4-BE49-F238E27FC236}">
                    <a16:creationId xmlns:a16="http://schemas.microsoft.com/office/drawing/2014/main" xmlns="" id="{82E5183A-09F9-4FF9-8963-44B6B2CEBEE5}"/>
                  </a:ext>
                </a:extLst>
              </p:cNvPr>
              <p:cNvGrpSpPr/>
              <p:nvPr/>
            </p:nvGrpSpPr>
            <p:grpSpPr>
              <a:xfrm flipV="1">
                <a:off x="2748292" y="1757421"/>
                <a:ext cx="654880" cy="946434"/>
                <a:chOff x="810857" y="4037588"/>
                <a:chExt cx="1054691" cy="946434"/>
              </a:xfrm>
              <a:grpFill/>
            </p:grpSpPr>
            <p:sp>
              <p:nvSpPr>
                <p:cNvPr id="73" name="Freeform: Shape 72">
                  <a:extLst>
                    <a:ext uri="{FF2B5EF4-FFF2-40B4-BE49-F238E27FC236}">
                      <a16:creationId xmlns:a16="http://schemas.microsoft.com/office/drawing/2014/main" xmlns="" id="{393B4AF6-1AD0-4AC7-A25B-3A013F53C3DF}"/>
                    </a:ext>
                  </a:extLst>
                </p:cNvPr>
                <p:cNvSpPr/>
                <p:nvPr/>
              </p:nvSpPr>
              <p:spPr>
                <a:xfrm flipH="1">
                  <a:off x="1277965" y="4037588"/>
                  <a:ext cx="587583" cy="946434"/>
                </a:xfrm>
                <a:custGeom>
                  <a:avLst/>
                  <a:gdLst>
                    <a:gd name="connsiteX0" fmla="*/ 587583 w 587583"/>
                    <a:gd name="connsiteY0" fmla="*/ 0 h 946434"/>
                    <a:gd name="connsiteX1" fmla="*/ 354753 w 587583"/>
                    <a:gd name="connsiteY1" fmla="*/ 0 h 946434"/>
                    <a:gd name="connsiteX2" fmla="*/ 0 w 587583"/>
                    <a:gd name="connsiteY2" fmla="*/ 946434 h 946434"/>
                    <a:gd name="connsiteX3" fmla="*/ 232830 w 587583"/>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7583" h="946434">
                      <a:moveTo>
                        <a:pt x="587583" y="0"/>
                      </a:moveTo>
                      <a:lnTo>
                        <a:pt x="354753" y="0"/>
                      </a:lnTo>
                      <a:lnTo>
                        <a:pt x="0" y="946434"/>
                      </a:lnTo>
                      <a:lnTo>
                        <a:pt x="232830" y="94643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4" name="Freeform: Shape 73">
                  <a:extLst>
                    <a:ext uri="{FF2B5EF4-FFF2-40B4-BE49-F238E27FC236}">
                      <a16:creationId xmlns:a16="http://schemas.microsoft.com/office/drawing/2014/main" xmlns="" id="{AB9EBD99-11A5-4B4A-BCF1-78EC5881DB4F}"/>
                    </a:ext>
                  </a:extLst>
                </p:cNvPr>
                <p:cNvSpPr/>
                <p:nvPr/>
              </p:nvSpPr>
              <p:spPr>
                <a:xfrm flipH="1">
                  <a:off x="1045136" y="4037588"/>
                  <a:ext cx="587582" cy="946434"/>
                </a:xfrm>
                <a:custGeom>
                  <a:avLst/>
                  <a:gdLst>
                    <a:gd name="connsiteX0" fmla="*/ 587582 w 587582"/>
                    <a:gd name="connsiteY0" fmla="*/ 0 h 946434"/>
                    <a:gd name="connsiteX1" fmla="*/ 354753 w 587582"/>
                    <a:gd name="connsiteY1" fmla="*/ 0 h 946434"/>
                    <a:gd name="connsiteX2" fmla="*/ 0 w 587582"/>
                    <a:gd name="connsiteY2" fmla="*/ 946434 h 946434"/>
                    <a:gd name="connsiteX3" fmla="*/ 232829 w 587582"/>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7582" h="946434">
                      <a:moveTo>
                        <a:pt x="587582" y="0"/>
                      </a:moveTo>
                      <a:lnTo>
                        <a:pt x="354753" y="0"/>
                      </a:lnTo>
                      <a:lnTo>
                        <a:pt x="0" y="946434"/>
                      </a:lnTo>
                      <a:lnTo>
                        <a:pt x="232829" y="94643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Freeform: Shape 74">
                  <a:extLst>
                    <a:ext uri="{FF2B5EF4-FFF2-40B4-BE49-F238E27FC236}">
                      <a16:creationId xmlns:a16="http://schemas.microsoft.com/office/drawing/2014/main" xmlns="" id="{4B4D60C3-372F-411C-809E-7B05430C732D}"/>
                    </a:ext>
                  </a:extLst>
                </p:cNvPr>
                <p:cNvSpPr/>
                <p:nvPr/>
              </p:nvSpPr>
              <p:spPr>
                <a:xfrm flipH="1">
                  <a:off x="810857" y="4037588"/>
                  <a:ext cx="589031" cy="946434"/>
                </a:xfrm>
                <a:custGeom>
                  <a:avLst/>
                  <a:gdLst>
                    <a:gd name="connsiteX0" fmla="*/ 589032 w 589032"/>
                    <a:gd name="connsiteY0" fmla="*/ 0 h 946434"/>
                    <a:gd name="connsiteX1" fmla="*/ 354753 w 589032"/>
                    <a:gd name="connsiteY1" fmla="*/ 0 h 946434"/>
                    <a:gd name="connsiteX2" fmla="*/ 0 w 589032"/>
                    <a:gd name="connsiteY2" fmla="*/ 946434 h 946434"/>
                    <a:gd name="connsiteX3" fmla="*/ 234279 w 589032"/>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9032" h="946434">
                      <a:moveTo>
                        <a:pt x="589032" y="0"/>
                      </a:moveTo>
                      <a:lnTo>
                        <a:pt x="354753" y="0"/>
                      </a:lnTo>
                      <a:lnTo>
                        <a:pt x="0" y="946434"/>
                      </a:lnTo>
                      <a:lnTo>
                        <a:pt x="234279" y="94643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68" name="Group 67">
                <a:extLst>
                  <a:ext uri="{FF2B5EF4-FFF2-40B4-BE49-F238E27FC236}">
                    <a16:creationId xmlns:a16="http://schemas.microsoft.com/office/drawing/2014/main" xmlns="" id="{A154E5C9-840F-415E-AFC9-B91BAD5D4161}"/>
                  </a:ext>
                </a:extLst>
              </p:cNvPr>
              <p:cNvGrpSpPr/>
              <p:nvPr/>
            </p:nvGrpSpPr>
            <p:grpSpPr>
              <a:xfrm>
                <a:off x="2381727" y="1757421"/>
                <a:ext cx="654880" cy="946434"/>
                <a:chOff x="810857" y="4037588"/>
                <a:chExt cx="1054691" cy="946434"/>
              </a:xfrm>
              <a:grpFill/>
              <a:effectLst>
                <a:outerShdw blurRad="50800" dist="38100" algn="l" rotWithShape="0">
                  <a:prstClr val="black">
                    <a:alpha val="40000"/>
                  </a:prstClr>
                </a:outerShdw>
              </a:effectLst>
            </p:grpSpPr>
            <p:sp>
              <p:nvSpPr>
                <p:cNvPr id="70" name="Freeform: Shape 69">
                  <a:extLst>
                    <a:ext uri="{FF2B5EF4-FFF2-40B4-BE49-F238E27FC236}">
                      <a16:creationId xmlns:a16="http://schemas.microsoft.com/office/drawing/2014/main" xmlns="" id="{4791AE89-C99D-4A4E-BDB0-ECB39E70CAF7}"/>
                    </a:ext>
                  </a:extLst>
                </p:cNvPr>
                <p:cNvSpPr/>
                <p:nvPr/>
              </p:nvSpPr>
              <p:spPr>
                <a:xfrm flipH="1">
                  <a:off x="1277965" y="4037588"/>
                  <a:ext cx="587583" cy="946434"/>
                </a:xfrm>
                <a:custGeom>
                  <a:avLst/>
                  <a:gdLst>
                    <a:gd name="connsiteX0" fmla="*/ 587583 w 587583"/>
                    <a:gd name="connsiteY0" fmla="*/ 0 h 946434"/>
                    <a:gd name="connsiteX1" fmla="*/ 354753 w 587583"/>
                    <a:gd name="connsiteY1" fmla="*/ 0 h 946434"/>
                    <a:gd name="connsiteX2" fmla="*/ 0 w 587583"/>
                    <a:gd name="connsiteY2" fmla="*/ 946434 h 946434"/>
                    <a:gd name="connsiteX3" fmla="*/ 232830 w 587583"/>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7583" h="946434">
                      <a:moveTo>
                        <a:pt x="587583" y="0"/>
                      </a:moveTo>
                      <a:lnTo>
                        <a:pt x="354753" y="0"/>
                      </a:lnTo>
                      <a:lnTo>
                        <a:pt x="0" y="946434"/>
                      </a:lnTo>
                      <a:lnTo>
                        <a:pt x="232830" y="94643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Freeform: Shape 70">
                  <a:extLst>
                    <a:ext uri="{FF2B5EF4-FFF2-40B4-BE49-F238E27FC236}">
                      <a16:creationId xmlns:a16="http://schemas.microsoft.com/office/drawing/2014/main" xmlns="" id="{13C39AB9-0A9E-4323-A50B-7C2BB827247F}"/>
                    </a:ext>
                  </a:extLst>
                </p:cNvPr>
                <p:cNvSpPr/>
                <p:nvPr/>
              </p:nvSpPr>
              <p:spPr>
                <a:xfrm flipH="1">
                  <a:off x="1045136" y="4037588"/>
                  <a:ext cx="587582" cy="946434"/>
                </a:xfrm>
                <a:custGeom>
                  <a:avLst/>
                  <a:gdLst>
                    <a:gd name="connsiteX0" fmla="*/ 587582 w 587582"/>
                    <a:gd name="connsiteY0" fmla="*/ 0 h 946434"/>
                    <a:gd name="connsiteX1" fmla="*/ 354753 w 587582"/>
                    <a:gd name="connsiteY1" fmla="*/ 0 h 946434"/>
                    <a:gd name="connsiteX2" fmla="*/ 0 w 587582"/>
                    <a:gd name="connsiteY2" fmla="*/ 946434 h 946434"/>
                    <a:gd name="connsiteX3" fmla="*/ 232829 w 587582"/>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7582" h="946434">
                      <a:moveTo>
                        <a:pt x="587582" y="0"/>
                      </a:moveTo>
                      <a:lnTo>
                        <a:pt x="354753" y="0"/>
                      </a:lnTo>
                      <a:lnTo>
                        <a:pt x="0" y="946434"/>
                      </a:lnTo>
                      <a:lnTo>
                        <a:pt x="232829" y="94643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2" name="Freeform: Shape 71">
                  <a:extLst>
                    <a:ext uri="{FF2B5EF4-FFF2-40B4-BE49-F238E27FC236}">
                      <a16:creationId xmlns:a16="http://schemas.microsoft.com/office/drawing/2014/main" xmlns="" id="{67FF7AE4-45A9-4103-B688-E168B7D60BCF}"/>
                    </a:ext>
                  </a:extLst>
                </p:cNvPr>
                <p:cNvSpPr/>
                <p:nvPr/>
              </p:nvSpPr>
              <p:spPr>
                <a:xfrm flipH="1">
                  <a:off x="810857" y="4037588"/>
                  <a:ext cx="589031" cy="946434"/>
                </a:xfrm>
                <a:custGeom>
                  <a:avLst/>
                  <a:gdLst>
                    <a:gd name="connsiteX0" fmla="*/ 589032 w 589032"/>
                    <a:gd name="connsiteY0" fmla="*/ 0 h 946434"/>
                    <a:gd name="connsiteX1" fmla="*/ 354753 w 589032"/>
                    <a:gd name="connsiteY1" fmla="*/ 0 h 946434"/>
                    <a:gd name="connsiteX2" fmla="*/ 0 w 589032"/>
                    <a:gd name="connsiteY2" fmla="*/ 946434 h 946434"/>
                    <a:gd name="connsiteX3" fmla="*/ 234279 w 589032"/>
                    <a:gd name="connsiteY3" fmla="*/ 946434 h 946434"/>
                  </a:gdLst>
                  <a:ahLst/>
                  <a:cxnLst>
                    <a:cxn ang="0">
                      <a:pos x="connsiteX0" y="connsiteY0"/>
                    </a:cxn>
                    <a:cxn ang="0">
                      <a:pos x="connsiteX1" y="connsiteY1"/>
                    </a:cxn>
                    <a:cxn ang="0">
                      <a:pos x="connsiteX2" y="connsiteY2"/>
                    </a:cxn>
                    <a:cxn ang="0">
                      <a:pos x="connsiteX3" y="connsiteY3"/>
                    </a:cxn>
                  </a:cxnLst>
                  <a:rect l="l" t="t" r="r" b="b"/>
                  <a:pathLst>
                    <a:path w="589032" h="946434">
                      <a:moveTo>
                        <a:pt x="589032" y="0"/>
                      </a:moveTo>
                      <a:lnTo>
                        <a:pt x="354753" y="0"/>
                      </a:lnTo>
                      <a:lnTo>
                        <a:pt x="0" y="946434"/>
                      </a:lnTo>
                      <a:lnTo>
                        <a:pt x="234279" y="94643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9" name="Rectangle 68">
                <a:extLst>
                  <a:ext uri="{FF2B5EF4-FFF2-40B4-BE49-F238E27FC236}">
                    <a16:creationId xmlns:a16="http://schemas.microsoft.com/office/drawing/2014/main" xmlns="" id="{2A2A7EF3-58B1-41A0-8D04-7534931B1048}"/>
                  </a:ext>
                </a:extLst>
              </p:cNvPr>
              <p:cNvSpPr/>
              <p:nvPr/>
            </p:nvSpPr>
            <p:spPr>
              <a:xfrm>
                <a:off x="2869533" y="2736440"/>
                <a:ext cx="45719" cy="660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2" name="TextBox 41"/>
            <p:cNvSpPr txBox="1"/>
            <p:nvPr/>
          </p:nvSpPr>
          <p:spPr>
            <a:xfrm>
              <a:off x="1179273" y="4573448"/>
              <a:ext cx="3184616"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APPRIVOISER LE CHANGEMENT</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smtClean="0">
                  <a:solidFill>
                    <a:prstClr val="black"/>
                  </a:solidFill>
                </a:rPr>
                <a:t>Priviliégier</a:t>
              </a:r>
              <a:r>
                <a:rPr lang="en-US" sz="1600" dirty="0" smtClean="0">
                  <a:solidFill>
                    <a:prstClr val="black"/>
                  </a:solidFill>
                </a:rPr>
                <a:t> </a:t>
              </a:r>
              <a:r>
                <a:rPr lang="en-US" sz="1600" dirty="0" err="1" smtClean="0">
                  <a:solidFill>
                    <a:prstClr val="black"/>
                  </a:solidFill>
                </a:rPr>
                <a:t>une</a:t>
              </a:r>
              <a:r>
                <a:rPr lang="en-US" sz="1600" dirty="0" smtClean="0">
                  <a:solidFill>
                    <a:prstClr val="black"/>
                  </a:solidFill>
                </a:rPr>
                <a:t> </a:t>
              </a:r>
              <a:r>
                <a:rPr lang="en-US" sz="1600" dirty="0" err="1" smtClean="0">
                  <a:solidFill>
                    <a:prstClr val="black"/>
                  </a:solidFill>
                </a:rPr>
                <a:t>approche</a:t>
              </a:r>
              <a:r>
                <a:rPr lang="en-US" sz="1600" dirty="0" smtClean="0">
                  <a:solidFill>
                    <a:prstClr val="black"/>
                  </a:solidFill>
                </a:rPr>
                <a:t> de co-</a:t>
              </a:r>
              <a:r>
                <a:rPr lang="en-US" sz="1600" dirty="0" err="1" smtClean="0">
                  <a:solidFill>
                    <a:prstClr val="black"/>
                  </a:solidFill>
                </a:rPr>
                <a:t>création</a:t>
              </a:r>
              <a:r>
                <a:rPr lang="en-US" sz="1600" dirty="0" smtClean="0">
                  <a:solidFill>
                    <a:prstClr val="black"/>
                  </a:solidFill>
                </a:rPr>
                <a:t> pour faire </a:t>
              </a:r>
              <a:r>
                <a:rPr lang="en-US" sz="1600" dirty="0" err="1" smtClean="0">
                  <a:solidFill>
                    <a:prstClr val="black"/>
                  </a:solidFill>
                </a:rPr>
                <a:t>valoir</a:t>
              </a:r>
              <a:r>
                <a:rPr lang="en-US" sz="1600" dirty="0" smtClean="0">
                  <a:solidFill>
                    <a:prstClr val="black"/>
                  </a:solidFill>
                </a:rPr>
                <a:t> les </a:t>
              </a:r>
              <a:r>
                <a:rPr lang="en-US" sz="1600" dirty="0" err="1" smtClean="0">
                  <a:solidFill>
                    <a:prstClr val="black"/>
                  </a:solidFill>
                </a:rPr>
                <a:t>voix</a:t>
              </a:r>
              <a:r>
                <a:rPr lang="en-US" sz="1600" dirty="0" smtClean="0">
                  <a:solidFill>
                    <a:prstClr val="black"/>
                  </a:solidFill>
                </a:rPr>
                <a:t> des </a:t>
              </a:r>
              <a:r>
                <a:rPr lang="en-US" sz="1600" dirty="0" err="1" smtClean="0">
                  <a:solidFill>
                    <a:prstClr val="black"/>
                  </a:solidFill>
                </a:rPr>
                <a:t>personnes</a:t>
              </a:r>
              <a:r>
                <a:rPr lang="en-US" sz="1600" dirty="0">
                  <a:solidFill>
                    <a:prstClr val="black"/>
                  </a:solidFill>
                </a:rPr>
                <a:t> </a:t>
              </a:r>
              <a:r>
                <a:rPr lang="en-US" sz="1600" dirty="0" err="1" smtClean="0">
                  <a:solidFill>
                    <a:prstClr val="black"/>
                  </a:solidFill>
                </a:rPr>
                <a:t>souhaitant</a:t>
              </a:r>
              <a:r>
                <a:rPr lang="en-US" sz="1600" dirty="0" smtClean="0">
                  <a:solidFill>
                    <a:prstClr val="black"/>
                  </a:solidFill>
                </a:rPr>
                <a:t> </a:t>
              </a:r>
              <a:r>
                <a:rPr lang="en-US" sz="1600" dirty="0" err="1" smtClean="0">
                  <a:solidFill>
                    <a:prstClr val="black"/>
                  </a:solidFill>
                </a:rPr>
                <a:t>s’exprimer</a:t>
              </a:r>
              <a:r>
                <a:rPr kumimoji="0" lang="en-US" sz="1600" b="0" i="0" u="none" strike="noStrike" kern="1200" cap="none" spc="0" normalizeH="0" baseline="0" noProof="0" dirty="0" smtClean="0">
                  <a:ln>
                    <a:noFill/>
                  </a:ln>
                  <a:solidFill>
                    <a:prstClr val="black"/>
                  </a:solidFill>
                  <a:effectLst/>
                  <a:uLnTx/>
                  <a:uFillTx/>
                </a:rPr>
                <a:t>. </a:t>
              </a:r>
              <a:r>
                <a:rPr kumimoji="0" lang="en-US" sz="1600" b="0" i="0" u="none" strike="noStrike" kern="1200" cap="none" spc="0" normalizeH="0" baseline="0" noProof="0" dirty="0" err="1" smtClean="0">
                  <a:ln>
                    <a:noFill/>
                  </a:ln>
                  <a:solidFill>
                    <a:prstClr val="black"/>
                  </a:solidFill>
                  <a:effectLst/>
                  <a:uLnTx/>
                  <a:uFillTx/>
                </a:rPr>
                <a:t>Participer</a:t>
              </a:r>
              <a:r>
                <a:rPr kumimoji="0" lang="en-US" sz="1600" b="0" i="0" u="none" strike="noStrike" kern="1200" cap="none" spc="0" normalizeH="0" baseline="0" noProof="0" dirty="0" smtClean="0">
                  <a:ln>
                    <a:noFill/>
                  </a:ln>
                  <a:solidFill>
                    <a:prstClr val="black"/>
                  </a:solidFill>
                  <a:effectLst/>
                  <a:uLnTx/>
                  <a:uFillTx/>
                </a:rPr>
                <a:t> à </a:t>
              </a:r>
              <a:r>
                <a:rPr kumimoji="0" lang="en-US" sz="1600" b="0" i="0" u="none" strike="noStrike" kern="1200" cap="none" spc="0" normalizeH="0" baseline="0" noProof="0" dirty="0" err="1" smtClean="0">
                  <a:ln>
                    <a:noFill/>
                  </a:ln>
                  <a:solidFill>
                    <a:prstClr val="black"/>
                  </a:solidFill>
                  <a:effectLst/>
                  <a:uLnTx/>
                  <a:uFillTx/>
                </a:rPr>
                <a:t>une</a:t>
              </a:r>
              <a:r>
                <a:rPr kumimoji="0" lang="en-US" sz="1600" b="0" i="0" u="none" strike="noStrike" kern="1200" cap="none" spc="0" normalizeH="0" baseline="0" noProof="0" dirty="0" smtClean="0">
                  <a:ln>
                    <a:noFill/>
                  </a:ln>
                  <a:solidFill>
                    <a:prstClr val="black"/>
                  </a:solidFill>
                  <a:effectLst/>
                  <a:uLnTx/>
                  <a:uFillTx/>
                </a:rPr>
                <a:t> </a:t>
              </a:r>
              <a:r>
                <a:rPr kumimoji="0" lang="en-US" sz="1600" b="0" i="0" u="none" strike="noStrike" kern="1200" cap="none" spc="0" normalizeH="0" baseline="0" noProof="0" dirty="0" err="1" smtClean="0">
                  <a:ln>
                    <a:noFill/>
                  </a:ln>
                  <a:solidFill>
                    <a:prstClr val="black"/>
                  </a:solidFill>
                  <a:effectLst/>
                  <a:uLnTx/>
                  <a:uFillTx/>
                </a:rPr>
                <a:t>CdeP</a:t>
              </a:r>
              <a:r>
                <a:rPr kumimoji="0" lang="en-US" sz="1600" b="0" i="0" u="none" strike="noStrike" kern="1200" cap="none" spc="0" normalizeH="0" baseline="0" noProof="0" dirty="0" smtClean="0">
                  <a:ln>
                    <a:noFill/>
                  </a:ln>
                  <a:solidFill>
                    <a:prstClr val="black"/>
                  </a:solidFill>
                  <a:effectLst/>
                  <a:uLnTx/>
                  <a:uFillTx/>
                </a:rPr>
                <a:t> </a:t>
              </a:r>
              <a:r>
                <a:rPr kumimoji="0" lang="en-US" sz="1600" b="0" i="0" u="none" strike="noStrike" kern="1200" cap="none" spc="0" normalizeH="0" baseline="0" noProof="0" dirty="0" err="1" smtClean="0">
                  <a:ln>
                    <a:noFill/>
                  </a:ln>
                  <a:solidFill>
                    <a:prstClr val="black"/>
                  </a:solidFill>
                  <a:effectLst/>
                  <a:uLnTx/>
                  <a:uFillTx/>
                </a:rPr>
                <a:t>est</a:t>
              </a:r>
              <a:r>
                <a:rPr kumimoji="0" lang="en-US" sz="1600" b="0" i="0" u="none" strike="noStrike" kern="1200" cap="none" spc="0" normalizeH="0" baseline="0" noProof="0" dirty="0" smtClean="0">
                  <a:ln>
                    <a:noFill/>
                  </a:ln>
                  <a:solidFill>
                    <a:prstClr val="black"/>
                  </a:solidFill>
                  <a:effectLst/>
                  <a:uLnTx/>
                  <a:uFillTx/>
                </a:rPr>
                <a:t> un </a:t>
              </a:r>
              <a:r>
                <a:rPr kumimoji="0" lang="en-US" sz="1600" b="0" i="0" u="sng" strike="noStrike" kern="1200" cap="none" spc="0" normalizeH="0" baseline="0" noProof="0" dirty="0" err="1" smtClean="0">
                  <a:ln>
                    <a:noFill/>
                  </a:ln>
                  <a:solidFill>
                    <a:prstClr val="black"/>
                  </a:solidFill>
                  <a:effectLst/>
                  <a:uLnTx/>
                  <a:uFillTx/>
                </a:rPr>
                <a:t>changement</a:t>
              </a:r>
              <a:r>
                <a:rPr kumimoji="0" lang="en-US" sz="1600" b="0" i="0" u="sng" strike="noStrike" kern="1200" cap="none" spc="0" normalizeH="0" noProof="0" dirty="0" smtClean="0">
                  <a:ln>
                    <a:noFill/>
                  </a:ln>
                  <a:solidFill>
                    <a:prstClr val="black"/>
                  </a:solidFill>
                  <a:effectLst/>
                  <a:uLnTx/>
                  <a:uFillTx/>
                </a:rPr>
                <a:t> à part </a:t>
              </a:r>
              <a:r>
                <a:rPr kumimoji="0" lang="en-US" sz="1600" b="0" i="0" u="sng" strike="noStrike" kern="1200" cap="none" spc="0" normalizeH="0" noProof="0" dirty="0" err="1" smtClean="0">
                  <a:ln>
                    <a:noFill/>
                  </a:ln>
                  <a:solidFill>
                    <a:prstClr val="black"/>
                  </a:solidFill>
                  <a:effectLst/>
                  <a:uLnTx/>
                  <a:uFillTx/>
                </a:rPr>
                <a:t>entière</a:t>
              </a:r>
              <a:r>
                <a:rPr kumimoji="0" lang="en-US" sz="1600" b="0" i="0" u="none" strike="noStrike" kern="1200" cap="none" spc="0" normalizeH="0" noProof="0" dirty="0" smtClean="0">
                  <a:ln>
                    <a:noFill/>
                  </a:ln>
                  <a:solidFill>
                    <a:prstClr val="black"/>
                  </a:solidFill>
                  <a:effectLst/>
                  <a:uLnTx/>
                  <a:uFillTx/>
                </a:rPr>
                <a:t>.</a:t>
              </a:r>
              <a:endParaRPr kumimoji="0" lang="en-US" sz="1600" b="0" i="0" u="none" strike="noStrike" kern="1200" cap="none" spc="0" normalizeH="0" baseline="0" noProof="0" dirty="0">
                <a:ln>
                  <a:noFill/>
                </a:ln>
                <a:solidFill>
                  <a:prstClr val="black"/>
                </a:solidFill>
                <a:effectLst/>
                <a:uLnTx/>
                <a:uFillTx/>
              </a:endParaRPr>
            </a:p>
          </p:txBody>
        </p:sp>
        <p:sp>
          <p:nvSpPr>
            <p:cNvPr id="43" name="TextBox 42"/>
            <p:cNvSpPr txBox="1"/>
            <p:nvPr/>
          </p:nvSpPr>
          <p:spPr>
            <a:xfrm>
              <a:off x="8621392" y="4573448"/>
              <a:ext cx="3463169"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DEMEURER</a:t>
              </a:r>
              <a:r>
                <a:rPr kumimoji="0" lang="en-US" sz="1800" b="1" i="0" u="none" strike="noStrike" kern="1200" cap="none" spc="0" normalizeH="0" noProof="0" dirty="0" smtClean="0">
                  <a:ln>
                    <a:noFill/>
                  </a:ln>
                  <a:solidFill>
                    <a:prstClr val="black"/>
                  </a:solidFill>
                  <a:effectLst/>
                  <a:uLnTx/>
                  <a:uFillTx/>
                  <a:latin typeface="Calibri"/>
                  <a:ea typeface="+mn-ea"/>
                  <a:cs typeface="+mn-cs"/>
                </a:rPr>
                <a:t> FLEXIBLE ET OUVERT</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prstClr val="black"/>
                  </a:solidFill>
                  <a:effectLst/>
                  <a:uLnTx/>
                  <a:uFillTx/>
                </a:rPr>
                <a:t>Une</a:t>
              </a:r>
              <a:r>
                <a:rPr kumimoji="0" lang="en-US" sz="1600" b="0" i="0" u="none" strike="noStrike" kern="1200" cap="none" spc="0" normalizeH="0" baseline="0" noProof="0" dirty="0" smtClean="0">
                  <a:ln>
                    <a:noFill/>
                  </a:ln>
                  <a:solidFill>
                    <a:prstClr val="black"/>
                  </a:solidFill>
                  <a:effectLst/>
                  <a:uLnTx/>
                  <a:uFillTx/>
                </a:rPr>
                <a:t> structure </a:t>
              </a:r>
              <a:r>
                <a:rPr kumimoji="0" lang="en-US" sz="1600" b="0" i="0" u="none" strike="noStrike" kern="1200" cap="none" spc="0" normalizeH="0" baseline="0" noProof="0" dirty="0" err="1" smtClean="0">
                  <a:ln>
                    <a:noFill/>
                  </a:ln>
                  <a:solidFill>
                    <a:prstClr val="black"/>
                  </a:solidFill>
                  <a:effectLst/>
                  <a:uLnTx/>
                  <a:uFillTx/>
                </a:rPr>
                <a:t>est</a:t>
              </a:r>
              <a:r>
                <a:rPr kumimoji="0" lang="en-US" sz="1600" b="0" i="0" u="none" strike="noStrike" kern="1200" cap="none" spc="0" normalizeH="0" baseline="0" noProof="0" dirty="0" smtClean="0">
                  <a:ln>
                    <a:noFill/>
                  </a:ln>
                  <a:solidFill>
                    <a:prstClr val="black"/>
                  </a:solidFill>
                  <a:effectLst/>
                  <a:uLnTx/>
                  <a:uFillTx/>
                </a:rPr>
                <a:t> </a:t>
              </a:r>
              <a:r>
                <a:rPr kumimoji="0" lang="en-US" sz="1600" b="0" i="0" u="none" strike="noStrike" kern="1200" cap="none" spc="0" normalizeH="0" baseline="0" noProof="0" dirty="0" err="1" smtClean="0">
                  <a:ln>
                    <a:noFill/>
                  </a:ln>
                  <a:solidFill>
                    <a:prstClr val="black"/>
                  </a:solidFill>
                  <a:effectLst/>
                  <a:uLnTx/>
                  <a:uFillTx/>
                </a:rPr>
                <a:t>nécessair</a:t>
              </a:r>
              <a:r>
                <a:rPr lang="en-US" sz="1600" dirty="0" smtClean="0">
                  <a:solidFill>
                    <a:prstClr val="black"/>
                  </a:solidFill>
                </a:rPr>
                <a:t>e, car </a:t>
              </a:r>
              <a:r>
                <a:rPr lang="en-US" sz="1600" dirty="0" err="1" smtClean="0">
                  <a:solidFill>
                    <a:prstClr val="black"/>
                  </a:solidFill>
                </a:rPr>
                <a:t>elle</a:t>
              </a:r>
              <a:r>
                <a:rPr lang="en-US" sz="1600" dirty="0" smtClean="0">
                  <a:solidFill>
                    <a:prstClr val="black"/>
                  </a:solidFill>
                </a:rPr>
                <a:t> </a:t>
              </a:r>
              <a:r>
                <a:rPr lang="en-US" sz="1600" dirty="0" err="1" smtClean="0">
                  <a:solidFill>
                    <a:prstClr val="black"/>
                  </a:solidFill>
                </a:rPr>
                <a:t>permet</a:t>
              </a:r>
              <a:r>
                <a:rPr lang="en-US" sz="1600" dirty="0" smtClean="0">
                  <a:solidFill>
                    <a:prstClr val="black"/>
                  </a:solidFill>
                </a:rPr>
                <a:t> de </a:t>
              </a:r>
              <a:r>
                <a:rPr lang="en-US" sz="1600" dirty="0" err="1" smtClean="0">
                  <a:solidFill>
                    <a:prstClr val="black"/>
                  </a:solidFill>
                </a:rPr>
                <a:t>jouir</a:t>
              </a:r>
              <a:r>
                <a:rPr lang="en-US" sz="1600" dirty="0" smtClean="0">
                  <a:solidFill>
                    <a:prstClr val="black"/>
                  </a:solidFill>
                </a:rPr>
                <a:t> d’un </a:t>
              </a:r>
              <a:r>
                <a:rPr lang="en-US" sz="1600" dirty="0" err="1" smtClean="0">
                  <a:solidFill>
                    <a:prstClr val="black"/>
                  </a:solidFill>
                </a:rPr>
                <a:t>soutien</a:t>
              </a:r>
              <a:r>
                <a:rPr lang="en-US" sz="1600" dirty="0" smtClean="0">
                  <a:solidFill>
                    <a:prstClr val="black"/>
                  </a:solidFill>
                </a:rPr>
                <a:t> et de </a:t>
              </a:r>
              <a:r>
                <a:rPr lang="en-US" sz="1600" dirty="0" err="1" smtClean="0">
                  <a:solidFill>
                    <a:prstClr val="black"/>
                  </a:solidFill>
                </a:rPr>
                <a:t>ressources</a:t>
              </a:r>
              <a:r>
                <a:rPr lang="en-US" sz="1600" dirty="0" smtClean="0">
                  <a:solidFill>
                    <a:prstClr val="black"/>
                  </a:solidFill>
                </a:rPr>
                <a:t> </a:t>
              </a:r>
              <a:r>
                <a:rPr lang="en-US" sz="1600" dirty="0" err="1" smtClean="0">
                  <a:solidFill>
                    <a:prstClr val="black"/>
                  </a:solidFill>
                </a:rPr>
                <a:t>indéniables</a:t>
              </a:r>
              <a:r>
                <a:rPr lang="en-US" sz="1600" dirty="0" smtClean="0">
                  <a:solidFill>
                    <a:prstClr val="black"/>
                  </a:solidFill>
                </a:rPr>
                <a:t>. Il </a:t>
              </a:r>
              <a:r>
                <a:rPr lang="en-US" sz="1600" dirty="0" err="1" smtClean="0">
                  <a:solidFill>
                    <a:prstClr val="black"/>
                  </a:solidFill>
                </a:rPr>
                <a:t>faut</a:t>
              </a:r>
              <a:r>
                <a:rPr lang="en-US" sz="1600" dirty="0" smtClean="0">
                  <a:solidFill>
                    <a:prstClr val="black"/>
                  </a:solidFill>
                </a:rPr>
                <a:t> </a:t>
              </a:r>
              <a:r>
                <a:rPr lang="en-US" sz="1600" dirty="0" err="1" smtClean="0">
                  <a:solidFill>
                    <a:prstClr val="black"/>
                  </a:solidFill>
                </a:rPr>
                <a:t>néanmoins</a:t>
              </a:r>
              <a:r>
                <a:rPr lang="en-US" sz="1600" dirty="0" smtClean="0">
                  <a:solidFill>
                    <a:prstClr val="black"/>
                  </a:solidFill>
                </a:rPr>
                <a:t> </a:t>
              </a:r>
              <a:r>
                <a:rPr lang="en-US" sz="1600" dirty="0" err="1" smtClean="0">
                  <a:solidFill>
                    <a:prstClr val="black"/>
                  </a:solidFill>
                </a:rPr>
                <a:t>veiller</a:t>
              </a:r>
              <a:r>
                <a:rPr lang="en-US" sz="1600" dirty="0" smtClean="0">
                  <a:solidFill>
                    <a:prstClr val="black"/>
                  </a:solidFill>
                </a:rPr>
                <a:t> à </a:t>
              </a:r>
              <a:r>
                <a:rPr lang="en-US" sz="1600" u="sng" dirty="0" err="1" smtClean="0">
                  <a:solidFill>
                    <a:prstClr val="black"/>
                  </a:solidFill>
                </a:rPr>
                <a:t>rester</a:t>
              </a:r>
              <a:r>
                <a:rPr lang="en-US" sz="1600" u="sng" dirty="0" smtClean="0">
                  <a:solidFill>
                    <a:prstClr val="black"/>
                  </a:solidFill>
                </a:rPr>
                <a:t> </a:t>
              </a:r>
              <a:r>
                <a:rPr lang="en-US" sz="1600" u="sng" dirty="0" err="1" smtClean="0">
                  <a:solidFill>
                    <a:prstClr val="black"/>
                  </a:solidFill>
                </a:rPr>
                <a:t>ouvert</a:t>
              </a:r>
              <a:r>
                <a:rPr lang="en-US" sz="1600" u="sng" dirty="0" smtClean="0">
                  <a:solidFill>
                    <a:prstClr val="black"/>
                  </a:solidFill>
                </a:rPr>
                <a:t> </a:t>
              </a:r>
              <a:r>
                <a:rPr lang="en-US" sz="1600" dirty="0" smtClean="0">
                  <a:solidFill>
                    <a:prstClr val="black"/>
                  </a:solidFill>
                </a:rPr>
                <a:t>à </a:t>
              </a:r>
              <a:r>
                <a:rPr lang="en-US" sz="1600" dirty="0" err="1" smtClean="0">
                  <a:solidFill>
                    <a:prstClr val="black"/>
                  </a:solidFill>
                </a:rPr>
                <a:t>toutes</a:t>
              </a:r>
              <a:r>
                <a:rPr lang="en-US" sz="1600" dirty="0" smtClean="0">
                  <a:solidFill>
                    <a:prstClr val="black"/>
                  </a:solidFill>
                </a:rPr>
                <a:t> les </a:t>
              </a:r>
              <a:r>
                <a:rPr lang="en-US" sz="1600" dirty="0" err="1" smtClean="0">
                  <a:solidFill>
                    <a:prstClr val="black"/>
                  </a:solidFill>
                </a:rPr>
                <a:t>opportunités</a:t>
              </a:r>
              <a:r>
                <a:rPr lang="en-US" sz="1600" dirty="0" smtClean="0">
                  <a:solidFill>
                    <a:prstClr val="black"/>
                  </a:solidFill>
                </a:rPr>
                <a:t> de synergies et de </a:t>
              </a:r>
              <a:r>
                <a:rPr lang="en-US" sz="1600" dirty="0" err="1" smtClean="0">
                  <a:solidFill>
                    <a:prstClr val="black"/>
                  </a:solidFill>
                </a:rPr>
                <a:t>capitalisation</a:t>
              </a:r>
              <a:r>
                <a:rPr lang="en-US" sz="1600" dirty="0" smtClean="0">
                  <a:solidFill>
                    <a:prstClr val="black"/>
                  </a:solidFill>
                </a:rPr>
                <a:t> des </a:t>
              </a:r>
              <a:r>
                <a:rPr lang="en-US" sz="1600" dirty="0" err="1" smtClean="0">
                  <a:solidFill>
                    <a:prstClr val="black"/>
                  </a:solidFill>
                </a:rPr>
                <a:t>connaissances</a:t>
              </a:r>
              <a:r>
                <a:rPr lang="en-US" sz="1600" dirty="0" smtClean="0">
                  <a:solidFill>
                    <a:prstClr val="black"/>
                  </a:solidFill>
                </a:rPr>
                <a:t> (</a:t>
              </a:r>
              <a:r>
                <a:rPr lang="en-US" sz="1600" dirty="0" err="1" smtClean="0">
                  <a:solidFill>
                    <a:prstClr val="black"/>
                  </a:solidFill>
                </a:rPr>
                <a:t>focalisation</a:t>
              </a:r>
              <a:r>
                <a:rPr lang="en-US" sz="1600" dirty="0" smtClean="0">
                  <a:solidFill>
                    <a:prstClr val="black"/>
                  </a:solidFill>
                </a:rPr>
                <a:t> </a:t>
              </a:r>
              <a:r>
                <a:rPr lang="en-US" sz="1600" dirty="0" err="1" smtClean="0">
                  <a:solidFill>
                    <a:prstClr val="black"/>
                  </a:solidFill>
                </a:rPr>
                <a:t>expertises</a:t>
              </a:r>
              <a:r>
                <a:rPr lang="en-US" sz="1600" dirty="0" smtClean="0">
                  <a:solidFill>
                    <a:prstClr val="black"/>
                  </a:solidFill>
                </a:rPr>
                <a:t>).</a:t>
              </a:r>
              <a:endParaRPr kumimoji="0" lang="en-US" sz="1600" b="0" i="0" u="none" strike="noStrike" kern="1200" cap="none" spc="0" normalizeH="0" baseline="0" noProof="0" dirty="0">
                <a:ln>
                  <a:noFill/>
                </a:ln>
                <a:solidFill>
                  <a:prstClr val="black"/>
                </a:solidFill>
                <a:effectLst/>
                <a:uLnTx/>
                <a:uFillTx/>
              </a:endParaRPr>
            </a:p>
          </p:txBody>
        </p:sp>
        <p:sp>
          <p:nvSpPr>
            <p:cNvPr id="44" name="TextBox 43"/>
            <p:cNvSpPr txBox="1"/>
            <p:nvPr/>
          </p:nvSpPr>
          <p:spPr>
            <a:xfrm>
              <a:off x="4871035" y="4573447"/>
              <a:ext cx="3243210"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smtClean="0">
                  <a:solidFill>
                    <a:prstClr val="black"/>
                  </a:solidFill>
                  <a:latin typeface="Calibri"/>
                </a:rPr>
                <a:t>PENSER HOLISTIQUE</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smtClean="0">
                  <a:solidFill>
                    <a:prstClr val="black"/>
                  </a:solidFill>
                </a:rPr>
                <a:t>Penser</a:t>
              </a:r>
              <a:r>
                <a:rPr lang="en-US" sz="1600" dirty="0" smtClean="0">
                  <a:solidFill>
                    <a:prstClr val="black"/>
                  </a:solidFill>
                </a:rPr>
                <a:t> </a:t>
              </a:r>
              <a:r>
                <a:rPr lang="en-US" sz="1600" u="sng" dirty="0" smtClean="0">
                  <a:solidFill>
                    <a:prstClr val="black"/>
                  </a:solidFill>
                </a:rPr>
                <a:t>au-</a:t>
              </a:r>
              <a:r>
                <a:rPr lang="en-US" sz="1600" u="sng" dirty="0" err="1" smtClean="0">
                  <a:solidFill>
                    <a:prstClr val="black"/>
                  </a:solidFill>
                </a:rPr>
                <a:t>delà</a:t>
              </a:r>
              <a:r>
                <a:rPr lang="en-US" sz="1600" u="sng" dirty="0" smtClean="0">
                  <a:solidFill>
                    <a:prstClr val="black"/>
                  </a:solidFill>
                </a:rPr>
                <a:t> des </a:t>
              </a:r>
              <a:r>
                <a:rPr lang="en-US" sz="1600" u="sng" dirty="0" err="1" smtClean="0">
                  <a:solidFill>
                    <a:prstClr val="black"/>
                  </a:solidFill>
                </a:rPr>
                <a:t>CdeP</a:t>
              </a:r>
              <a:r>
                <a:rPr lang="en-US" sz="1600" u="sng" dirty="0" smtClean="0">
                  <a:solidFill>
                    <a:prstClr val="black"/>
                  </a:solidFill>
                </a:rPr>
                <a:t> </a:t>
              </a:r>
              <a:r>
                <a:rPr lang="en-US" sz="1600" dirty="0" err="1" smtClean="0">
                  <a:solidFill>
                    <a:prstClr val="black"/>
                  </a:solidFill>
                </a:rPr>
                <a:t>en</a:t>
              </a:r>
              <a:r>
                <a:rPr lang="en-US" sz="1600" dirty="0" smtClean="0">
                  <a:solidFill>
                    <a:prstClr val="black"/>
                  </a:solidFill>
                </a:rPr>
                <a:t> </a:t>
              </a:r>
              <a:r>
                <a:rPr lang="en-US" sz="1600" dirty="0" err="1" smtClean="0">
                  <a:solidFill>
                    <a:prstClr val="black"/>
                  </a:solidFill>
                </a:rPr>
                <a:t>réfléchissant</a:t>
              </a:r>
              <a:r>
                <a:rPr lang="en-US" sz="1600" dirty="0" smtClean="0">
                  <a:solidFill>
                    <a:prstClr val="black"/>
                  </a:solidFill>
                </a:rPr>
                <a:t> à </a:t>
              </a:r>
              <a:r>
                <a:rPr lang="en-US" sz="1600" dirty="0" err="1" smtClean="0">
                  <a:solidFill>
                    <a:prstClr val="black"/>
                  </a:solidFill>
                </a:rPr>
                <a:t>une</a:t>
              </a:r>
              <a:r>
                <a:rPr lang="en-US" sz="1600" dirty="0" smtClean="0">
                  <a:solidFill>
                    <a:prstClr val="black"/>
                  </a:solidFill>
                </a:rPr>
                <a:t> </a:t>
              </a:r>
              <a:r>
                <a:rPr lang="en-US" sz="1600" dirty="0" err="1" smtClean="0">
                  <a:solidFill>
                    <a:prstClr val="black"/>
                  </a:solidFill>
                </a:rPr>
                <a:t>stratégie</a:t>
              </a:r>
              <a:r>
                <a:rPr lang="en-US" sz="1600" dirty="0" smtClean="0">
                  <a:solidFill>
                    <a:prstClr val="black"/>
                  </a:solidFill>
                </a:rPr>
                <a:t> </a:t>
              </a:r>
              <a:r>
                <a:rPr lang="en-US" sz="1600" dirty="0" err="1" smtClean="0">
                  <a:solidFill>
                    <a:prstClr val="black"/>
                  </a:solidFill>
                </a:rPr>
                <a:t>intégrée</a:t>
              </a:r>
              <a:r>
                <a:rPr lang="en-US" sz="1600" dirty="0" smtClean="0">
                  <a:solidFill>
                    <a:prstClr val="black"/>
                  </a:solidFill>
                </a:rPr>
                <a:t> de </a:t>
              </a:r>
              <a:r>
                <a:rPr lang="en-US" sz="1600" dirty="0" err="1" smtClean="0">
                  <a:solidFill>
                    <a:prstClr val="black"/>
                  </a:solidFill>
                </a:rPr>
                <a:t>gestion</a:t>
              </a:r>
              <a:r>
                <a:rPr lang="en-US" sz="1600" dirty="0" smtClean="0">
                  <a:solidFill>
                    <a:prstClr val="black"/>
                  </a:solidFill>
                </a:rPr>
                <a:t> et de </a:t>
              </a:r>
              <a:r>
                <a:rPr lang="en-US" sz="1600" dirty="0" err="1" smtClean="0">
                  <a:solidFill>
                    <a:prstClr val="black"/>
                  </a:solidFill>
                </a:rPr>
                <a:t>partage</a:t>
              </a:r>
              <a:r>
                <a:rPr lang="en-US" sz="1600" dirty="0" smtClean="0">
                  <a:solidFill>
                    <a:prstClr val="black"/>
                  </a:solidFill>
                </a:rPr>
                <a:t> des </a:t>
              </a:r>
              <a:r>
                <a:rPr lang="en-US" sz="1600" dirty="0" err="1" smtClean="0">
                  <a:solidFill>
                    <a:prstClr val="black"/>
                  </a:solidFill>
                </a:rPr>
                <a:t>connaissances</a:t>
              </a:r>
              <a:r>
                <a:rPr kumimoji="0" lang="en-US" sz="1600" b="0" i="0" u="none" strike="noStrike" kern="1200" cap="none" spc="0" normalizeH="0" baseline="0" noProof="0" dirty="0" smtClean="0">
                  <a:ln>
                    <a:noFill/>
                  </a:ln>
                  <a:solidFill>
                    <a:prstClr val="black"/>
                  </a:solidFill>
                  <a:effectLst/>
                  <a:uLnTx/>
                  <a:uFillTx/>
                </a:rPr>
                <a:t>. Les </a:t>
              </a:r>
              <a:r>
                <a:rPr kumimoji="0" lang="en-US" sz="1600" b="0" i="0" u="none" strike="noStrike" kern="1200" cap="none" spc="0" normalizeH="0" baseline="0" noProof="0" dirty="0" err="1" smtClean="0">
                  <a:ln>
                    <a:noFill/>
                  </a:ln>
                  <a:solidFill>
                    <a:prstClr val="black"/>
                  </a:solidFill>
                  <a:effectLst/>
                  <a:uLnTx/>
                  <a:uFillTx/>
                </a:rPr>
                <a:t>CdeP</a:t>
              </a:r>
              <a:r>
                <a:rPr kumimoji="0" lang="en-US" sz="1600" b="0" i="0" u="none" strike="noStrike" kern="1200" cap="none" spc="0" normalizeH="0" baseline="0" noProof="0" dirty="0" smtClean="0">
                  <a:ln>
                    <a:noFill/>
                  </a:ln>
                  <a:solidFill>
                    <a:prstClr val="black"/>
                  </a:solidFill>
                  <a:effectLst/>
                  <a:uLnTx/>
                  <a:uFillTx/>
                </a:rPr>
                <a:t> </a:t>
              </a:r>
              <a:r>
                <a:rPr kumimoji="0" lang="en-US" sz="1600" b="0" i="0" u="none" strike="noStrike" kern="1200" cap="none" spc="0" normalizeH="0" baseline="0" noProof="0" dirty="0" err="1" smtClean="0">
                  <a:ln>
                    <a:noFill/>
                  </a:ln>
                  <a:solidFill>
                    <a:prstClr val="black"/>
                  </a:solidFill>
                  <a:effectLst/>
                  <a:uLnTx/>
                  <a:uFillTx/>
                </a:rPr>
                <a:t>doivent</a:t>
              </a:r>
              <a:r>
                <a:rPr kumimoji="0" lang="en-US" sz="1600" b="0" i="0" u="none" strike="noStrike" kern="1200" cap="none" spc="0" normalizeH="0" baseline="0" noProof="0" dirty="0" smtClean="0">
                  <a:ln>
                    <a:noFill/>
                  </a:ln>
                  <a:solidFill>
                    <a:prstClr val="black"/>
                  </a:solidFill>
                  <a:effectLst/>
                  <a:uLnTx/>
                  <a:uFillTx/>
                </a:rPr>
                <a:t> </a:t>
              </a:r>
              <a:r>
                <a:rPr kumimoji="0" lang="en-US" sz="1600" b="0" i="0" u="none" strike="noStrike" kern="1200" cap="none" spc="0" normalizeH="0" baseline="0" noProof="0" dirty="0" err="1" smtClean="0">
                  <a:ln>
                    <a:noFill/>
                  </a:ln>
                  <a:solidFill>
                    <a:prstClr val="black"/>
                  </a:solidFill>
                  <a:effectLst/>
                  <a:uLnTx/>
                  <a:uFillTx/>
                </a:rPr>
                <a:t>s’ouvrir</a:t>
              </a:r>
              <a:r>
                <a:rPr kumimoji="0" lang="en-US" sz="1600" b="0" i="0" u="none" strike="noStrike" kern="1200" cap="none" spc="0" normalizeH="0" noProof="0" dirty="0" smtClean="0">
                  <a:ln>
                    <a:noFill/>
                  </a:ln>
                  <a:solidFill>
                    <a:prstClr val="black"/>
                  </a:solidFill>
                  <a:effectLst/>
                  <a:uLnTx/>
                  <a:uFillTx/>
                </a:rPr>
                <a:t> au </a:t>
              </a:r>
              <a:r>
                <a:rPr kumimoji="0" lang="en-US" sz="1600" b="0" i="0" u="none" strike="noStrike" kern="1200" cap="none" spc="0" normalizeH="0" noProof="0" dirty="0" err="1" smtClean="0">
                  <a:ln>
                    <a:noFill/>
                  </a:ln>
                  <a:solidFill>
                    <a:prstClr val="black"/>
                  </a:solidFill>
                  <a:effectLst/>
                  <a:uLnTx/>
                  <a:uFillTx/>
                </a:rPr>
                <a:t>reste</a:t>
              </a:r>
              <a:r>
                <a:rPr kumimoji="0" lang="en-US" sz="1600" b="0" i="0" u="none" strike="noStrike" kern="1200" cap="none" spc="0" normalizeH="0" noProof="0" dirty="0" smtClean="0">
                  <a:ln>
                    <a:noFill/>
                  </a:ln>
                  <a:solidFill>
                    <a:prstClr val="black"/>
                  </a:solidFill>
                  <a:effectLst/>
                  <a:uLnTx/>
                  <a:uFillTx/>
                </a:rPr>
                <a:t> de </a:t>
              </a:r>
              <a:r>
                <a:rPr kumimoji="0" lang="en-US" sz="1600" b="0" i="0" u="none" strike="noStrike" kern="1200" cap="none" spc="0" normalizeH="0" noProof="0" dirty="0" err="1" smtClean="0">
                  <a:ln>
                    <a:noFill/>
                  </a:ln>
                  <a:solidFill>
                    <a:prstClr val="black"/>
                  </a:solidFill>
                  <a:effectLst/>
                  <a:uLnTx/>
                  <a:uFillTx/>
                </a:rPr>
                <a:t>l’organisation</a:t>
              </a:r>
              <a:r>
                <a:rPr kumimoji="0" lang="en-US" sz="1600" b="0" i="0" u="none" strike="noStrike" kern="1200" cap="none" spc="0" normalizeH="0" noProof="0" dirty="0" smtClean="0">
                  <a:ln>
                    <a:noFill/>
                  </a:ln>
                  <a:solidFill>
                    <a:prstClr val="black"/>
                  </a:solidFill>
                  <a:effectLst/>
                  <a:uLnTx/>
                  <a:uFillTx/>
                </a:rPr>
                <a:t> et vice versa.</a:t>
              </a:r>
              <a:r>
                <a:rPr kumimoji="0" lang="en-US" sz="1600" b="0" i="0" u="none" strike="noStrike" kern="1200" cap="none" spc="0" normalizeH="0" baseline="0" noProof="0" dirty="0" smtClean="0">
                  <a:ln>
                    <a:noFill/>
                  </a:ln>
                  <a:solidFill>
                    <a:prstClr val="black"/>
                  </a:solidFill>
                  <a:effectLst/>
                  <a:uLnTx/>
                  <a:uFillTx/>
                </a:rPr>
                <a:t> </a:t>
              </a:r>
              <a:endParaRPr kumimoji="0" lang="en-US" sz="1600" b="0" i="0" u="none" strike="noStrike" kern="1200" cap="none" spc="0" normalizeH="0" baseline="0" noProof="0" dirty="0">
                <a:ln>
                  <a:noFill/>
                </a:ln>
                <a:solidFill>
                  <a:prstClr val="black"/>
                </a:solidFill>
                <a:effectLst/>
                <a:uLnTx/>
                <a:uFillTx/>
              </a:endParaRPr>
            </a:p>
          </p:txBody>
        </p:sp>
      </p:grpSp>
      <p:pic>
        <p:nvPicPr>
          <p:cNvPr id="46" name="Picture 45"/>
          <p:cNvPicPr>
            <a:picLocks noChangeAspect="1"/>
          </p:cNvPicPr>
          <p:nvPr/>
        </p:nvPicPr>
        <p:blipFill>
          <a:blip r:embed="rId4"/>
          <a:stretch>
            <a:fillRect/>
          </a:stretch>
        </p:blipFill>
        <p:spPr>
          <a:xfrm>
            <a:off x="9941644" y="0"/>
            <a:ext cx="2250356" cy="788918"/>
          </a:xfrm>
          <a:prstGeom prst="rect">
            <a:avLst/>
          </a:prstGeom>
        </p:spPr>
      </p:pic>
    </p:spTree>
    <p:custDataLst>
      <p:tags r:id="rId1"/>
    </p:custDataLst>
    <p:extLst>
      <p:ext uri="{BB962C8B-B14F-4D97-AF65-F5344CB8AC3E}">
        <p14:creationId xmlns:p14="http://schemas.microsoft.com/office/powerpoint/2010/main" val="34534294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Jean-Philippe.bootz\Mes documents\Cours\PGE 2A\images\iceberg_Cleve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12192000" cy="549910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23392" y="4678109"/>
            <a:ext cx="2119808" cy="646331"/>
          </a:xfrm>
          <a:prstGeom prst="rect">
            <a:avLst/>
          </a:prstGeom>
          <a:noFill/>
        </p:spPr>
        <p:txBody>
          <a:bodyPr wrap="square" rtlCol="0">
            <a:spAutoFit/>
          </a:bodyPr>
          <a:lstStyle/>
          <a:p>
            <a:pPr fontAlgn="auto">
              <a:spcBef>
                <a:spcPts val="0"/>
              </a:spcBef>
              <a:spcAft>
                <a:spcPts val="0"/>
              </a:spcAft>
            </a:pPr>
            <a:r>
              <a:rPr lang="fr-CA" dirty="0">
                <a:solidFill>
                  <a:prstClr val="white"/>
                </a:solidFill>
                <a:latin typeface="Calibri" panose="020F0502020204030204"/>
              </a:rPr>
              <a:t>Connaissances tacites</a:t>
            </a:r>
          </a:p>
        </p:txBody>
      </p:sp>
      <p:sp>
        <p:nvSpPr>
          <p:cNvPr id="9" name="ZoneTexte 8"/>
          <p:cNvSpPr txBox="1"/>
          <p:nvPr/>
        </p:nvSpPr>
        <p:spPr>
          <a:xfrm>
            <a:off x="431371" y="1340769"/>
            <a:ext cx="2311829" cy="646331"/>
          </a:xfrm>
          <a:prstGeom prst="rect">
            <a:avLst/>
          </a:prstGeom>
          <a:noFill/>
        </p:spPr>
        <p:txBody>
          <a:bodyPr wrap="square" rtlCol="0">
            <a:spAutoFit/>
          </a:bodyPr>
          <a:lstStyle/>
          <a:p>
            <a:pPr fontAlgn="auto">
              <a:spcBef>
                <a:spcPts val="0"/>
              </a:spcBef>
              <a:spcAft>
                <a:spcPts val="0"/>
              </a:spcAft>
            </a:pPr>
            <a:r>
              <a:rPr lang="fr-CA" dirty="0">
                <a:solidFill>
                  <a:prstClr val="white"/>
                </a:solidFill>
                <a:latin typeface="Calibri" panose="020F0502020204030204"/>
              </a:rPr>
              <a:t>Connaissances explicites</a:t>
            </a:r>
          </a:p>
        </p:txBody>
      </p:sp>
      <p:sp>
        <p:nvSpPr>
          <p:cNvPr id="7" name="Line Callout 1 4"/>
          <p:cNvSpPr/>
          <p:nvPr/>
        </p:nvSpPr>
        <p:spPr>
          <a:xfrm>
            <a:off x="7200361" y="3999777"/>
            <a:ext cx="3010441" cy="1517455"/>
          </a:xfrm>
          <a:prstGeom prst="borderCallout1">
            <a:avLst>
              <a:gd name="adj1" fmla="val 18750"/>
              <a:gd name="adj2" fmla="val -8333"/>
              <a:gd name="adj3" fmla="val 21324"/>
              <a:gd name="adj4" fmla="val -42168"/>
            </a:avLst>
          </a:prstGeom>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r>
              <a:rPr lang="fr-CA" dirty="0">
                <a:solidFill>
                  <a:prstClr val="white"/>
                </a:solidFill>
              </a:rPr>
              <a:t>Les expériences vécues; L’intuition (sagesse pratique);</a:t>
            </a:r>
          </a:p>
          <a:p>
            <a:pPr fontAlgn="auto">
              <a:spcBef>
                <a:spcPts val="0"/>
              </a:spcBef>
              <a:spcAft>
                <a:spcPts val="0"/>
              </a:spcAft>
            </a:pPr>
            <a:r>
              <a:rPr lang="fr-CA" dirty="0">
                <a:solidFill>
                  <a:prstClr val="white"/>
                </a:solidFill>
              </a:rPr>
              <a:t>Réseau personnel, </a:t>
            </a:r>
          </a:p>
          <a:p>
            <a:pPr fontAlgn="auto">
              <a:spcBef>
                <a:spcPts val="0"/>
              </a:spcBef>
              <a:spcAft>
                <a:spcPts val="0"/>
              </a:spcAft>
            </a:pPr>
            <a:r>
              <a:rPr lang="en-US" dirty="0">
                <a:solidFill>
                  <a:prstClr val="white"/>
                </a:solidFill>
              </a:rPr>
              <a:t>e</a:t>
            </a:r>
            <a:r>
              <a:rPr lang="fr-CA" dirty="0" err="1">
                <a:solidFill>
                  <a:prstClr val="white"/>
                </a:solidFill>
              </a:rPr>
              <a:t>tc</a:t>
            </a:r>
            <a:r>
              <a:rPr lang="fr-CA" dirty="0">
                <a:solidFill>
                  <a:prstClr val="white"/>
                </a:solidFill>
              </a:rPr>
              <a:t>.</a:t>
            </a:r>
          </a:p>
        </p:txBody>
      </p:sp>
      <p:sp>
        <p:nvSpPr>
          <p:cNvPr id="8" name="Line Callout 1 1"/>
          <p:cNvSpPr/>
          <p:nvPr/>
        </p:nvSpPr>
        <p:spPr>
          <a:xfrm>
            <a:off x="6653134" y="1048074"/>
            <a:ext cx="3010441" cy="1137048"/>
          </a:xfrm>
          <a:prstGeom prst="borderCallout1">
            <a:avLst>
              <a:gd name="adj1" fmla="val 18750"/>
              <a:gd name="adj2" fmla="val -8333"/>
              <a:gd name="adj3" fmla="val 21324"/>
              <a:gd name="adj4" fmla="val -42168"/>
            </a:avLst>
          </a:prstGeom>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r>
              <a:rPr lang="fr-CA" dirty="0">
                <a:solidFill>
                  <a:prstClr val="white"/>
                </a:solidFill>
              </a:rPr>
              <a:t>Rapports; </a:t>
            </a:r>
          </a:p>
          <a:p>
            <a:pPr fontAlgn="auto">
              <a:spcBef>
                <a:spcPts val="0"/>
              </a:spcBef>
              <a:spcAft>
                <a:spcPts val="0"/>
              </a:spcAft>
            </a:pPr>
            <a:r>
              <a:rPr lang="fr-CA" dirty="0">
                <a:solidFill>
                  <a:prstClr val="white"/>
                </a:solidFill>
              </a:rPr>
              <a:t>Leçons apprises; </a:t>
            </a:r>
          </a:p>
          <a:p>
            <a:pPr fontAlgn="auto">
              <a:spcBef>
                <a:spcPts val="0"/>
              </a:spcBef>
              <a:spcAft>
                <a:spcPts val="0"/>
              </a:spcAft>
            </a:pPr>
            <a:r>
              <a:rPr lang="fr-CA" dirty="0">
                <a:solidFill>
                  <a:prstClr val="white"/>
                </a:solidFill>
              </a:rPr>
              <a:t>Bases de données;</a:t>
            </a:r>
          </a:p>
          <a:p>
            <a:pPr fontAlgn="auto">
              <a:spcBef>
                <a:spcPts val="0"/>
              </a:spcBef>
              <a:spcAft>
                <a:spcPts val="0"/>
              </a:spcAft>
            </a:pPr>
            <a:r>
              <a:rPr lang="fr-CA" dirty="0">
                <a:solidFill>
                  <a:prstClr val="white"/>
                </a:solidFill>
              </a:rPr>
              <a:t>etc.</a:t>
            </a:r>
          </a:p>
        </p:txBody>
      </p:sp>
      <p:sp>
        <p:nvSpPr>
          <p:cNvPr id="2" name="Espace réservé du numéro de diapositive 1"/>
          <p:cNvSpPr>
            <a:spLocks noGrp="1"/>
          </p:cNvSpPr>
          <p:nvPr>
            <p:ph type="sldNum" sz="quarter" idx="12"/>
          </p:nvPr>
        </p:nvSpPr>
        <p:spPr/>
        <p:txBody>
          <a:bodyPr/>
          <a:lstStyle/>
          <a:p>
            <a:fld id="{1B108522-02BA-7142-8314-DF02AC920FD1}" type="slidenum">
              <a:rPr lang="fr-FR" smtClean="0">
                <a:solidFill>
                  <a:prstClr val="black">
                    <a:tint val="75000"/>
                  </a:prstClr>
                </a:solidFill>
              </a:rPr>
              <a:pPr/>
              <a:t>6</a:t>
            </a:fld>
            <a:endParaRPr lang="fr-FR">
              <a:solidFill>
                <a:prstClr val="black">
                  <a:tint val="75000"/>
                </a:prstClr>
              </a:solidFill>
            </a:endParaRPr>
          </a:p>
        </p:txBody>
      </p:sp>
      <p:sp>
        <p:nvSpPr>
          <p:cNvPr id="10" name="Slide Number Placeholder 1">
            <a:extLst>
              <a:ext uri="{FF2B5EF4-FFF2-40B4-BE49-F238E27FC236}">
                <a16:creationId xmlns:a16="http://schemas.microsoft.com/office/drawing/2014/main" xmlns="" id="{69848CC5-501D-7F43-A858-6F707937B940}"/>
              </a:ext>
            </a:extLst>
          </p:cNvPr>
          <p:cNvSpPr txBox="1">
            <a:spLocks/>
          </p:cNvSpPr>
          <p:nvPr/>
        </p:nvSpPr>
        <p:spPr>
          <a:xfrm>
            <a:off x="11376587" y="6555343"/>
            <a:ext cx="1013892" cy="438397"/>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B108522-02BA-7142-8314-DF02AC920FD1}" type="slidenum">
              <a:rPr lang="fr-FR" sz="1400" smtClean="0"/>
              <a:pPr/>
              <a:t>6</a:t>
            </a:fld>
            <a:r>
              <a:rPr lang="fr-FR" sz="1400"/>
              <a:t>/24</a:t>
            </a:r>
            <a:endParaRPr lang="fr-FR" sz="1400" dirty="0"/>
          </a:p>
        </p:txBody>
      </p:sp>
    </p:spTree>
    <p:extLst>
      <p:ext uri="{BB962C8B-B14F-4D97-AF65-F5344CB8AC3E}">
        <p14:creationId xmlns:p14="http://schemas.microsoft.com/office/powerpoint/2010/main" val="947461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B27571F4-2F36-664F-B4A4-DA4FC809E391}"/>
              </a:ext>
            </a:extLst>
          </p:cNvPr>
          <p:cNvPicPr>
            <a:picLocks noChangeAspect="1"/>
          </p:cNvPicPr>
          <p:nvPr/>
        </p:nvPicPr>
        <p:blipFill>
          <a:blip r:embed="rId2"/>
          <a:stretch>
            <a:fillRect/>
          </a:stretch>
        </p:blipFill>
        <p:spPr>
          <a:xfrm>
            <a:off x="335360" y="1052736"/>
            <a:ext cx="10275939" cy="5538936"/>
          </a:xfrm>
          <a:prstGeom prst="rect">
            <a:avLst/>
          </a:prstGeom>
        </p:spPr>
      </p:pic>
      <p:sp>
        <p:nvSpPr>
          <p:cNvPr id="3" name="Slide Number Placeholder 1">
            <a:extLst>
              <a:ext uri="{FF2B5EF4-FFF2-40B4-BE49-F238E27FC236}">
                <a16:creationId xmlns:a16="http://schemas.microsoft.com/office/drawing/2014/main" xmlns="" id="{F025E219-7546-854C-8AD3-2B7592C6FA60}"/>
              </a:ext>
            </a:extLst>
          </p:cNvPr>
          <p:cNvSpPr txBox="1">
            <a:spLocks/>
          </p:cNvSpPr>
          <p:nvPr/>
        </p:nvSpPr>
        <p:spPr>
          <a:xfrm>
            <a:off x="11376587" y="6555343"/>
            <a:ext cx="1013892" cy="438397"/>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B108522-02BA-7142-8314-DF02AC920FD1}" type="slidenum">
              <a:rPr lang="fr-FR" sz="1400" smtClean="0"/>
              <a:pPr/>
              <a:t>7</a:t>
            </a:fld>
            <a:r>
              <a:rPr lang="fr-FR" sz="1400"/>
              <a:t>/24</a:t>
            </a:r>
            <a:endParaRPr lang="fr-FR" sz="1400" dirty="0"/>
          </a:p>
        </p:txBody>
      </p:sp>
    </p:spTree>
    <p:extLst>
      <p:ext uri="{BB962C8B-B14F-4D97-AF65-F5344CB8AC3E}">
        <p14:creationId xmlns:p14="http://schemas.microsoft.com/office/powerpoint/2010/main" val="1610995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192734" y="3338738"/>
            <a:ext cx="1342034" cy="1702775"/>
            <a:chOff x="9192734" y="3338738"/>
            <a:chExt cx="1342034" cy="1702775"/>
          </a:xfrm>
        </p:grpSpPr>
        <p:pic>
          <p:nvPicPr>
            <p:cNvPr id="5" name="Picture 4"/>
            <p:cNvPicPr>
              <a:picLocks noChangeAspect="1"/>
            </p:cNvPicPr>
            <p:nvPr/>
          </p:nvPicPr>
          <p:blipFill>
            <a:blip r:embed="rId4"/>
            <a:stretch>
              <a:fillRect/>
            </a:stretch>
          </p:blipFill>
          <p:spPr>
            <a:xfrm>
              <a:off x="9249645" y="3338738"/>
              <a:ext cx="1228210" cy="1089820"/>
            </a:xfrm>
            <a:prstGeom prst="rect">
              <a:avLst/>
            </a:prstGeom>
          </p:spPr>
        </p:pic>
        <p:sp>
          <p:nvSpPr>
            <p:cNvPr id="6" name="TextBox 5"/>
            <p:cNvSpPr txBox="1"/>
            <p:nvPr/>
          </p:nvSpPr>
          <p:spPr>
            <a:xfrm>
              <a:off x="9192734" y="4579848"/>
              <a:ext cx="1342034" cy="461665"/>
            </a:xfrm>
            <a:prstGeom prst="rect">
              <a:avLst/>
            </a:prstGeom>
            <a:noFill/>
          </p:spPr>
          <p:txBody>
            <a:bodyPr wrap="none" rtlCol="0">
              <a:spAutoFit/>
            </a:bodyPr>
            <a:lstStyle/>
            <a:p>
              <a:pPr algn="ctr"/>
              <a:r>
                <a:rPr lang="fr-CA" sz="2400" b="1" dirty="0" smtClean="0">
                  <a:solidFill>
                    <a:schemeClr val="accent1"/>
                  </a:solidFill>
                </a:rPr>
                <a:t>IDENTITÉ</a:t>
              </a:r>
              <a:endParaRPr lang="fr-FR" sz="2400" b="1" dirty="0">
                <a:solidFill>
                  <a:schemeClr val="accent1"/>
                </a:solidFill>
              </a:endParaRPr>
            </a:p>
          </p:txBody>
        </p:sp>
      </p:grpSp>
      <p:grpSp>
        <p:nvGrpSpPr>
          <p:cNvPr id="15" name="Group 14"/>
          <p:cNvGrpSpPr/>
          <p:nvPr/>
        </p:nvGrpSpPr>
        <p:grpSpPr>
          <a:xfrm>
            <a:off x="4854320" y="3210329"/>
            <a:ext cx="3218766" cy="2231605"/>
            <a:chOff x="4854320" y="3210329"/>
            <a:chExt cx="3218766" cy="2231605"/>
          </a:xfrm>
        </p:grpSpPr>
        <p:pic>
          <p:nvPicPr>
            <p:cNvPr id="4" name="Picture 3"/>
            <p:cNvPicPr>
              <a:picLocks noChangeAspect="1"/>
            </p:cNvPicPr>
            <p:nvPr/>
          </p:nvPicPr>
          <p:blipFill>
            <a:blip r:embed="rId5"/>
            <a:stretch>
              <a:fillRect/>
            </a:stretch>
          </p:blipFill>
          <p:spPr>
            <a:xfrm>
              <a:off x="5766003" y="3210329"/>
              <a:ext cx="1368715" cy="1346639"/>
            </a:xfrm>
            <a:prstGeom prst="rect">
              <a:avLst/>
            </a:prstGeom>
          </p:spPr>
        </p:pic>
        <p:sp>
          <p:nvSpPr>
            <p:cNvPr id="12" name="TextBox 11"/>
            <p:cNvSpPr txBox="1"/>
            <p:nvPr/>
          </p:nvSpPr>
          <p:spPr>
            <a:xfrm>
              <a:off x="4854320" y="4610937"/>
              <a:ext cx="3218766" cy="830997"/>
            </a:xfrm>
            <a:prstGeom prst="rect">
              <a:avLst/>
            </a:prstGeom>
            <a:noFill/>
          </p:spPr>
          <p:txBody>
            <a:bodyPr wrap="none" rtlCol="0">
              <a:spAutoFit/>
            </a:bodyPr>
            <a:lstStyle/>
            <a:p>
              <a:pPr algn="ctr"/>
              <a:r>
                <a:rPr lang="fr-CA" sz="2400" b="1" dirty="0" smtClean="0">
                  <a:solidFill>
                    <a:schemeClr val="accent1"/>
                  </a:solidFill>
                </a:rPr>
                <a:t>STRUCTURES </a:t>
              </a:r>
            </a:p>
            <a:p>
              <a:pPr algn="ctr"/>
              <a:r>
                <a:rPr lang="fr-CA" sz="2400" b="1" dirty="0" smtClean="0">
                  <a:solidFill>
                    <a:schemeClr val="accent1"/>
                  </a:solidFill>
                </a:rPr>
                <a:t>ORGANISATIONNELLES</a:t>
              </a:r>
              <a:endParaRPr lang="fr-FR" sz="2400" b="1" dirty="0">
                <a:solidFill>
                  <a:schemeClr val="accent1"/>
                </a:solidFill>
              </a:endParaRPr>
            </a:p>
          </p:txBody>
        </p:sp>
      </p:grpSp>
      <p:grpSp>
        <p:nvGrpSpPr>
          <p:cNvPr id="10" name="Group 9"/>
          <p:cNvGrpSpPr/>
          <p:nvPr/>
        </p:nvGrpSpPr>
        <p:grpSpPr>
          <a:xfrm>
            <a:off x="2556963" y="3338738"/>
            <a:ext cx="1169424" cy="1728747"/>
            <a:chOff x="2556963" y="3338738"/>
            <a:chExt cx="1169424" cy="1728747"/>
          </a:xfrm>
        </p:grpSpPr>
        <p:pic>
          <p:nvPicPr>
            <p:cNvPr id="3" name="Picture 2"/>
            <p:cNvPicPr>
              <a:picLocks noChangeAspect="1"/>
            </p:cNvPicPr>
            <p:nvPr/>
          </p:nvPicPr>
          <p:blipFill>
            <a:blip r:embed="rId6"/>
            <a:stretch>
              <a:fillRect/>
            </a:stretch>
          </p:blipFill>
          <p:spPr>
            <a:xfrm>
              <a:off x="2632274" y="3338738"/>
              <a:ext cx="1018802" cy="1267082"/>
            </a:xfrm>
            <a:prstGeom prst="rect">
              <a:avLst/>
            </a:prstGeom>
          </p:spPr>
        </p:pic>
        <p:sp>
          <p:nvSpPr>
            <p:cNvPr id="13" name="TextBox 12"/>
            <p:cNvSpPr txBox="1"/>
            <p:nvPr/>
          </p:nvSpPr>
          <p:spPr>
            <a:xfrm>
              <a:off x="2556963" y="4605820"/>
              <a:ext cx="1169424" cy="461665"/>
            </a:xfrm>
            <a:prstGeom prst="rect">
              <a:avLst/>
            </a:prstGeom>
            <a:noFill/>
          </p:spPr>
          <p:txBody>
            <a:bodyPr wrap="none" rtlCol="0">
              <a:spAutoFit/>
            </a:bodyPr>
            <a:lstStyle/>
            <a:p>
              <a:pPr algn="ctr"/>
              <a:r>
                <a:rPr lang="fr-CA" sz="2400" b="1" dirty="0" smtClean="0">
                  <a:solidFill>
                    <a:schemeClr val="accent1"/>
                  </a:solidFill>
                </a:rPr>
                <a:t>PROJET</a:t>
              </a:r>
              <a:endParaRPr lang="fr-FR" sz="2400" b="1" dirty="0">
                <a:solidFill>
                  <a:schemeClr val="accent1"/>
                </a:solidFill>
              </a:endParaRPr>
            </a:p>
          </p:txBody>
        </p:sp>
      </p:grpSp>
      <p:sp>
        <p:nvSpPr>
          <p:cNvPr id="2" name="Title 1">
            <a:extLst>
              <a:ext uri="{FF2B5EF4-FFF2-40B4-BE49-F238E27FC236}">
                <a16:creationId xmlns:a16="http://schemas.microsoft.com/office/drawing/2014/main" xmlns="" id="{8630A918-8A10-49BF-96E2-41F45EFF44FC}"/>
              </a:ext>
            </a:extLst>
          </p:cNvPr>
          <p:cNvSpPr>
            <a:spLocks noGrp="1"/>
          </p:cNvSpPr>
          <p:nvPr>
            <p:ph type="title" idx="4294967295"/>
          </p:nvPr>
        </p:nvSpPr>
        <p:spPr>
          <a:xfrm>
            <a:off x="221381" y="-219667"/>
            <a:ext cx="9720263" cy="1498600"/>
          </a:xfrm>
        </p:spPr>
        <p:txBody>
          <a:bodyPr>
            <a:normAutofit/>
          </a:bodyPr>
          <a:lstStyle/>
          <a:p>
            <a:r>
              <a:rPr lang="en-US" sz="4000" dirty="0" smtClean="0"/>
              <a:t>LA GESTION DE PROJETS  </a:t>
            </a:r>
            <a:endParaRPr lang="en-US" sz="4000" dirty="0"/>
          </a:p>
        </p:txBody>
      </p:sp>
      <p:pic>
        <p:nvPicPr>
          <p:cNvPr id="9" name="Picture 8"/>
          <p:cNvPicPr>
            <a:picLocks noChangeAspect="1"/>
          </p:cNvPicPr>
          <p:nvPr/>
        </p:nvPicPr>
        <p:blipFill>
          <a:blip r:embed="rId7"/>
          <a:stretch>
            <a:fillRect/>
          </a:stretch>
        </p:blipFill>
        <p:spPr>
          <a:xfrm>
            <a:off x="9941644" y="0"/>
            <a:ext cx="2250356" cy="788918"/>
          </a:xfrm>
          <a:prstGeom prst="rect">
            <a:avLst/>
          </a:prstGeom>
        </p:spPr>
      </p:pic>
      <p:sp>
        <p:nvSpPr>
          <p:cNvPr id="8" name="Rectangle 7"/>
          <p:cNvSpPr/>
          <p:nvPr/>
        </p:nvSpPr>
        <p:spPr>
          <a:xfrm>
            <a:off x="645225" y="1498273"/>
            <a:ext cx="11121080" cy="1200329"/>
          </a:xfrm>
          <a:prstGeom prst="rect">
            <a:avLst/>
          </a:prstGeom>
        </p:spPr>
        <p:txBody>
          <a:bodyPr wrap="square">
            <a:spAutoFit/>
          </a:bodyPr>
          <a:lstStyle/>
          <a:p>
            <a:pPr algn="ctr">
              <a:defRPr/>
            </a:pPr>
            <a:r>
              <a:rPr lang="fr-FR" dirty="0"/>
              <a:t> </a:t>
            </a:r>
            <a:r>
              <a:rPr lang="fr-FR" dirty="0" smtClean="0"/>
              <a:t>La complexité grandissante des projets les </a:t>
            </a:r>
            <a:r>
              <a:rPr lang="fr-FR" dirty="0"/>
              <a:t>technologies avancées forcent les organisations projet à se munir d’équipes projet intégrées et très spécialisées. Cette spécialisation requise exige ainsi la mise au point de </a:t>
            </a:r>
            <a:r>
              <a:rPr lang="fr-FR" b="1" dirty="0">
                <a:solidFill>
                  <a:schemeClr val="accent1"/>
                </a:solidFill>
              </a:rPr>
              <a:t>procédures d’interface entre les projets</a:t>
            </a:r>
            <a:r>
              <a:rPr lang="fr-FR" dirty="0"/>
              <a:t> et donc entre de nombreux éléments </a:t>
            </a:r>
            <a:r>
              <a:rPr lang="fr-FR" dirty="0" smtClean="0"/>
              <a:t>organisationnels. Dans </a:t>
            </a:r>
            <a:r>
              <a:rPr lang="fr-FR" dirty="0"/>
              <a:t>ce contexte, la mise au point d’approches plus systématiques et efficientes est </a:t>
            </a:r>
            <a:r>
              <a:rPr lang="fr-FR" dirty="0" smtClean="0"/>
              <a:t>nécessaire </a:t>
            </a:r>
            <a:r>
              <a:rPr lang="fr-FR" dirty="0"/>
              <a:t>(</a:t>
            </a:r>
            <a:r>
              <a:rPr lang="fr-FR" dirty="0" err="1"/>
              <a:t>Kezbom</a:t>
            </a:r>
            <a:r>
              <a:rPr lang="fr-FR" dirty="0"/>
              <a:t>, Schilling et Edward, 1989). </a:t>
            </a:r>
          </a:p>
        </p:txBody>
      </p:sp>
      <p:sp>
        <p:nvSpPr>
          <p:cNvPr id="11" name="TextBox 10"/>
          <p:cNvSpPr txBox="1"/>
          <p:nvPr/>
        </p:nvSpPr>
        <p:spPr>
          <a:xfrm>
            <a:off x="481913" y="2917942"/>
            <a:ext cx="1067921" cy="584775"/>
          </a:xfrm>
          <a:prstGeom prst="rect">
            <a:avLst/>
          </a:prstGeom>
          <a:noFill/>
        </p:spPr>
        <p:txBody>
          <a:bodyPr wrap="none" rtlCol="0">
            <a:spAutoFit/>
          </a:bodyPr>
          <a:lstStyle/>
          <a:p>
            <a:r>
              <a:rPr lang="fr-CA" sz="3200" u="sng" dirty="0" smtClean="0"/>
              <a:t>Mais</a:t>
            </a:r>
            <a:r>
              <a:rPr lang="fr-CA" dirty="0" smtClean="0"/>
              <a:t> :</a:t>
            </a:r>
            <a:endParaRPr lang="fr-FR" dirty="0"/>
          </a:p>
        </p:txBody>
      </p:sp>
    </p:spTree>
    <p:custDataLst>
      <p:tags r:id="rId1"/>
    </p:custDataLst>
    <p:extLst>
      <p:ext uri="{BB962C8B-B14F-4D97-AF65-F5344CB8AC3E}">
        <p14:creationId xmlns:p14="http://schemas.microsoft.com/office/powerpoint/2010/main" val="3060031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91643" y="908720"/>
            <a:ext cx="11457096" cy="4801315"/>
          </a:xfrm>
          <a:prstGeom prst="rect">
            <a:avLst/>
          </a:prstGeom>
          <a:noFill/>
        </p:spPr>
        <p:txBody>
          <a:bodyPr wrap="square" rtlCol="0" anchor="t">
            <a:spAutoFit/>
          </a:bodyPr>
          <a:lstStyle/>
          <a:p>
            <a:pPr fontAlgn="base">
              <a:spcBef>
                <a:spcPct val="0"/>
              </a:spcBef>
              <a:spcAft>
                <a:spcPct val="0"/>
              </a:spcAft>
            </a:pPr>
            <a:endParaRPr lang="fr-CA" b="1" dirty="0">
              <a:solidFill>
                <a:prstClr val="black"/>
              </a:solidFill>
              <a:latin typeface="Arial" charset="0"/>
            </a:endParaRPr>
          </a:p>
          <a:p>
            <a:pPr fontAlgn="base">
              <a:spcBef>
                <a:spcPct val="0"/>
              </a:spcBef>
              <a:spcAft>
                <a:spcPct val="0"/>
              </a:spcAft>
            </a:pPr>
            <a:endParaRPr lang="fr-CA" b="1" dirty="0">
              <a:solidFill>
                <a:prstClr val="black"/>
              </a:solidFill>
              <a:latin typeface="Arial" charset="0"/>
            </a:endParaRPr>
          </a:p>
          <a:p>
            <a:pPr fontAlgn="base">
              <a:spcBef>
                <a:spcPct val="0"/>
              </a:spcBef>
              <a:spcAft>
                <a:spcPct val="0"/>
              </a:spcAft>
            </a:pPr>
            <a:r>
              <a:rPr lang="fr-CA" sz="2000" b="1" dirty="0">
                <a:solidFill>
                  <a:prstClr val="black"/>
                </a:solidFill>
                <a:latin typeface="Arial" charset="0"/>
              </a:rPr>
              <a:t>Raisons qui motivent la mise en place des </a:t>
            </a:r>
            <a:r>
              <a:rPr lang="fr-CA" sz="2000" b="1" dirty="0" err="1">
                <a:solidFill>
                  <a:prstClr val="black"/>
                </a:solidFill>
                <a:latin typeface="Arial" charset="0"/>
              </a:rPr>
              <a:t>CdeP</a:t>
            </a:r>
            <a:r>
              <a:rPr lang="fr-CA" sz="2000" b="1" dirty="0">
                <a:solidFill>
                  <a:prstClr val="black"/>
                </a:solidFill>
                <a:latin typeface="Arial" charset="0"/>
              </a:rPr>
              <a:t> en contexte de gestion de projet:</a:t>
            </a:r>
          </a:p>
          <a:p>
            <a:pPr fontAlgn="base">
              <a:spcBef>
                <a:spcPct val="0"/>
              </a:spcBef>
              <a:spcAft>
                <a:spcPct val="0"/>
              </a:spcAft>
            </a:pPr>
            <a:endParaRPr lang="fr-CA" b="1" dirty="0">
              <a:solidFill>
                <a:prstClr val="black"/>
              </a:solidFill>
              <a:latin typeface="Arial" charset="0"/>
            </a:endParaRPr>
          </a:p>
          <a:p>
            <a:pPr marL="285750" indent="-285750" fontAlgn="base">
              <a:spcBef>
                <a:spcPct val="0"/>
              </a:spcBef>
              <a:spcAft>
                <a:spcPct val="0"/>
              </a:spcAft>
              <a:buFont typeface="Arial" charset="0"/>
              <a:buChar char="•"/>
            </a:pPr>
            <a:endParaRPr lang="fr-CA" sz="1600" dirty="0">
              <a:solidFill>
                <a:prstClr val="black"/>
              </a:solidFill>
              <a:latin typeface="Arial" charset="0"/>
            </a:endParaRPr>
          </a:p>
          <a:p>
            <a:pPr marL="342900" indent="-342900">
              <a:buFont typeface="Arial" charset="0"/>
              <a:buChar char="•"/>
            </a:pPr>
            <a:r>
              <a:rPr lang="fr-CA" dirty="0">
                <a:solidFill>
                  <a:prstClr val="black"/>
                </a:solidFill>
                <a:latin typeface="Arial" charset="0"/>
              </a:rPr>
              <a:t>Travail isolé des gestionnaires de projet (surtout en PME) (Lee </a:t>
            </a:r>
            <a:r>
              <a:rPr lang="fr-CA" i="1" dirty="0">
                <a:solidFill>
                  <a:prstClr val="black"/>
                </a:solidFill>
                <a:latin typeface="Arial" charset="0"/>
              </a:rPr>
              <a:t>et al</a:t>
            </a:r>
            <a:r>
              <a:rPr lang="fr-CA" dirty="0">
                <a:solidFill>
                  <a:prstClr val="black"/>
                </a:solidFill>
                <a:latin typeface="Arial" charset="0"/>
              </a:rPr>
              <a:t>., 2015);</a:t>
            </a:r>
          </a:p>
          <a:p>
            <a:pPr marL="342900" indent="-342900">
              <a:buFont typeface="Arial" charset="0"/>
              <a:buChar char="•"/>
            </a:pPr>
            <a:endParaRPr lang="fr-CA" dirty="0">
              <a:solidFill>
                <a:prstClr val="black"/>
              </a:solidFill>
              <a:latin typeface="Arial" charset="0"/>
            </a:endParaRPr>
          </a:p>
          <a:p>
            <a:pPr marL="342900" indent="-342900">
              <a:buFont typeface="Arial" charset="0"/>
              <a:buChar char="•"/>
            </a:pPr>
            <a:r>
              <a:rPr lang="fr-CA" dirty="0">
                <a:solidFill>
                  <a:prstClr val="black"/>
                </a:solidFill>
                <a:latin typeface="Arial" charset="0"/>
              </a:rPr>
              <a:t>Possibilité de transfert des meilleures pratiques (</a:t>
            </a:r>
            <a:r>
              <a:rPr lang="fr-CA" dirty="0" err="1">
                <a:solidFill>
                  <a:prstClr val="black"/>
                </a:solidFill>
                <a:latin typeface="Arial" charset="0"/>
              </a:rPr>
              <a:t>Wenger</a:t>
            </a:r>
            <a:r>
              <a:rPr lang="fr-CA" dirty="0">
                <a:solidFill>
                  <a:prstClr val="black"/>
                </a:solidFill>
                <a:latin typeface="Arial" charset="0"/>
              </a:rPr>
              <a:t> et Snyder, 2002);</a:t>
            </a:r>
          </a:p>
          <a:p>
            <a:pPr marL="342900" indent="-342900">
              <a:buFont typeface="Arial" charset="0"/>
              <a:buChar char="•"/>
            </a:pPr>
            <a:endParaRPr lang="fr-CA" dirty="0">
              <a:solidFill>
                <a:prstClr val="black"/>
              </a:solidFill>
              <a:latin typeface="Arial" charset="0"/>
            </a:endParaRPr>
          </a:p>
          <a:p>
            <a:pPr marL="342900" indent="-342900">
              <a:buFont typeface="Arial" charset="0"/>
              <a:buChar char="•"/>
            </a:pPr>
            <a:r>
              <a:rPr lang="fr-CA" dirty="0">
                <a:solidFill>
                  <a:prstClr val="black"/>
                </a:solidFill>
                <a:latin typeface="Arial" charset="0"/>
              </a:rPr>
              <a:t>Importance de partager le savoir-faire et savoirs-être (Aubry et al., 2011);</a:t>
            </a:r>
          </a:p>
          <a:p>
            <a:pPr marL="342900" indent="-342900">
              <a:buFont typeface="Arial" charset="0"/>
              <a:buChar char="•"/>
            </a:pPr>
            <a:endParaRPr lang="fr-CA" dirty="0">
              <a:solidFill>
                <a:prstClr val="black"/>
              </a:solidFill>
              <a:latin typeface="Arial" charset="0"/>
            </a:endParaRPr>
          </a:p>
          <a:p>
            <a:pPr marL="342900" indent="-342900">
              <a:buFont typeface="Arial" charset="0"/>
              <a:buChar char="•"/>
            </a:pPr>
            <a:r>
              <a:rPr lang="fr-CA" dirty="0">
                <a:solidFill>
                  <a:prstClr val="black"/>
                </a:solidFill>
                <a:latin typeface="Arial" charset="0"/>
              </a:rPr>
              <a:t>Apprentissage durant phases moins actives de projets (‘</a:t>
            </a:r>
            <a:r>
              <a:rPr lang="fr-CA" i="1" dirty="0" err="1">
                <a:solidFill>
                  <a:prstClr val="black"/>
                </a:solidFill>
                <a:latin typeface="Arial" charset="0"/>
              </a:rPr>
              <a:t>hanging</a:t>
            </a:r>
            <a:r>
              <a:rPr lang="fr-CA" i="1" dirty="0">
                <a:solidFill>
                  <a:prstClr val="black"/>
                </a:solidFill>
                <a:latin typeface="Arial" charset="0"/>
              </a:rPr>
              <a:t> out</a:t>
            </a:r>
            <a:r>
              <a:rPr lang="fr-CA" dirty="0">
                <a:solidFill>
                  <a:prstClr val="black"/>
                </a:solidFill>
                <a:latin typeface="Arial" charset="0"/>
              </a:rPr>
              <a:t>’ – </a:t>
            </a:r>
            <a:r>
              <a:rPr lang="fr-CA" dirty="0" err="1">
                <a:solidFill>
                  <a:prstClr val="black"/>
                </a:solidFill>
                <a:latin typeface="Arial" charset="0"/>
              </a:rPr>
              <a:t>Barett</a:t>
            </a:r>
            <a:r>
              <a:rPr lang="fr-CA" dirty="0">
                <a:solidFill>
                  <a:prstClr val="black"/>
                </a:solidFill>
                <a:latin typeface="Arial" charset="0"/>
              </a:rPr>
              <a:t>, 1998); apprendre en regardant (De </a:t>
            </a:r>
            <a:r>
              <a:rPr lang="fr-CA" dirty="0" err="1">
                <a:solidFill>
                  <a:prstClr val="black"/>
                </a:solidFill>
                <a:latin typeface="Arial" charset="0"/>
              </a:rPr>
              <a:t>Filippi</a:t>
            </a:r>
            <a:r>
              <a:rPr lang="fr-CA" dirty="0">
                <a:solidFill>
                  <a:prstClr val="black"/>
                </a:solidFill>
                <a:latin typeface="Arial" charset="0"/>
              </a:rPr>
              <a:t> &amp; Arthur, 1998); </a:t>
            </a:r>
          </a:p>
          <a:p>
            <a:pPr marL="342900" indent="-342900">
              <a:buFont typeface="Arial" charset="0"/>
              <a:buChar char="•"/>
            </a:pPr>
            <a:endParaRPr lang="fr-CA" dirty="0">
              <a:solidFill>
                <a:prstClr val="black"/>
              </a:solidFill>
              <a:latin typeface="Arial" charset="0"/>
            </a:endParaRPr>
          </a:p>
          <a:p>
            <a:pPr marL="342900" indent="-342900">
              <a:buFont typeface="Arial" charset="0"/>
              <a:buChar char="•"/>
            </a:pPr>
            <a:r>
              <a:rPr lang="fr-CA" dirty="0">
                <a:solidFill>
                  <a:prstClr val="black"/>
                </a:solidFill>
              </a:rPr>
              <a:t>Développer une réelle </a:t>
            </a:r>
            <a:r>
              <a:rPr lang="fr-CA" b="1" dirty="0">
                <a:solidFill>
                  <a:prstClr val="black"/>
                </a:solidFill>
              </a:rPr>
              <a:t>pratique commune</a:t>
            </a:r>
            <a:r>
              <a:rPr lang="fr-CA" dirty="0">
                <a:solidFill>
                  <a:prstClr val="black"/>
                </a:solidFill>
              </a:rPr>
              <a:t>, au-delà de la collaboration (</a:t>
            </a:r>
            <a:r>
              <a:rPr lang="fr-CA" dirty="0" err="1">
                <a:solidFill>
                  <a:prstClr val="black"/>
                </a:solidFill>
              </a:rPr>
              <a:t>Lindkvist</a:t>
            </a:r>
            <a:r>
              <a:rPr lang="fr-CA" dirty="0">
                <a:solidFill>
                  <a:prstClr val="black"/>
                </a:solidFill>
              </a:rPr>
              <a:t>, 2005)</a:t>
            </a:r>
            <a:endParaRPr lang="fr-CA" dirty="0">
              <a:solidFill>
                <a:prstClr val="black"/>
              </a:solidFill>
              <a:latin typeface="Arial" charset="0"/>
            </a:endParaRPr>
          </a:p>
          <a:p>
            <a:pPr marL="342900" indent="-342900">
              <a:buFont typeface="Arial" charset="0"/>
              <a:buChar char="•"/>
            </a:pPr>
            <a:endParaRPr lang="fr-CA" dirty="0">
              <a:solidFill>
                <a:prstClr val="black"/>
              </a:solidFill>
              <a:latin typeface="Arial" charset="0"/>
            </a:endParaRPr>
          </a:p>
          <a:p>
            <a:pPr marL="342900" indent="-342900">
              <a:buFont typeface="Arial" charset="0"/>
              <a:buChar char="•"/>
            </a:pPr>
            <a:r>
              <a:rPr lang="fr-FR" dirty="0">
                <a:solidFill>
                  <a:prstClr val="black"/>
                </a:solidFill>
                <a:latin typeface="Arial" charset="0"/>
              </a:rPr>
              <a:t>Envisager un apprentissage inter-projet (Ayas &amp; </a:t>
            </a:r>
            <a:r>
              <a:rPr lang="fr-FR" dirty="0" err="1">
                <a:solidFill>
                  <a:prstClr val="black"/>
                </a:solidFill>
                <a:latin typeface="Arial" charset="0"/>
              </a:rPr>
              <a:t>Zeniuk</a:t>
            </a:r>
            <a:r>
              <a:rPr lang="fr-FR" dirty="0">
                <a:solidFill>
                  <a:prstClr val="black"/>
                </a:solidFill>
                <a:latin typeface="Arial" charset="0"/>
              </a:rPr>
              <a:t>, 2001)</a:t>
            </a:r>
            <a:r>
              <a:rPr lang="is-IS" dirty="0">
                <a:solidFill>
                  <a:prstClr val="black"/>
                </a:solidFill>
                <a:latin typeface="Arial" charset="0"/>
              </a:rPr>
              <a:t>….?</a:t>
            </a:r>
            <a:endParaRPr lang="fr-CA" dirty="0">
              <a:solidFill>
                <a:prstClr val="black"/>
              </a:solidFill>
              <a:latin typeface="Arial" charset="0"/>
            </a:endParaRPr>
          </a:p>
        </p:txBody>
      </p:sp>
      <p:sp>
        <p:nvSpPr>
          <p:cNvPr id="5" name="Slide Number Placeholder 1">
            <a:extLst>
              <a:ext uri="{FF2B5EF4-FFF2-40B4-BE49-F238E27FC236}">
                <a16:creationId xmlns:a16="http://schemas.microsoft.com/office/drawing/2014/main" xmlns="" id="{ACC98858-5235-C544-A1EF-8D3AA7A50733}"/>
              </a:ext>
            </a:extLst>
          </p:cNvPr>
          <p:cNvSpPr txBox="1">
            <a:spLocks/>
          </p:cNvSpPr>
          <p:nvPr/>
        </p:nvSpPr>
        <p:spPr>
          <a:xfrm>
            <a:off x="11376587" y="6555343"/>
            <a:ext cx="1013892" cy="438397"/>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B108522-02BA-7142-8314-DF02AC920FD1}" type="slidenum">
              <a:rPr lang="fr-FR" sz="1400" smtClean="0"/>
              <a:pPr/>
              <a:t>9</a:t>
            </a:fld>
            <a:r>
              <a:rPr lang="fr-FR" sz="1400"/>
              <a:t>/24</a:t>
            </a:r>
            <a:endParaRPr lang="fr-FR" sz="1400" dirty="0"/>
          </a:p>
        </p:txBody>
      </p:sp>
      <p:sp>
        <p:nvSpPr>
          <p:cNvPr id="6" name="Title 1">
            <a:extLst>
              <a:ext uri="{FF2B5EF4-FFF2-40B4-BE49-F238E27FC236}">
                <a16:creationId xmlns:a16="http://schemas.microsoft.com/office/drawing/2014/main" xmlns="" id="{8630A918-8A10-49BF-96E2-41F45EFF44FC}"/>
              </a:ext>
            </a:extLst>
          </p:cNvPr>
          <p:cNvSpPr txBox="1">
            <a:spLocks/>
          </p:cNvSpPr>
          <p:nvPr/>
        </p:nvSpPr>
        <p:spPr>
          <a:xfrm>
            <a:off x="221381" y="-219667"/>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smtClean="0"/>
              <a:t>LA GESTION DE PROJETS  </a:t>
            </a:r>
            <a:endParaRPr lang="en-US" sz="4000" dirty="0"/>
          </a:p>
        </p:txBody>
      </p:sp>
    </p:spTree>
    <p:extLst>
      <p:ext uri="{BB962C8B-B14F-4D97-AF65-F5344CB8AC3E}">
        <p14:creationId xmlns:p14="http://schemas.microsoft.com/office/powerpoint/2010/main" val="2765866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045177c443345564c9a443b&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
</p:tagLst>
</file>

<file path=ppt/tags/tag100.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101.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102.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103.xml><?xml version="1.0" encoding="utf-8"?>
<p:tagLst xmlns:a="http://schemas.openxmlformats.org/drawingml/2006/main" xmlns:r="http://schemas.openxmlformats.org/officeDocument/2006/relationships" xmlns:p="http://schemas.openxmlformats.org/presentationml/2006/main">
  <p:tag name="POWER_USER_ID_TEMPLATES" val="Paper_clips"/>
</p:tagLst>
</file>

<file path=ppt/tags/tag104.xml><?xml version="1.0" encoding="utf-8"?>
<p:tagLst xmlns:a="http://schemas.openxmlformats.org/drawingml/2006/main" xmlns:r="http://schemas.openxmlformats.org/officeDocument/2006/relationships" xmlns:p="http://schemas.openxmlformats.org/presentationml/2006/main">
  <p:tag name="POWER_USER_TAGS_ICONS" val="people*users*clients"/>
</p:tagLst>
</file>

<file path=ppt/tags/tag105.xml><?xml version="1.0" encoding="utf-8"?>
<p:tagLst xmlns:a="http://schemas.openxmlformats.org/drawingml/2006/main" xmlns:r="http://schemas.openxmlformats.org/officeDocument/2006/relationships" xmlns:p="http://schemas.openxmlformats.org/presentationml/2006/main">
  <p:tag name="POWER_USER_TAGS_ICONS" val="people*users*clients"/>
</p:tagLst>
</file>

<file path=ppt/tags/tag106.xml><?xml version="1.0" encoding="utf-8"?>
<p:tagLst xmlns:a="http://schemas.openxmlformats.org/drawingml/2006/main" xmlns:r="http://schemas.openxmlformats.org/officeDocument/2006/relationships" xmlns:p="http://schemas.openxmlformats.org/presentationml/2006/main">
  <p:tag name="POWER_USER_TAGS_ICONS" val="people*users*clients"/>
</p:tagLst>
</file>

<file path=ppt/tags/tag107.xml><?xml version="1.0" encoding="utf-8"?>
<p:tagLst xmlns:a="http://schemas.openxmlformats.org/drawingml/2006/main" xmlns:r="http://schemas.openxmlformats.org/officeDocument/2006/relationships" xmlns:p="http://schemas.openxmlformats.org/presentationml/2006/main">
  <p:tag name="POWER_USER_ID_TEMPLATES" val="Roadmap"/>
</p:tagLst>
</file>

<file path=ppt/tags/tag108.xml><?xml version="1.0" encoding="utf-8"?>
<p:tagLst xmlns:a="http://schemas.openxmlformats.org/drawingml/2006/main" xmlns:r="http://schemas.openxmlformats.org/officeDocument/2006/relationships"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09.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1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
</p:tagLst>
</file>

<file path=ppt/tags/tag110.xml><?xml version="1.0" encoding="utf-8"?>
<p:tagLst xmlns:a="http://schemas.openxmlformats.org/drawingml/2006/main" xmlns:r="http://schemas.openxmlformats.org/officeDocument/2006/relationships" xmlns:p="http://schemas.openxmlformats.org/presentationml/2006/main">
  <p:tag name="POWER_USER_TAGS_ICONS" val="earth_POWER_USER_SEPARATOR_ICONS_global_POWER_USER_SEPARATOR_ICONS_planet_POWER_USER_SEPARATOR_ICONS_world"/>
</p:tagLst>
</file>

<file path=ppt/tags/tag111.xml><?xml version="1.0" encoding="utf-8"?>
<p:tagLst xmlns:a="http://schemas.openxmlformats.org/drawingml/2006/main" xmlns:r="http://schemas.openxmlformats.org/officeDocument/2006/relationships" xmlns:p="http://schemas.openxmlformats.org/presentationml/2006/main">
  <p:tag name="POWER_USER_TAGS_ICONS" val="flag_POWER_USER_SEPARATOR_ICONS_favorite_POWER_USER_SEPARATOR_ICONS_pole_POWER_USER_SEPARATOR_ICONS_rating_POWER_USER_SEPARATOR_ICONS_start"/>
</p:tagLst>
</file>

<file path=ppt/tags/tag112.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13.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14.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15.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16.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17.xml><?xml version="1.0" encoding="utf-8"?>
<p:tagLst xmlns:a="http://schemas.openxmlformats.org/drawingml/2006/main" xmlns:r="http://schemas.openxmlformats.org/officeDocument/2006/relationships" xmlns:p="http://schemas.openxmlformats.org/presentationml/2006/main">
  <p:tag name="POWER_USER_TAGS_ICONS" val="flag_POWER_USER_SEPARATOR_ICONS_favorite_POWER_USER_SEPARATOR_ICONS_pole_POWER_USER_SEPARATOR_ICONS_rating_POWER_USER_SEPARATOR_ICONS_start"/>
</p:tagLst>
</file>

<file path=ppt/tags/tag118.xml><?xml version="1.0" encoding="utf-8"?>
<p:tagLst xmlns:a="http://schemas.openxmlformats.org/drawingml/2006/main" xmlns:r="http://schemas.openxmlformats.org/officeDocument/2006/relationships" xmlns:p="http://schemas.openxmlformats.org/presentationml/2006/main">
  <p:tag name="POWER_USER_TAGS_ICONS" val="flag_POWER_USER_SEPARATOR_ICONS_favorite_POWER_USER_SEPARATOR_ICONS_pole_POWER_USER_SEPARATOR_ICONS_rating_POWER_USER_SEPARATOR_ICONS_start"/>
</p:tagLst>
</file>

<file path=ppt/tags/tag119.xml><?xml version="1.0" encoding="utf-8"?>
<p:tagLst xmlns:a="http://schemas.openxmlformats.org/drawingml/2006/main" xmlns:r="http://schemas.openxmlformats.org/officeDocument/2006/relationships" xmlns:p="http://schemas.openxmlformats.org/presentationml/2006/main">
  <p:tag name="POWER_USER_TAGS_ICONS" val="earth_POWER_USER_SEPARATOR_ICONS_global_POWER_USER_SEPARATOR_ICONS_planet_POWER_USER_SEPARATOR_ICONS_world"/>
</p:tagLst>
</file>

<file path=ppt/tags/tag1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
</p:tagLst>
</file>

<file path=ppt/tags/tag120.xml><?xml version="1.0" encoding="utf-8"?>
<p:tagLst xmlns:a="http://schemas.openxmlformats.org/drawingml/2006/main" xmlns:r="http://schemas.openxmlformats.org/officeDocument/2006/relationships" xmlns:p="http://schemas.openxmlformats.org/presentationml/2006/main">
  <p:tag name="POWER_USER_TAGS_ICONS" val="earth_POWER_USER_SEPARATOR_ICONS_global_POWER_USER_SEPARATOR_ICONS_planet_POWER_USER_SEPARATOR_ICONS_world"/>
</p:tagLst>
</file>

<file path=ppt/tags/tag121.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122.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123.xml><?xml version="1.0" encoding="utf-8"?>
<p:tagLst xmlns:a="http://schemas.openxmlformats.org/drawingml/2006/main" xmlns:r="http://schemas.openxmlformats.org/officeDocument/2006/relationships"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24.xml><?xml version="1.0" encoding="utf-8"?>
<p:tagLst xmlns:a="http://schemas.openxmlformats.org/drawingml/2006/main" xmlns:r="http://schemas.openxmlformats.org/officeDocument/2006/relationships"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25.xml><?xml version="1.0" encoding="utf-8"?>
<p:tagLst xmlns:a="http://schemas.openxmlformats.org/drawingml/2006/main" xmlns:r="http://schemas.openxmlformats.org/officeDocument/2006/relationships"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26.xml><?xml version="1.0" encoding="utf-8"?>
<p:tagLst xmlns:a="http://schemas.openxmlformats.org/drawingml/2006/main" xmlns:r="http://schemas.openxmlformats.org/officeDocument/2006/relationships"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27.xml><?xml version="1.0" encoding="utf-8"?>
<p:tagLst xmlns:a="http://schemas.openxmlformats.org/drawingml/2006/main" xmlns:r="http://schemas.openxmlformats.org/officeDocument/2006/relationships"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28.xml><?xml version="1.0" encoding="utf-8"?>
<p:tagLst xmlns:a="http://schemas.openxmlformats.org/drawingml/2006/main" xmlns:r="http://schemas.openxmlformats.org/officeDocument/2006/relationships"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29.xml><?xml version="1.0" encoding="utf-8"?>
<p:tagLst xmlns:a="http://schemas.openxmlformats.org/drawingml/2006/main" xmlns:r="http://schemas.openxmlformats.org/officeDocument/2006/relationships"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
</p:tagLst>
</file>

<file path=ppt/tags/tag130.xml><?xml version="1.0" encoding="utf-8"?>
<p:tagLst xmlns:a="http://schemas.openxmlformats.org/drawingml/2006/main" xmlns:r="http://schemas.openxmlformats.org/officeDocument/2006/relationships"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31.xml><?xml version="1.0" encoding="utf-8"?>
<p:tagLst xmlns:a="http://schemas.openxmlformats.org/drawingml/2006/main" xmlns:r="http://schemas.openxmlformats.org/officeDocument/2006/relationships"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32.xml><?xml version="1.0" encoding="utf-8"?>
<p:tagLst xmlns:a="http://schemas.openxmlformats.org/drawingml/2006/main" xmlns:r="http://schemas.openxmlformats.org/officeDocument/2006/relationships"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33.xml><?xml version="1.0" encoding="utf-8"?>
<p:tagLst xmlns:a="http://schemas.openxmlformats.org/drawingml/2006/main" xmlns:r="http://schemas.openxmlformats.org/officeDocument/2006/relationships"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34.xml><?xml version="1.0" encoding="utf-8"?>
<p:tagLst xmlns:a="http://schemas.openxmlformats.org/drawingml/2006/main" xmlns:r="http://schemas.openxmlformats.org/officeDocument/2006/relationships" xmlns:p="http://schemas.openxmlformats.org/presentationml/2006/main">
  <p:tag name="POWER_USER_TAGS_ICONS" val="conversation*people*talk*conference*discussion*tell*speak*exchange"/>
</p:tagLst>
</file>

<file path=ppt/tags/tag135.xml><?xml version="1.0" encoding="utf-8"?>
<p:tagLst xmlns:a="http://schemas.openxmlformats.org/drawingml/2006/main" xmlns:r="http://schemas.openxmlformats.org/officeDocument/2006/relationships" xmlns:p="http://schemas.openxmlformats.org/presentationml/2006/main">
  <p:tag name="POWER_USER_TAGS_ICONS" val="money*cash*credit cards*saving*currency*payment*"/>
</p:tagLst>
</file>

<file path=ppt/tags/tag136.xml><?xml version="1.0" encoding="utf-8"?>
<p:tagLst xmlns:a="http://schemas.openxmlformats.org/drawingml/2006/main" xmlns:r="http://schemas.openxmlformats.org/officeDocument/2006/relationships" xmlns:p="http://schemas.openxmlformats.org/presentationml/2006/main">
  <p:tag name="POWER_USER_TAGS_ICONS" val="euro_POWER_USER_SEPARATOR_ICONS_cash_POWER_USER_SEPARATOR_ICONS_coin_POWER_USER_SEPARATOR_ICONS_europe_POWER_USER_SEPARATOR_ICONS_european_POWER_USER_SEPARATOR_ICONS_european-union_POWER_USER_SEPARATOR_ICONS_money"/>
</p:tagLst>
</file>

<file path=ppt/tags/tag137.xml><?xml version="1.0" encoding="utf-8"?>
<p:tagLst xmlns:a="http://schemas.openxmlformats.org/drawingml/2006/main" xmlns:r="http://schemas.openxmlformats.org/officeDocument/2006/relationships" xmlns:p="http://schemas.openxmlformats.org/presentationml/2006/main">
  <p:tag name="POWER_USER_TAGS_ICONS" val="community_POWER_USER_SEPARATOR_ICONS_group_POWER_USER_SEPARATOR_ICONS_people_POWER_USER_SEPARATOR_ICONS_together"/>
</p:tagLst>
</file>

<file path=ppt/tags/tag138.xml><?xml version="1.0" encoding="utf-8"?>
<p:tagLst xmlns:a="http://schemas.openxmlformats.org/drawingml/2006/main" xmlns:r="http://schemas.openxmlformats.org/officeDocument/2006/relationships" xmlns:p="http://schemas.openxmlformats.org/presentationml/2006/main">
  <p:tag name="POWER_USER_ID_TEMPLATES" val="Key_points_3"/>
</p:tagLst>
</file>

<file path=ppt/tags/tag13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5"/>
</p:tagLst>
</file>

<file path=ppt/tags/tag14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2.xml><?xml version="1.0" encoding="utf-8"?>
<p:tagLst xmlns:a="http://schemas.openxmlformats.org/drawingml/2006/main" xmlns:r="http://schemas.openxmlformats.org/officeDocument/2006/relationships" xmlns:p="http://schemas.openxmlformats.org/presentationml/2006/main">
  <p:tag name="POWER_USER_ID_TEMPLATES" val="Awards"/>
</p:tagLst>
</file>

<file path=ppt/tags/tag1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6"/>
</p:tagLst>
</file>

<file path=ppt/tags/tag1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1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8"/>
</p:tagLst>
</file>

<file path=ppt/tags/tag1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9"/>
</p:tagLst>
</file>

<file path=ppt/tags/tag1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0"/>
</p:tagLst>
</file>

<file path=ppt/tags/tag2.xml><?xml version="1.0" encoding="utf-8"?>
<p:tagLst xmlns:a="http://schemas.openxmlformats.org/drawingml/2006/main" xmlns:r="http://schemas.openxmlformats.org/officeDocument/2006/relationships" xmlns:p="http://schemas.openxmlformats.org/presentationml/2006/main">
  <p:tag name="POWER_USER_ID_TEMPLATES" val="Key_points_1"/>
</p:tagLst>
</file>

<file path=ppt/tags/tag2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1"/>
</p:tagLst>
</file>

<file path=ppt/tags/tag2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2"/>
</p:tagLst>
</file>

<file path=ppt/tags/tag2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3"/>
</p:tagLst>
</file>

<file path=ppt/tags/tag2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4"/>
</p:tagLst>
</file>

<file path=ppt/tags/tag2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5"/>
</p:tagLst>
</file>

<file path=ppt/tags/tag2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6"/>
</p:tagLst>
</file>

<file path=ppt/tags/tag2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7"/>
</p:tagLst>
</file>

<file path=ppt/tags/tag2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8"/>
</p:tagLst>
</file>

<file path=ppt/tags/tag2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9"/>
</p:tagLst>
</file>

<file path=ppt/tags/tag2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0"/>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Key_points_1"/>
</p:tagLst>
</file>

<file path=ppt/tags/tag3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1"/>
</p:tagLst>
</file>

<file path=ppt/tags/tag3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2"/>
</p:tagLst>
</file>

<file path=ppt/tags/tag3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3"/>
</p:tagLst>
</file>

<file path=ppt/tags/tag3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4"/>
</p:tagLst>
</file>

<file path=ppt/tags/tag3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5"/>
</p:tagLst>
</file>

<file path=ppt/tags/tag3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6"/>
</p:tagLst>
</file>

<file path=ppt/tags/tag3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7"/>
</p:tagLst>
</file>

<file path=ppt/tags/tag3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8"/>
</p:tagLst>
</file>

<file path=ppt/tags/tag3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9"/>
</p:tagLst>
</file>

<file path=ppt/tags/tag3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0"/>
</p:tagLst>
</file>

<file path=ppt/tags/tag4.xml><?xml version="1.0" encoding="utf-8"?>
<p:tagLst xmlns:a="http://schemas.openxmlformats.org/drawingml/2006/main" xmlns:r="http://schemas.openxmlformats.org/officeDocument/2006/relationships" xmlns:p="http://schemas.openxmlformats.org/presentationml/2006/main">
  <p:tag name="POWER_USER_ID_TEMPLATES" val="Key_points_1"/>
</p:tagLst>
</file>

<file path=ppt/tags/tag4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1"/>
</p:tagLst>
</file>

<file path=ppt/tags/tag4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2"/>
</p:tagLst>
</file>

<file path=ppt/tags/tag4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3"/>
</p:tagLst>
</file>

<file path=ppt/tags/tag4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4"/>
</p:tagLst>
</file>

<file path=ppt/tags/tag4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5"/>
</p:tagLst>
</file>

<file path=ppt/tags/tag4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6"/>
</p:tagLst>
</file>

<file path=ppt/tags/tag4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7"/>
</p:tagLst>
</file>

<file path=ppt/tags/tag4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8"/>
</p:tagLst>
</file>

<file path=ppt/tags/tag4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9"/>
</p:tagLst>
</file>

<file path=ppt/tags/tag4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0"/>
</p:tagLst>
</file>

<file path=ppt/tags/tag5.xml><?xml version="1.0" encoding="utf-8"?>
<p:tagLst xmlns:a="http://schemas.openxmlformats.org/drawingml/2006/main" xmlns:r="http://schemas.openxmlformats.org/officeDocument/2006/relationships" xmlns:p="http://schemas.openxmlformats.org/presentationml/2006/main">
  <p:tag name="POWER_USER_ID_TEMPLATES" val="Key_points_1"/>
</p:tagLst>
</file>

<file path=ppt/tags/tag5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1"/>
</p:tagLst>
</file>

<file path=ppt/tags/tag5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2"/>
</p:tagLst>
</file>

<file path=ppt/tags/tag5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3"/>
</p:tagLst>
</file>

<file path=ppt/tags/tag5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4"/>
</p:tagLst>
</file>

<file path=ppt/tags/tag5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5"/>
</p:tagLst>
</file>

<file path=ppt/tags/tag5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6"/>
</p:tagLst>
</file>

<file path=ppt/tags/tag5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7"/>
</p:tagLst>
</file>

<file path=ppt/tags/tag5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8"/>
</p:tagLst>
</file>

<file path=ppt/tags/tag5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9"/>
</p:tagLst>
</file>

<file path=ppt/tags/tag5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50"/>
</p:tagLst>
</file>

<file path=ppt/tags/tag6.xml><?xml version="1.0" encoding="utf-8"?>
<p:tagLst xmlns:a="http://schemas.openxmlformats.org/drawingml/2006/main" xmlns:r="http://schemas.openxmlformats.org/officeDocument/2006/relationships" xmlns:p="http://schemas.openxmlformats.org/presentationml/2006/main">
  <p:tag name="POWER_USER_ID_TEMPLATES" val="Key_points_1"/>
</p:tagLst>
</file>

<file path=ppt/tags/tag60.xml><?xml version="1.0" encoding="utf-8"?>
<p:tagLst xmlns:a="http://schemas.openxmlformats.org/drawingml/2006/main" xmlns:r="http://schemas.openxmlformats.org/officeDocument/2006/relationships" xmlns:p="http://schemas.openxmlformats.org/presentationml/2006/main">
  <p:tag name="POWER_USER_ID_TEMPLATES" val="Circular_arrows_5"/>
</p:tagLst>
</file>

<file path=ppt/tags/tag61.xml><?xml version="1.0" encoding="utf-8"?>
<p:tagLst xmlns:a="http://schemas.openxmlformats.org/drawingml/2006/main" xmlns:r="http://schemas.openxmlformats.org/officeDocument/2006/relationships" xmlns:p="http://schemas.openxmlformats.org/presentationml/2006/main">
  <p:tag name="POWER_USER_ID_TEMPLATES" val="Circular_arrows_5"/>
</p:tagLst>
</file>

<file path=ppt/tags/tag62.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2"/>
</p:tagLst>
</file>

<file path=ppt/tags/tag63.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3"/>
</p:tagLst>
</file>

<file path=ppt/tags/tag64.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4"/>
</p:tagLst>
</file>

<file path=ppt/tags/tag65.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5"/>
</p:tagLst>
</file>

<file path=ppt/tags/tag66.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67.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68.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69.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7.xml><?xml version="1.0" encoding="utf-8"?>
<p:tagLst xmlns:a="http://schemas.openxmlformats.org/drawingml/2006/main" xmlns:r="http://schemas.openxmlformats.org/officeDocument/2006/relationships" xmlns:p="http://schemas.openxmlformats.org/presentationml/2006/main">
  <p:tag name="POWER_USER_ID_TEMPLATES" val="Key_points_1"/>
</p:tagLst>
</file>

<file path=ppt/tags/tag70.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71.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72.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73.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74.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2"/>
</p:tagLst>
</file>

<file path=ppt/tags/tag75.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3"/>
</p:tagLst>
</file>

<file path=ppt/tags/tag76.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4"/>
</p:tagLst>
</file>

<file path=ppt/tags/tag77.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5"/>
</p:tagLst>
</file>

<file path=ppt/tags/tag78.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79.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80.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81.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82.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83.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84.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85.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86.xml><?xml version="1.0" encoding="utf-8"?>
<p:tagLst xmlns:a="http://schemas.openxmlformats.org/drawingml/2006/main" xmlns:r="http://schemas.openxmlformats.org/officeDocument/2006/relationships" xmlns:p="http://schemas.openxmlformats.org/presentationml/2006/main">
  <p:tag name="POWER_USER_ID_TEMPLATES" val="Key_points_3"/>
</p:tagLst>
</file>

<file path=ppt/tags/tag87.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88.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89.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9.xml><?xml version="1.0" encoding="utf-8"?>
<p:tagLst xmlns:a="http://schemas.openxmlformats.org/drawingml/2006/main" xmlns:r="http://schemas.openxmlformats.org/officeDocument/2006/relationships" xmlns:p="http://schemas.openxmlformats.org/presentationml/2006/main">
  <p:tag name="POWER_USER_CONTEXTUAL_SHAPES_TAG" val="POWER_USER_CONTEXTUAL_SHAPES_DIAGRAMS_CIRCULAR"/>
</p:tagLst>
</file>

<file path=ppt/tags/tag90.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91.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92.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93.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94.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95.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96.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97.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98.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ags/tag99.xml><?xml version="1.0" encoding="utf-8"?>
<p:tagLst xmlns:a="http://schemas.openxmlformats.org/drawingml/2006/main" xmlns:r="http://schemas.openxmlformats.org/officeDocument/2006/relationships" xmlns:p="http://schemas.openxmlformats.org/presentationml/2006/main">
  <p:tag name="POWER_USER_TAGS_ICONS" val="team_POWER_USER_SEPARATOR_ICONS_group_POWER_USER_SEPARATOR_ICONS_people_POWER_USER_SEPARATOR_ICONS_user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B4028482-F53A-4442-AB14-9B7A43F44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13339</TotalTime>
  <Words>5958</Words>
  <Application>Microsoft Macintosh PowerPoint</Application>
  <PresentationFormat>Personnalisé</PresentationFormat>
  <Paragraphs>889</Paragraphs>
  <Slides>57</Slides>
  <Notes>55</Notes>
  <HiddenSlides>3</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Integral</vt:lpstr>
      <vt:lpstr>FREINS ET LEVIERS DE LA PARTICIPATION DES MEMBRES AU SEIN DE COMMUNAUTÉS DE PRATIQUE SOUTENUES EN CONTEXTE DE GESTION DE PROJET : LE CAS D’UNE ORGANISATION PUBLIQUE. </vt:lpstr>
      <vt:lpstr>Équipe et projets</vt:lpstr>
      <vt:lpstr>Présentation PowerPoint</vt:lpstr>
      <vt:lpstr>PROJETS EN COURS</vt:lpstr>
      <vt:lpstr>CONCEPTS CLÉS</vt:lpstr>
      <vt:lpstr>Présentation PowerPoint</vt:lpstr>
      <vt:lpstr>Présentation PowerPoint</vt:lpstr>
      <vt:lpstr>LA GESTION DE PROJETS  </vt:lpstr>
      <vt:lpstr>Présentation PowerPoint</vt:lpstr>
      <vt:lpstr>Présentation PowerPoint</vt:lpstr>
      <vt:lpstr>LES COMMUNAUTÉS DE PRATIQUE</vt:lpstr>
      <vt:lpstr>LES COMMUNAUTÉS DE PRATIQUE</vt:lpstr>
      <vt:lpstr>Présentation PowerPoint</vt:lpstr>
      <vt:lpstr>MÉTHODOLOGIE</vt:lpstr>
      <vt:lpstr>Présentation PowerPoint</vt:lpstr>
      <vt:lpstr>CADRAGE PRÉLIMINAIRE</vt:lpstr>
      <vt:lpstr>Présentation PowerPoint</vt:lpstr>
      <vt:lpstr>Présentation PowerPoint</vt:lpstr>
      <vt:lpstr>Présentation PowerPoint</vt:lpstr>
      <vt:lpstr>RÉSULTATS</vt:lpstr>
      <vt:lpstr>PAYSAGE INTERNE</vt:lpstr>
      <vt:lpstr>Présentation PowerPoint</vt:lpstr>
      <vt:lpstr>Présentation PowerPoint</vt:lpstr>
      <vt:lpstr>Présentation PowerPoint</vt:lpstr>
      <vt:lpstr>Présentation PowerPoint</vt:lpstr>
      <vt:lpstr>SIMILARITÉS ENTRE LES DEUX </vt:lpstr>
      <vt:lpstr>Présentation PowerPoint</vt:lpstr>
      <vt:lpstr>BILAN général</vt:lpstr>
      <vt:lpstr>Présentation PowerPoint</vt:lpstr>
      <vt:lpstr>COnclusion</vt:lpstr>
      <vt:lpstr>Présentation PowerPoint</vt:lpstr>
      <vt:lpstr>Présentation PowerPoint</vt:lpstr>
      <vt:lpstr>Présentation PowerPoint</vt:lpstr>
      <vt:lpstr>RECOMMANDATIONS</vt:lpstr>
      <vt:lpstr>Roadmap</vt:lpstr>
      <vt:lpstr>Présentation PowerPoint</vt:lpstr>
      <vt:lpstr>Merci pour votre INTÉRÊT</vt:lpstr>
      <vt:lpstr> À votre écoute</vt:lpstr>
      <vt:lpstr>VOS CONTACTS</vt:lpstr>
      <vt:lpstr> ANNEXES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POINTS CLÉS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benhallou sonia</dc:creator>
  <cp:lastModifiedBy>Alejandro Romero-Torres</cp:lastModifiedBy>
  <cp:revision>478</cp:revision>
  <dcterms:created xsi:type="dcterms:W3CDTF">2020-12-02T20:17:30Z</dcterms:created>
  <dcterms:modified xsi:type="dcterms:W3CDTF">2021-03-08T17:29:24Z</dcterms:modified>
</cp:coreProperties>
</file>